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145705726" r:id="rId2"/>
    <p:sldId id="2146847750" r:id="rId3"/>
    <p:sldId id="2146847751" r:id="rId4"/>
    <p:sldId id="2147483475" r:id="rId5"/>
    <p:sldId id="2147483483" r:id="rId6"/>
    <p:sldId id="2147483476" r:id="rId7"/>
    <p:sldId id="2146847804" r:id="rId8"/>
    <p:sldId id="271" r:id="rId9"/>
    <p:sldId id="2147483466" r:id="rId10"/>
    <p:sldId id="2147483468" r:id="rId11"/>
    <p:sldId id="400" r:id="rId12"/>
    <p:sldId id="2147483477" r:id="rId13"/>
    <p:sldId id="2146847765" r:id="rId14"/>
    <p:sldId id="2146847816" r:id="rId15"/>
    <p:sldId id="2146847865" r:id="rId16"/>
    <p:sldId id="2146847825" r:id="rId17"/>
    <p:sldId id="2147483481" r:id="rId18"/>
    <p:sldId id="2141412305" r:id="rId19"/>
    <p:sldId id="2147483478" r:id="rId20"/>
    <p:sldId id="2147479318" r:id="rId21"/>
    <p:sldId id="2146847806" r:id="rId22"/>
    <p:sldId id="2146847807" r:id="rId23"/>
    <p:sldId id="2146847827" r:id="rId24"/>
    <p:sldId id="2146847847" r:id="rId25"/>
    <p:sldId id="486" r:id="rId26"/>
    <p:sldId id="2146847791" r:id="rId27"/>
    <p:sldId id="2146847792" r:id="rId28"/>
    <p:sldId id="2146847849" r:id="rId29"/>
    <p:sldId id="2146847819" r:id="rId30"/>
    <p:sldId id="2146847820" r:id="rId31"/>
    <p:sldId id="2146847778" r:id="rId32"/>
    <p:sldId id="2146847760" r:id="rId33"/>
    <p:sldId id="2146847843" r:id="rId34"/>
    <p:sldId id="2141412254" r:id="rId35"/>
    <p:sldId id="2146847837" r:id="rId36"/>
    <p:sldId id="2146847838" r:id="rId37"/>
    <p:sldId id="2146847839" r:id="rId38"/>
    <p:sldId id="2146847829" r:id="rId39"/>
    <p:sldId id="2146847828" r:id="rId40"/>
    <p:sldId id="2146847860" r:id="rId41"/>
    <p:sldId id="2146847871" r:id="rId42"/>
    <p:sldId id="2147483479" r:id="rId43"/>
    <p:sldId id="2147483482" r:id="rId44"/>
    <p:sldId id="2146847903" r:id="rId45"/>
    <p:sldId id="2146847787" r:id="rId46"/>
    <p:sldId id="2147483465" r:id="rId47"/>
    <p:sldId id="2141412250" r:id="rId48"/>
    <p:sldId id="2147483473" r:id="rId49"/>
    <p:sldId id="2146847777" r:id="rId50"/>
    <p:sldId id="2141412337" r:id="rId51"/>
    <p:sldId id="2146847870" r:id="rId52"/>
    <p:sldId id="2146847890" r:id="rId53"/>
    <p:sldId id="2147483474" r:id="rId54"/>
    <p:sldId id="2146847767" r:id="rId55"/>
    <p:sldId id="2141412299" r:id="rId5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EC4"/>
    <a:srgbClr val="005493"/>
    <a:srgbClr val="4472C4"/>
    <a:srgbClr val="7B0279"/>
    <a:srgbClr val="1213D9"/>
    <a:srgbClr val="007A01"/>
    <a:srgbClr val="F19D01"/>
    <a:srgbClr val="F20000"/>
    <a:srgbClr val="941100"/>
    <a:srgbClr val="8C3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>
        <p:scale>
          <a:sx n="190" d="100"/>
          <a:sy n="190" d="100"/>
        </p:scale>
        <p:origin x="-464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Grafico%20in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Treatment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Treatmnt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50-444B-9180-97380ECE45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50-444B-9180-97380ECE45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50-444B-9180-97380ECE45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50-444B-9180-97380ECE458F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Foglio1!$A$2:$A$5</c:f>
              <c:strCache>
                <c:ptCount val="4"/>
                <c:pt idx="0">
                  <c:v>Simultaneously</c:v>
                </c:pt>
                <c:pt idx="1">
                  <c:v>NTM</c:v>
                </c:pt>
                <c:pt idx="2">
                  <c:v>Aspergillus</c:v>
                </c:pt>
                <c:pt idx="3">
                  <c:v>None</c:v>
                </c:pt>
              </c:strCache>
            </c:strRef>
          </c:cat>
          <c:val>
            <c:numRef>
              <c:f>Foglio1!$B$2:$B$5</c:f>
              <c:numCache>
                <c:formatCode>0.0%</c:formatCode>
                <c:ptCount val="4"/>
                <c:pt idx="0">
                  <c:v>0.47299999999999998</c:v>
                </c:pt>
                <c:pt idx="1">
                  <c:v>0.23400000000000001</c:v>
                </c:pt>
                <c:pt idx="2">
                  <c:v>1.6E-2</c:v>
                </c:pt>
                <c:pt idx="3">
                  <c:v>0.27700000000000002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F7-4545-B8FA-56EC8657F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'[Grafico in Microsoft PowerPoint]Foglio1'!$B$1</c:f>
              <c:strCache>
                <c:ptCount val="1"/>
                <c:pt idx="0">
                  <c:v>Clinical Success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49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1A-E547-BA22-C9B97A3FAF4A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1A-E547-BA22-C9B97A3FAF4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C1A-E547-BA22-C9B97A3FAF4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C1A-E547-BA22-C9B97A3FAF4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C1A-E547-BA22-C9B97A3FAF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'[Grafico in Microsoft PowerPoint]Foglio1'!$A$2:$A$4</c:f>
              <c:strCache>
                <c:ptCount val="3"/>
                <c:pt idx="0">
                  <c:v>M. kansasii</c:v>
                </c:pt>
                <c:pt idx="1">
                  <c:v>MAC</c:v>
                </c:pt>
                <c:pt idx="2">
                  <c:v>M. abscessus</c:v>
                </c:pt>
              </c:strCache>
            </c:strRef>
          </c:cat>
          <c:val>
            <c:numRef>
              <c:f>'[Grafico in Microsoft PowerPoint]Foglio1'!$B$2:$B$4</c:f>
              <c:numCache>
                <c:formatCode>0.0%</c:formatCode>
                <c:ptCount val="3"/>
                <c:pt idx="0">
                  <c:v>0.89900000000000002</c:v>
                </c:pt>
                <c:pt idx="1">
                  <c:v>0.65</c:v>
                </c:pt>
                <c:pt idx="2">
                  <c:v>0.36099999999999999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1A-E547-BA22-C9B97A3FAF4A}"/>
            </c:ext>
          </c:extLst>
        </c:ser>
        <c:ser>
          <c:idx val="1"/>
          <c:order val="1"/>
          <c:tx>
            <c:strRef>
              <c:f>'[Grafico in Microsoft PowerPoint]Foglio1'!$C$1</c:f>
              <c:strCache>
                <c:ptCount val="1"/>
                <c:pt idx="0">
                  <c:v>Failure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cat>
            <c:strRef>
              <c:f>'[Grafico in Microsoft PowerPoint]Foglio1'!$A$2:$A$4</c:f>
              <c:strCache>
                <c:ptCount val="3"/>
                <c:pt idx="0">
                  <c:v>M. kansasii</c:v>
                </c:pt>
                <c:pt idx="1">
                  <c:v>MAC</c:v>
                </c:pt>
                <c:pt idx="2">
                  <c:v>M. abscessus</c:v>
                </c:pt>
              </c:strCache>
            </c:strRef>
          </c:cat>
          <c:val>
            <c:numRef>
              <c:f>'[Grafico in Microsoft PowerPoint]Foglio1'!$C$2:$C$4</c:f>
              <c:numCache>
                <c:formatCode>0.0%</c:formatCode>
                <c:ptCount val="3"/>
                <c:pt idx="0">
                  <c:v>0.10099999999999998</c:v>
                </c:pt>
                <c:pt idx="1">
                  <c:v>0.35</c:v>
                </c:pt>
                <c:pt idx="2">
                  <c:v>0.63900000000000001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1A-E547-BA22-C9B97A3FAF4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34152416"/>
        <c:axId val="1434154800"/>
      </c:barChart>
      <c:catAx>
        <c:axId val="143415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4154800"/>
        <c:crosses val="autoZero"/>
        <c:auto val="1"/>
        <c:lblAlgn val="ctr"/>
        <c:lblOffset val="100"/>
        <c:noMultiLvlLbl val="0"/>
      </c:catAx>
      <c:valAx>
        <c:axId val="143415480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415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35C07A-7391-5B41-BC6E-01E77B65C0EA}" type="doc">
      <dgm:prSet loTypeId="urn:microsoft.com/office/officeart/2005/8/layout/cycle2" loCatId="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96AB6963-C2D6-2B4B-B154-9A3118849EA8}">
      <dgm:prSet phldrT="[Testo]" custT="1"/>
      <dgm:spPr/>
      <dgm:t>
        <a:bodyPr/>
        <a:lstStyle/>
        <a:p>
          <a:r>
            <a:rPr lang="it-IT" sz="1600" b="1" dirty="0" err="1">
              <a:solidFill>
                <a:schemeClr val="tx1"/>
              </a:solidFill>
            </a:rPr>
            <a:t>Skin</a:t>
          </a:r>
          <a:r>
            <a:rPr lang="it-IT" sz="1600" b="1" dirty="0">
              <a:solidFill>
                <a:schemeClr val="tx1"/>
              </a:solidFill>
            </a:rPr>
            <a:t> and soft </a:t>
          </a:r>
          <a:r>
            <a:rPr lang="it-IT" sz="1600" b="1" dirty="0" err="1">
              <a:solidFill>
                <a:schemeClr val="tx1"/>
              </a:solidFill>
            </a:rPr>
            <a:t>tissues</a:t>
          </a:r>
          <a:endParaRPr lang="it-IT" sz="1600" b="1" dirty="0">
            <a:solidFill>
              <a:schemeClr val="tx1"/>
            </a:solidFill>
          </a:endParaRPr>
        </a:p>
        <a:p>
          <a:r>
            <a:rPr lang="it-IT" sz="1600" b="0" dirty="0">
              <a:solidFill>
                <a:schemeClr val="tx1"/>
              </a:solidFill>
            </a:rPr>
            <a:t>2-6 </a:t>
          </a:r>
          <a:r>
            <a:rPr lang="it-IT" sz="1600" b="0" dirty="0" err="1">
              <a:solidFill>
                <a:schemeClr val="tx1"/>
              </a:solidFill>
            </a:rPr>
            <a:t>months</a:t>
          </a:r>
          <a:endParaRPr lang="it-IT" sz="1600" b="0" dirty="0">
            <a:solidFill>
              <a:schemeClr val="tx1"/>
            </a:solidFill>
          </a:endParaRPr>
        </a:p>
      </dgm:t>
    </dgm:pt>
    <dgm:pt modelId="{F91D02C0-8C79-1B41-BBAA-A500382157B9}" type="parTrans" cxnId="{1E2551C5-DB16-D94E-A97B-8832757166BA}">
      <dgm:prSet/>
      <dgm:spPr/>
      <dgm:t>
        <a:bodyPr/>
        <a:lstStyle/>
        <a:p>
          <a:endParaRPr lang="it-IT" sz="2000" b="1">
            <a:solidFill>
              <a:schemeClr val="tx1"/>
            </a:solidFill>
          </a:endParaRPr>
        </a:p>
      </dgm:t>
    </dgm:pt>
    <dgm:pt modelId="{1BDE5956-4CEA-B847-9637-B9D02FB7C026}" type="sibTrans" cxnId="{1E2551C5-DB16-D94E-A97B-8832757166BA}">
      <dgm:prSet custT="1"/>
      <dgm:spPr/>
      <dgm:t>
        <a:bodyPr/>
        <a:lstStyle/>
        <a:p>
          <a:endParaRPr lang="it-IT" sz="1200" b="1">
            <a:solidFill>
              <a:schemeClr val="tx1"/>
            </a:solidFill>
          </a:endParaRPr>
        </a:p>
      </dgm:t>
    </dgm:pt>
    <dgm:pt modelId="{E025294A-C3FA-A14A-ACAE-AC2630EE5072}">
      <dgm:prSet phldrT="[Testo]" custT="1"/>
      <dgm:spPr/>
      <dgm:t>
        <a:bodyPr/>
        <a:lstStyle/>
        <a:p>
          <a:r>
            <a:rPr lang="it-IT" sz="1600" b="1" dirty="0" err="1">
              <a:solidFill>
                <a:schemeClr val="tx1"/>
              </a:solidFill>
            </a:rPr>
            <a:t>Muscoskeletal</a:t>
          </a:r>
          <a:endParaRPr lang="it-IT" sz="1600" b="1" dirty="0">
            <a:solidFill>
              <a:schemeClr val="tx1"/>
            </a:solidFill>
          </a:endParaRPr>
        </a:p>
        <a:p>
          <a:r>
            <a:rPr lang="it-IT" sz="1600" b="0" dirty="0">
              <a:solidFill>
                <a:schemeClr val="tx1"/>
              </a:solidFill>
            </a:rPr>
            <a:t>6-12 </a:t>
          </a:r>
          <a:r>
            <a:rPr lang="it-IT" sz="1600" b="0" dirty="0" err="1">
              <a:solidFill>
                <a:schemeClr val="tx1"/>
              </a:solidFill>
            </a:rPr>
            <a:t>months</a:t>
          </a:r>
          <a:r>
            <a:rPr lang="it-IT" sz="1600" b="0" dirty="0">
              <a:solidFill>
                <a:schemeClr val="tx1"/>
              </a:solidFill>
            </a:rPr>
            <a:t> + surgery?</a:t>
          </a:r>
        </a:p>
      </dgm:t>
    </dgm:pt>
    <dgm:pt modelId="{A899BBAB-6F3D-7D49-AEDD-68B168DF9D4F}" type="parTrans" cxnId="{6EF3E685-6DC0-2A42-8454-12909268F71C}">
      <dgm:prSet/>
      <dgm:spPr/>
      <dgm:t>
        <a:bodyPr/>
        <a:lstStyle/>
        <a:p>
          <a:endParaRPr lang="it-IT" sz="2000" b="1">
            <a:solidFill>
              <a:schemeClr val="tx1"/>
            </a:solidFill>
          </a:endParaRPr>
        </a:p>
      </dgm:t>
    </dgm:pt>
    <dgm:pt modelId="{86DD40DF-ABEE-E74C-BF6F-D06FA4371527}" type="sibTrans" cxnId="{6EF3E685-6DC0-2A42-8454-12909268F71C}">
      <dgm:prSet custT="1"/>
      <dgm:spPr/>
      <dgm:t>
        <a:bodyPr/>
        <a:lstStyle/>
        <a:p>
          <a:endParaRPr lang="it-IT" sz="1200" b="1">
            <a:solidFill>
              <a:schemeClr val="tx1"/>
            </a:solidFill>
          </a:endParaRPr>
        </a:p>
      </dgm:t>
    </dgm:pt>
    <dgm:pt modelId="{49EE3F1D-0AD6-5C41-9E48-C978C209E54B}">
      <dgm:prSet phldrT="[Testo]" custT="1"/>
      <dgm:spPr/>
      <dgm:t>
        <a:bodyPr/>
        <a:lstStyle/>
        <a:p>
          <a:r>
            <a:rPr lang="it-IT" sz="1600" b="1" dirty="0" err="1">
              <a:solidFill>
                <a:schemeClr val="tx1"/>
              </a:solidFill>
            </a:rPr>
            <a:t>Disseminated</a:t>
          </a:r>
          <a:endParaRPr lang="it-IT" sz="1600" b="1" dirty="0">
            <a:solidFill>
              <a:schemeClr val="tx1"/>
            </a:solidFill>
          </a:endParaRPr>
        </a:p>
        <a:p>
          <a:r>
            <a:rPr lang="it-IT" sz="1600" b="0" dirty="0">
              <a:solidFill>
                <a:schemeClr val="tx1"/>
              </a:solidFill>
            </a:rPr>
            <a:t>6-12 </a:t>
          </a:r>
          <a:r>
            <a:rPr lang="it-IT" sz="1600" b="0" dirty="0" err="1">
              <a:solidFill>
                <a:schemeClr val="tx1"/>
              </a:solidFill>
            </a:rPr>
            <a:t>months</a:t>
          </a:r>
          <a:r>
            <a:rPr lang="it-IT" sz="1600" b="0" dirty="0">
              <a:solidFill>
                <a:schemeClr val="tx1"/>
              </a:solidFill>
            </a:rPr>
            <a:t> after immune </a:t>
          </a:r>
          <a:r>
            <a:rPr lang="it-IT" sz="1600" b="0" dirty="0" err="1">
              <a:solidFill>
                <a:schemeClr val="tx1"/>
              </a:solidFill>
            </a:rPr>
            <a:t>restoration</a:t>
          </a:r>
          <a:endParaRPr lang="it-IT" sz="1600" b="0" dirty="0">
            <a:solidFill>
              <a:schemeClr val="tx1"/>
            </a:solidFill>
          </a:endParaRPr>
        </a:p>
      </dgm:t>
    </dgm:pt>
    <dgm:pt modelId="{D424CBE6-ABFF-9941-A3DB-59516EB27DB1}" type="parTrans" cxnId="{DEA6D474-C0F6-D549-A922-207B765BAF2F}">
      <dgm:prSet/>
      <dgm:spPr/>
      <dgm:t>
        <a:bodyPr/>
        <a:lstStyle/>
        <a:p>
          <a:endParaRPr lang="it-IT" sz="2000" b="1">
            <a:solidFill>
              <a:schemeClr val="tx1"/>
            </a:solidFill>
          </a:endParaRPr>
        </a:p>
      </dgm:t>
    </dgm:pt>
    <dgm:pt modelId="{FE48BE80-6A61-C04B-AFA1-E5AEE92F15BC}" type="sibTrans" cxnId="{DEA6D474-C0F6-D549-A922-207B765BAF2F}">
      <dgm:prSet custT="1"/>
      <dgm:spPr/>
      <dgm:t>
        <a:bodyPr/>
        <a:lstStyle/>
        <a:p>
          <a:endParaRPr lang="it-IT" sz="1200" b="1">
            <a:solidFill>
              <a:schemeClr val="tx1"/>
            </a:solidFill>
          </a:endParaRPr>
        </a:p>
      </dgm:t>
    </dgm:pt>
    <dgm:pt modelId="{EC3066DA-2062-5A4E-A0D3-9B24C6F8523C}">
      <dgm:prSet phldrT="[Testo]" custT="1"/>
      <dgm:spPr/>
      <dgm:t>
        <a:bodyPr/>
        <a:lstStyle/>
        <a:p>
          <a:r>
            <a:rPr lang="it-IT" sz="1600" b="1" dirty="0">
              <a:solidFill>
                <a:schemeClr val="tx1"/>
              </a:solidFill>
            </a:rPr>
            <a:t>Post CCH</a:t>
          </a:r>
        </a:p>
        <a:p>
          <a:r>
            <a:rPr lang="it-IT" sz="1600" b="0" dirty="0">
              <a:solidFill>
                <a:schemeClr val="tx1"/>
              </a:solidFill>
            </a:rPr>
            <a:t>12 </a:t>
          </a:r>
          <a:r>
            <a:rPr lang="it-IT" sz="1600" b="0" dirty="0" err="1">
              <a:solidFill>
                <a:schemeClr val="tx1"/>
              </a:solidFill>
            </a:rPr>
            <a:t>months</a:t>
          </a:r>
          <a:r>
            <a:rPr lang="it-IT" sz="1600" b="0" dirty="0">
              <a:solidFill>
                <a:schemeClr val="tx1"/>
              </a:solidFill>
            </a:rPr>
            <a:t> after negative culture+ surgery</a:t>
          </a:r>
        </a:p>
      </dgm:t>
    </dgm:pt>
    <dgm:pt modelId="{60534309-8956-984C-9107-ABEE12DB4379}" type="parTrans" cxnId="{D0405CF0-F3C4-AA4D-B988-88E31DA495E5}">
      <dgm:prSet/>
      <dgm:spPr/>
      <dgm:t>
        <a:bodyPr/>
        <a:lstStyle/>
        <a:p>
          <a:endParaRPr lang="it-IT" sz="2000" b="1">
            <a:solidFill>
              <a:schemeClr val="tx1"/>
            </a:solidFill>
          </a:endParaRPr>
        </a:p>
      </dgm:t>
    </dgm:pt>
    <dgm:pt modelId="{60894467-4A5E-3A40-A857-D092D6D9B2E4}" type="sibTrans" cxnId="{D0405CF0-F3C4-AA4D-B988-88E31DA495E5}">
      <dgm:prSet custT="1"/>
      <dgm:spPr/>
      <dgm:t>
        <a:bodyPr/>
        <a:lstStyle/>
        <a:p>
          <a:endParaRPr lang="it-IT" sz="1200" b="1">
            <a:solidFill>
              <a:schemeClr val="tx1"/>
            </a:solidFill>
          </a:endParaRPr>
        </a:p>
      </dgm:t>
    </dgm:pt>
    <dgm:pt modelId="{7061397C-E30C-E742-B66D-2D9ABF10C74A}">
      <dgm:prSet phldrT="[Testo]" custT="1"/>
      <dgm:spPr/>
      <dgm:t>
        <a:bodyPr/>
        <a:lstStyle/>
        <a:p>
          <a:r>
            <a:rPr lang="it-IT" sz="1600" b="1" dirty="0" err="1">
              <a:solidFill>
                <a:schemeClr val="tx1"/>
              </a:solidFill>
            </a:rPr>
            <a:t>Lymphadenitis</a:t>
          </a:r>
          <a:endParaRPr lang="it-IT" sz="1600" b="1" dirty="0">
            <a:solidFill>
              <a:schemeClr val="tx1"/>
            </a:solidFill>
          </a:endParaRPr>
        </a:p>
        <a:p>
          <a:r>
            <a:rPr lang="it-IT" sz="1600" b="0" dirty="0">
              <a:solidFill>
                <a:schemeClr val="tx1"/>
              </a:solidFill>
            </a:rPr>
            <a:t>Surgery / </a:t>
          </a:r>
          <a:r>
            <a:rPr lang="it-IT" sz="1600" b="0" dirty="0" err="1">
              <a:solidFill>
                <a:schemeClr val="tx1"/>
              </a:solidFill>
            </a:rPr>
            <a:t>antibiotics</a:t>
          </a:r>
          <a:r>
            <a:rPr lang="it-IT" sz="1600" b="0" dirty="0">
              <a:solidFill>
                <a:schemeClr val="tx1"/>
              </a:solidFill>
            </a:rPr>
            <a:t> / </a:t>
          </a:r>
          <a:r>
            <a:rPr lang="it-IT" sz="1600" b="0" dirty="0" err="1">
              <a:solidFill>
                <a:schemeClr val="tx1"/>
              </a:solidFill>
            </a:rPr>
            <a:t>observation</a:t>
          </a:r>
          <a:endParaRPr lang="it-IT" sz="1600" b="0" dirty="0">
            <a:solidFill>
              <a:schemeClr val="tx1"/>
            </a:solidFill>
          </a:endParaRPr>
        </a:p>
      </dgm:t>
    </dgm:pt>
    <dgm:pt modelId="{CDDA1FB2-123E-EB4C-B0DA-A1AA5003E3B8}" type="parTrans" cxnId="{04A4B90E-E877-364E-B7D7-AA430581C078}">
      <dgm:prSet/>
      <dgm:spPr/>
      <dgm:t>
        <a:bodyPr/>
        <a:lstStyle/>
        <a:p>
          <a:endParaRPr lang="it-IT" sz="2000" b="1">
            <a:solidFill>
              <a:schemeClr val="tx1"/>
            </a:solidFill>
          </a:endParaRPr>
        </a:p>
      </dgm:t>
    </dgm:pt>
    <dgm:pt modelId="{5535AF2E-AB1A-AE41-BAE5-9BF5AB6F4E2A}" type="sibTrans" cxnId="{04A4B90E-E877-364E-B7D7-AA430581C078}">
      <dgm:prSet custT="1"/>
      <dgm:spPr/>
      <dgm:t>
        <a:bodyPr/>
        <a:lstStyle/>
        <a:p>
          <a:endParaRPr lang="it-IT" sz="1200" b="1">
            <a:solidFill>
              <a:schemeClr val="tx1"/>
            </a:solidFill>
          </a:endParaRPr>
        </a:p>
      </dgm:t>
    </dgm:pt>
    <dgm:pt modelId="{A5B707B8-3172-6545-B5F5-FF893C53D171}" type="pres">
      <dgm:prSet presAssocID="{4335C07A-7391-5B41-BC6E-01E77B65C0EA}" presName="cycle" presStyleCnt="0">
        <dgm:presLayoutVars>
          <dgm:dir/>
          <dgm:resizeHandles val="exact"/>
        </dgm:presLayoutVars>
      </dgm:prSet>
      <dgm:spPr/>
    </dgm:pt>
    <dgm:pt modelId="{0C9EF86D-17A8-1D49-9C02-85ACDA4A2E9D}" type="pres">
      <dgm:prSet presAssocID="{96AB6963-C2D6-2B4B-B154-9A3118849EA8}" presName="node" presStyleLbl="node1" presStyleIdx="0" presStyleCnt="5" custScaleX="149632">
        <dgm:presLayoutVars>
          <dgm:bulletEnabled val="1"/>
        </dgm:presLayoutVars>
      </dgm:prSet>
      <dgm:spPr/>
    </dgm:pt>
    <dgm:pt modelId="{15CEDA56-8E76-114B-8B57-B932CAAD453D}" type="pres">
      <dgm:prSet presAssocID="{1BDE5956-4CEA-B847-9637-B9D02FB7C026}" presName="sibTrans" presStyleLbl="sibTrans2D1" presStyleIdx="0" presStyleCnt="5"/>
      <dgm:spPr/>
    </dgm:pt>
    <dgm:pt modelId="{C65A5A4A-DE21-4245-A7A2-1A7BCCD77AE8}" type="pres">
      <dgm:prSet presAssocID="{1BDE5956-4CEA-B847-9637-B9D02FB7C026}" presName="connectorText" presStyleLbl="sibTrans2D1" presStyleIdx="0" presStyleCnt="5"/>
      <dgm:spPr/>
    </dgm:pt>
    <dgm:pt modelId="{749DF429-A1AE-734F-9D83-AEB35409C0D8}" type="pres">
      <dgm:prSet presAssocID="{E025294A-C3FA-A14A-ACAE-AC2630EE5072}" presName="node" presStyleLbl="node1" presStyleIdx="1" presStyleCnt="5" custScaleX="145563" custRadScaleRad="118259" custRadScaleInc="3064">
        <dgm:presLayoutVars>
          <dgm:bulletEnabled val="1"/>
        </dgm:presLayoutVars>
      </dgm:prSet>
      <dgm:spPr/>
    </dgm:pt>
    <dgm:pt modelId="{D51F0047-1931-5A47-B725-CD62BF3166BB}" type="pres">
      <dgm:prSet presAssocID="{86DD40DF-ABEE-E74C-BF6F-D06FA4371527}" presName="sibTrans" presStyleLbl="sibTrans2D1" presStyleIdx="1" presStyleCnt="5"/>
      <dgm:spPr/>
    </dgm:pt>
    <dgm:pt modelId="{A9291B0E-B6A9-F34E-BBD8-E1F108415AAE}" type="pres">
      <dgm:prSet presAssocID="{86DD40DF-ABEE-E74C-BF6F-D06FA4371527}" presName="connectorText" presStyleLbl="sibTrans2D1" presStyleIdx="1" presStyleCnt="5"/>
      <dgm:spPr/>
    </dgm:pt>
    <dgm:pt modelId="{18302C3B-6C5F-9D43-A855-9AD71FEF4E58}" type="pres">
      <dgm:prSet presAssocID="{49EE3F1D-0AD6-5C41-9E48-C978C209E54B}" presName="node" presStyleLbl="node1" presStyleIdx="2" presStyleCnt="5" custScaleX="149703" custRadScaleRad="117298" custRadScaleInc="-34892">
        <dgm:presLayoutVars>
          <dgm:bulletEnabled val="1"/>
        </dgm:presLayoutVars>
      </dgm:prSet>
      <dgm:spPr/>
    </dgm:pt>
    <dgm:pt modelId="{369936B3-DC3E-6C4A-9B8D-4A5052FDE289}" type="pres">
      <dgm:prSet presAssocID="{FE48BE80-6A61-C04B-AFA1-E5AEE92F15BC}" presName="sibTrans" presStyleLbl="sibTrans2D1" presStyleIdx="2" presStyleCnt="5"/>
      <dgm:spPr/>
    </dgm:pt>
    <dgm:pt modelId="{5F7134FE-7835-774A-B520-52FB36A752F3}" type="pres">
      <dgm:prSet presAssocID="{FE48BE80-6A61-C04B-AFA1-E5AEE92F15BC}" presName="connectorText" presStyleLbl="sibTrans2D1" presStyleIdx="2" presStyleCnt="5"/>
      <dgm:spPr/>
    </dgm:pt>
    <dgm:pt modelId="{2CE18BA4-AE92-9140-8AA5-2EA6745BDDAD}" type="pres">
      <dgm:prSet presAssocID="{EC3066DA-2062-5A4E-A0D3-9B24C6F8523C}" presName="node" presStyleLbl="node1" presStyleIdx="3" presStyleCnt="5" custScaleX="156804" custRadScaleRad="114885" custRadScaleInc="31916">
        <dgm:presLayoutVars>
          <dgm:bulletEnabled val="1"/>
        </dgm:presLayoutVars>
      </dgm:prSet>
      <dgm:spPr/>
    </dgm:pt>
    <dgm:pt modelId="{E0B65B8C-9EBD-9E47-8848-90E32A4A5321}" type="pres">
      <dgm:prSet presAssocID="{60894467-4A5E-3A40-A857-D092D6D9B2E4}" presName="sibTrans" presStyleLbl="sibTrans2D1" presStyleIdx="3" presStyleCnt="5"/>
      <dgm:spPr/>
    </dgm:pt>
    <dgm:pt modelId="{07BEE2CB-4794-3B45-8151-5E43AE65983D}" type="pres">
      <dgm:prSet presAssocID="{60894467-4A5E-3A40-A857-D092D6D9B2E4}" presName="connectorText" presStyleLbl="sibTrans2D1" presStyleIdx="3" presStyleCnt="5"/>
      <dgm:spPr/>
    </dgm:pt>
    <dgm:pt modelId="{9FBB47B6-EA9D-7D44-97D8-417AA7864329}" type="pres">
      <dgm:prSet presAssocID="{7061397C-E30C-E742-B66D-2D9ABF10C74A}" presName="node" presStyleLbl="node1" presStyleIdx="4" presStyleCnt="5" custScaleX="133900">
        <dgm:presLayoutVars>
          <dgm:bulletEnabled val="1"/>
        </dgm:presLayoutVars>
      </dgm:prSet>
      <dgm:spPr/>
    </dgm:pt>
    <dgm:pt modelId="{263AE3D8-384F-BF4C-BF9A-69CBC4F3733E}" type="pres">
      <dgm:prSet presAssocID="{5535AF2E-AB1A-AE41-BAE5-9BF5AB6F4E2A}" presName="sibTrans" presStyleLbl="sibTrans2D1" presStyleIdx="4" presStyleCnt="5"/>
      <dgm:spPr/>
    </dgm:pt>
    <dgm:pt modelId="{C1021909-5357-5A44-8ED1-9E3E48316792}" type="pres">
      <dgm:prSet presAssocID="{5535AF2E-AB1A-AE41-BAE5-9BF5AB6F4E2A}" presName="connectorText" presStyleLbl="sibTrans2D1" presStyleIdx="4" presStyleCnt="5"/>
      <dgm:spPr/>
    </dgm:pt>
  </dgm:ptLst>
  <dgm:cxnLst>
    <dgm:cxn modelId="{32C34203-9FE6-F947-8EC1-C11716527849}" type="presOf" srcId="{60894467-4A5E-3A40-A857-D092D6D9B2E4}" destId="{07BEE2CB-4794-3B45-8151-5E43AE65983D}" srcOrd="1" destOrd="0" presId="urn:microsoft.com/office/officeart/2005/8/layout/cycle2"/>
    <dgm:cxn modelId="{CD355805-483D-954C-A56A-48D4C52CAD67}" type="presOf" srcId="{5535AF2E-AB1A-AE41-BAE5-9BF5AB6F4E2A}" destId="{C1021909-5357-5A44-8ED1-9E3E48316792}" srcOrd="1" destOrd="0" presId="urn:microsoft.com/office/officeart/2005/8/layout/cycle2"/>
    <dgm:cxn modelId="{04A4B90E-E877-364E-B7D7-AA430581C078}" srcId="{4335C07A-7391-5B41-BC6E-01E77B65C0EA}" destId="{7061397C-E30C-E742-B66D-2D9ABF10C74A}" srcOrd="4" destOrd="0" parTransId="{CDDA1FB2-123E-EB4C-B0DA-A1AA5003E3B8}" sibTransId="{5535AF2E-AB1A-AE41-BAE5-9BF5AB6F4E2A}"/>
    <dgm:cxn modelId="{25A77120-8330-C54F-8C6A-FDE068B5885C}" type="presOf" srcId="{4335C07A-7391-5B41-BC6E-01E77B65C0EA}" destId="{A5B707B8-3172-6545-B5F5-FF893C53D171}" srcOrd="0" destOrd="0" presId="urn:microsoft.com/office/officeart/2005/8/layout/cycle2"/>
    <dgm:cxn modelId="{C41E3A29-0D79-A941-B5CA-98531F0049FE}" type="presOf" srcId="{96AB6963-C2D6-2B4B-B154-9A3118849EA8}" destId="{0C9EF86D-17A8-1D49-9C02-85ACDA4A2E9D}" srcOrd="0" destOrd="0" presId="urn:microsoft.com/office/officeart/2005/8/layout/cycle2"/>
    <dgm:cxn modelId="{5648703B-7AD4-3142-AA83-750A1D4DE1AA}" type="presOf" srcId="{49EE3F1D-0AD6-5C41-9E48-C978C209E54B}" destId="{18302C3B-6C5F-9D43-A855-9AD71FEF4E58}" srcOrd="0" destOrd="0" presId="urn:microsoft.com/office/officeart/2005/8/layout/cycle2"/>
    <dgm:cxn modelId="{EC8A3E4E-5003-5546-B86E-194D21146FEA}" type="presOf" srcId="{1BDE5956-4CEA-B847-9637-B9D02FB7C026}" destId="{15CEDA56-8E76-114B-8B57-B932CAAD453D}" srcOrd="0" destOrd="0" presId="urn:microsoft.com/office/officeart/2005/8/layout/cycle2"/>
    <dgm:cxn modelId="{D6DC195A-BD17-E440-8281-358288E1600F}" type="presOf" srcId="{1BDE5956-4CEA-B847-9637-B9D02FB7C026}" destId="{C65A5A4A-DE21-4245-A7A2-1A7BCCD77AE8}" srcOrd="1" destOrd="0" presId="urn:microsoft.com/office/officeart/2005/8/layout/cycle2"/>
    <dgm:cxn modelId="{F41B5A65-3899-D249-9DB7-1C540B42B7F8}" type="presOf" srcId="{86DD40DF-ABEE-E74C-BF6F-D06FA4371527}" destId="{D51F0047-1931-5A47-B725-CD62BF3166BB}" srcOrd="0" destOrd="0" presId="urn:microsoft.com/office/officeart/2005/8/layout/cycle2"/>
    <dgm:cxn modelId="{F785B366-C83A-7140-AC1C-1AFE91C81A4A}" type="presOf" srcId="{FE48BE80-6A61-C04B-AFA1-E5AEE92F15BC}" destId="{369936B3-DC3E-6C4A-9B8D-4A5052FDE289}" srcOrd="0" destOrd="0" presId="urn:microsoft.com/office/officeart/2005/8/layout/cycle2"/>
    <dgm:cxn modelId="{DEA6D474-C0F6-D549-A922-207B765BAF2F}" srcId="{4335C07A-7391-5B41-BC6E-01E77B65C0EA}" destId="{49EE3F1D-0AD6-5C41-9E48-C978C209E54B}" srcOrd="2" destOrd="0" parTransId="{D424CBE6-ABFF-9941-A3DB-59516EB27DB1}" sibTransId="{FE48BE80-6A61-C04B-AFA1-E5AEE92F15BC}"/>
    <dgm:cxn modelId="{6C873676-C5AB-7A47-8D70-2638F8904984}" type="presOf" srcId="{EC3066DA-2062-5A4E-A0D3-9B24C6F8523C}" destId="{2CE18BA4-AE92-9140-8AA5-2EA6745BDDAD}" srcOrd="0" destOrd="0" presId="urn:microsoft.com/office/officeart/2005/8/layout/cycle2"/>
    <dgm:cxn modelId="{BBABB47F-06BD-D24A-BFBE-686F11A7568E}" type="presOf" srcId="{60894467-4A5E-3A40-A857-D092D6D9B2E4}" destId="{E0B65B8C-9EBD-9E47-8848-90E32A4A5321}" srcOrd="0" destOrd="0" presId="urn:microsoft.com/office/officeart/2005/8/layout/cycle2"/>
    <dgm:cxn modelId="{6EF3E685-6DC0-2A42-8454-12909268F71C}" srcId="{4335C07A-7391-5B41-BC6E-01E77B65C0EA}" destId="{E025294A-C3FA-A14A-ACAE-AC2630EE5072}" srcOrd="1" destOrd="0" parTransId="{A899BBAB-6F3D-7D49-AEDD-68B168DF9D4F}" sibTransId="{86DD40DF-ABEE-E74C-BF6F-D06FA4371527}"/>
    <dgm:cxn modelId="{5443808B-211F-8543-9A32-ABC4457DE1B4}" type="presOf" srcId="{7061397C-E30C-E742-B66D-2D9ABF10C74A}" destId="{9FBB47B6-EA9D-7D44-97D8-417AA7864329}" srcOrd="0" destOrd="0" presId="urn:microsoft.com/office/officeart/2005/8/layout/cycle2"/>
    <dgm:cxn modelId="{AC72F6AF-6E5D-AC41-BA15-8D66A8D0B934}" type="presOf" srcId="{E025294A-C3FA-A14A-ACAE-AC2630EE5072}" destId="{749DF429-A1AE-734F-9D83-AEB35409C0D8}" srcOrd="0" destOrd="0" presId="urn:microsoft.com/office/officeart/2005/8/layout/cycle2"/>
    <dgm:cxn modelId="{9584CDB0-EC17-D740-BC7A-BA9783BA8EF5}" type="presOf" srcId="{86DD40DF-ABEE-E74C-BF6F-D06FA4371527}" destId="{A9291B0E-B6A9-F34E-BBD8-E1F108415AAE}" srcOrd="1" destOrd="0" presId="urn:microsoft.com/office/officeart/2005/8/layout/cycle2"/>
    <dgm:cxn modelId="{1E2551C5-DB16-D94E-A97B-8832757166BA}" srcId="{4335C07A-7391-5B41-BC6E-01E77B65C0EA}" destId="{96AB6963-C2D6-2B4B-B154-9A3118849EA8}" srcOrd="0" destOrd="0" parTransId="{F91D02C0-8C79-1B41-BBAA-A500382157B9}" sibTransId="{1BDE5956-4CEA-B847-9637-B9D02FB7C026}"/>
    <dgm:cxn modelId="{1DD42DD1-95DC-E841-9C5B-7F377C1A9E70}" type="presOf" srcId="{FE48BE80-6A61-C04B-AFA1-E5AEE92F15BC}" destId="{5F7134FE-7835-774A-B520-52FB36A752F3}" srcOrd="1" destOrd="0" presId="urn:microsoft.com/office/officeart/2005/8/layout/cycle2"/>
    <dgm:cxn modelId="{D0405CF0-F3C4-AA4D-B988-88E31DA495E5}" srcId="{4335C07A-7391-5B41-BC6E-01E77B65C0EA}" destId="{EC3066DA-2062-5A4E-A0D3-9B24C6F8523C}" srcOrd="3" destOrd="0" parTransId="{60534309-8956-984C-9107-ABEE12DB4379}" sibTransId="{60894467-4A5E-3A40-A857-D092D6D9B2E4}"/>
    <dgm:cxn modelId="{3A3BADFA-C0E0-BC47-B62E-FAD60890C48F}" type="presOf" srcId="{5535AF2E-AB1A-AE41-BAE5-9BF5AB6F4E2A}" destId="{263AE3D8-384F-BF4C-BF9A-69CBC4F3733E}" srcOrd="0" destOrd="0" presId="urn:microsoft.com/office/officeart/2005/8/layout/cycle2"/>
    <dgm:cxn modelId="{7E63AB25-5DA7-7949-96DF-7121A9573AA9}" type="presParOf" srcId="{A5B707B8-3172-6545-B5F5-FF893C53D171}" destId="{0C9EF86D-17A8-1D49-9C02-85ACDA4A2E9D}" srcOrd="0" destOrd="0" presId="urn:microsoft.com/office/officeart/2005/8/layout/cycle2"/>
    <dgm:cxn modelId="{F0BCB570-4F66-634D-BC94-5D431C45BE28}" type="presParOf" srcId="{A5B707B8-3172-6545-B5F5-FF893C53D171}" destId="{15CEDA56-8E76-114B-8B57-B932CAAD453D}" srcOrd="1" destOrd="0" presId="urn:microsoft.com/office/officeart/2005/8/layout/cycle2"/>
    <dgm:cxn modelId="{9431680D-51B8-2D4B-A53E-1A73287D6E9D}" type="presParOf" srcId="{15CEDA56-8E76-114B-8B57-B932CAAD453D}" destId="{C65A5A4A-DE21-4245-A7A2-1A7BCCD77AE8}" srcOrd="0" destOrd="0" presId="urn:microsoft.com/office/officeart/2005/8/layout/cycle2"/>
    <dgm:cxn modelId="{F87323B6-2A0F-954F-9FBC-50692C0D7FAC}" type="presParOf" srcId="{A5B707B8-3172-6545-B5F5-FF893C53D171}" destId="{749DF429-A1AE-734F-9D83-AEB35409C0D8}" srcOrd="2" destOrd="0" presId="urn:microsoft.com/office/officeart/2005/8/layout/cycle2"/>
    <dgm:cxn modelId="{8C4C3759-B3F9-D34A-AA9A-2040A966340D}" type="presParOf" srcId="{A5B707B8-3172-6545-B5F5-FF893C53D171}" destId="{D51F0047-1931-5A47-B725-CD62BF3166BB}" srcOrd="3" destOrd="0" presId="urn:microsoft.com/office/officeart/2005/8/layout/cycle2"/>
    <dgm:cxn modelId="{C76C74F4-DF8D-784B-9773-87A225813171}" type="presParOf" srcId="{D51F0047-1931-5A47-B725-CD62BF3166BB}" destId="{A9291B0E-B6A9-F34E-BBD8-E1F108415AAE}" srcOrd="0" destOrd="0" presId="urn:microsoft.com/office/officeart/2005/8/layout/cycle2"/>
    <dgm:cxn modelId="{04AA6DEA-C3FC-0641-B14B-519C4206A769}" type="presParOf" srcId="{A5B707B8-3172-6545-B5F5-FF893C53D171}" destId="{18302C3B-6C5F-9D43-A855-9AD71FEF4E58}" srcOrd="4" destOrd="0" presId="urn:microsoft.com/office/officeart/2005/8/layout/cycle2"/>
    <dgm:cxn modelId="{7FFB3CF4-DB79-9541-8493-769DF64FEBFD}" type="presParOf" srcId="{A5B707B8-3172-6545-B5F5-FF893C53D171}" destId="{369936B3-DC3E-6C4A-9B8D-4A5052FDE289}" srcOrd="5" destOrd="0" presId="urn:microsoft.com/office/officeart/2005/8/layout/cycle2"/>
    <dgm:cxn modelId="{6EBB53E5-FE78-5D45-BE2A-7521DBF31D6E}" type="presParOf" srcId="{369936B3-DC3E-6C4A-9B8D-4A5052FDE289}" destId="{5F7134FE-7835-774A-B520-52FB36A752F3}" srcOrd="0" destOrd="0" presId="urn:microsoft.com/office/officeart/2005/8/layout/cycle2"/>
    <dgm:cxn modelId="{FC3D9D33-CAFF-B64F-B576-EF10AEB531FD}" type="presParOf" srcId="{A5B707B8-3172-6545-B5F5-FF893C53D171}" destId="{2CE18BA4-AE92-9140-8AA5-2EA6745BDDAD}" srcOrd="6" destOrd="0" presId="urn:microsoft.com/office/officeart/2005/8/layout/cycle2"/>
    <dgm:cxn modelId="{F3EFFB13-CA6F-BD4C-8121-CC63C28A4157}" type="presParOf" srcId="{A5B707B8-3172-6545-B5F5-FF893C53D171}" destId="{E0B65B8C-9EBD-9E47-8848-90E32A4A5321}" srcOrd="7" destOrd="0" presId="urn:microsoft.com/office/officeart/2005/8/layout/cycle2"/>
    <dgm:cxn modelId="{C099534A-9943-4A47-B427-36C9554F7A74}" type="presParOf" srcId="{E0B65B8C-9EBD-9E47-8848-90E32A4A5321}" destId="{07BEE2CB-4794-3B45-8151-5E43AE65983D}" srcOrd="0" destOrd="0" presId="urn:microsoft.com/office/officeart/2005/8/layout/cycle2"/>
    <dgm:cxn modelId="{9DF8DF61-133C-E94E-BBC0-ACD5786D6095}" type="presParOf" srcId="{A5B707B8-3172-6545-B5F5-FF893C53D171}" destId="{9FBB47B6-EA9D-7D44-97D8-417AA7864329}" srcOrd="8" destOrd="0" presId="urn:microsoft.com/office/officeart/2005/8/layout/cycle2"/>
    <dgm:cxn modelId="{BB499A5B-61DE-354D-BE9B-AAD3CBC3E3E9}" type="presParOf" srcId="{A5B707B8-3172-6545-B5F5-FF893C53D171}" destId="{263AE3D8-384F-BF4C-BF9A-69CBC4F3733E}" srcOrd="9" destOrd="0" presId="urn:microsoft.com/office/officeart/2005/8/layout/cycle2"/>
    <dgm:cxn modelId="{39210FC1-9AA2-7243-85FA-11C03937682C}" type="presParOf" srcId="{263AE3D8-384F-BF4C-BF9A-69CBC4F3733E}" destId="{C1021909-5357-5A44-8ED1-9E3E4831679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EF86D-17A8-1D49-9C02-85ACDA4A2E9D}">
      <dsp:nvSpPr>
        <dsp:cNvPr id="0" name=""/>
        <dsp:cNvSpPr/>
      </dsp:nvSpPr>
      <dsp:spPr>
        <a:xfrm>
          <a:off x="2792988" y="534"/>
          <a:ext cx="2446670" cy="163512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 err="1">
              <a:solidFill>
                <a:schemeClr val="tx1"/>
              </a:solidFill>
            </a:rPr>
            <a:t>Skin</a:t>
          </a:r>
          <a:r>
            <a:rPr lang="it-IT" sz="1600" b="1" kern="1200" dirty="0">
              <a:solidFill>
                <a:schemeClr val="tx1"/>
              </a:solidFill>
            </a:rPr>
            <a:t> and soft </a:t>
          </a:r>
          <a:r>
            <a:rPr lang="it-IT" sz="1600" b="1" kern="1200" dirty="0" err="1">
              <a:solidFill>
                <a:schemeClr val="tx1"/>
              </a:solidFill>
            </a:rPr>
            <a:t>tissues</a:t>
          </a:r>
          <a:endParaRPr lang="it-IT" sz="16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 dirty="0">
              <a:solidFill>
                <a:schemeClr val="tx1"/>
              </a:solidFill>
            </a:rPr>
            <a:t>2-6 </a:t>
          </a:r>
          <a:r>
            <a:rPr lang="it-IT" sz="1600" b="0" kern="1200" dirty="0" err="1">
              <a:solidFill>
                <a:schemeClr val="tx1"/>
              </a:solidFill>
            </a:rPr>
            <a:t>months</a:t>
          </a:r>
          <a:endParaRPr lang="it-IT" sz="1600" b="0" kern="1200" dirty="0">
            <a:solidFill>
              <a:schemeClr val="tx1"/>
            </a:solidFill>
          </a:endParaRPr>
        </a:p>
      </dsp:txBody>
      <dsp:txXfrm>
        <a:off x="3151295" y="239993"/>
        <a:ext cx="1730056" cy="1156207"/>
      </dsp:txXfrm>
    </dsp:sp>
    <dsp:sp modelId="{15CEDA56-8E76-114B-8B57-B932CAAD453D}">
      <dsp:nvSpPr>
        <dsp:cNvPr id="0" name=""/>
        <dsp:cNvSpPr/>
      </dsp:nvSpPr>
      <dsp:spPr>
        <a:xfrm rot="1806795">
          <a:off x="5035408" y="1227871"/>
          <a:ext cx="326364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chemeClr val="tx1"/>
            </a:solidFill>
          </a:endParaRPr>
        </a:p>
      </dsp:txBody>
      <dsp:txXfrm>
        <a:off x="5042015" y="1313681"/>
        <a:ext cx="228455" cy="331112"/>
      </dsp:txXfrm>
    </dsp:sp>
    <dsp:sp modelId="{749DF429-A1AE-734F-9D83-AEB35409C0D8}">
      <dsp:nvSpPr>
        <dsp:cNvPr id="0" name=""/>
        <dsp:cNvSpPr/>
      </dsp:nvSpPr>
      <dsp:spPr>
        <a:xfrm>
          <a:off x="5192184" y="1372747"/>
          <a:ext cx="2380137" cy="1635124"/>
        </a:xfrm>
        <a:prstGeom prst="ellipse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 err="1">
              <a:solidFill>
                <a:schemeClr val="tx1"/>
              </a:solidFill>
            </a:rPr>
            <a:t>Muscoskeletal</a:t>
          </a:r>
          <a:endParaRPr lang="it-IT" sz="16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 dirty="0">
              <a:solidFill>
                <a:schemeClr val="tx1"/>
              </a:solidFill>
            </a:rPr>
            <a:t>6-12 </a:t>
          </a:r>
          <a:r>
            <a:rPr lang="it-IT" sz="1600" b="0" kern="1200" dirty="0" err="1">
              <a:solidFill>
                <a:schemeClr val="tx1"/>
              </a:solidFill>
            </a:rPr>
            <a:t>months</a:t>
          </a:r>
          <a:r>
            <a:rPr lang="it-IT" sz="1600" b="0" kern="1200" dirty="0">
              <a:solidFill>
                <a:schemeClr val="tx1"/>
              </a:solidFill>
            </a:rPr>
            <a:t> + surgery?</a:t>
          </a:r>
        </a:p>
      </dsp:txBody>
      <dsp:txXfrm>
        <a:off x="5540747" y="1612205"/>
        <a:ext cx="1683011" cy="1156208"/>
      </dsp:txXfrm>
    </dsp:sp>
    <dsp:sp modelId="{D51F0047-1931-5A47-B725-CD62BF3166BB}">
      <dsp:nvSpPr>
        <dsp:cNvPr id="0" name=""/>
        <dsp:cNvSpPr/>
      </dsp:nvSpPr>
      <dsp:spPr>
        <a:xfrm rot="6161385">
          <a:off x="5924047" y="3074171"/>
          <a:ext cx="394107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chemeClr val="tx1"/>
            </a:solidFill>
          </a:endParaRPr>
        </a:p>
      </dsp:txBody>
      <dsp:txXfrm rot="10800000">
        <a:off x="5996149" y="3126870"/>
        <a:ext cx="275875" cy="331112"/>
      </dsp:txXfrm>
    </dsp:sp>
    <dsp:sp modelId="{18302C3B-6C5F-9D43-A855-9AD71FEF4E58}">
      <dsp:nvSpPr>
        <dsp:cNvPr id="0" name=""/>
        <dsp:cNvSpPr/>
      </dsp:nvSpPr>
      <dsp:spPr>
        <a:xfrm>
          <a:off x="4631017" y="3714604"/>
          <a:ext cx="2447831" cy="1635124"/>
        </a:xfrm>
        <a:prstGeom prst="ellips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 err="1">
              <a:solidFill>
                <a:schemeClr val="tx1"/>
              </a:solidFill>
            </a:rPr>
            <a:t>Disseminated</a:t>
          </a:r>
          <a:endParaRPr lang="it-IT" sz="16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 dirty="0">
              <a:solidFill>
                <a:schemeClr val="tx1"/>
              </a:solidFill>
            </a:rPr>
            <a:t>6-12 </a:t>
          </a:r>
          <a:r>
            <a:rPr lang="it-IT" sz="1600" b="0" kern="1200" dirty="0" err="1">
              <a:solidFill>
                <a:schemeClr val="tx1"/>
              </a:solidFill>
            </a:rPr>
            <a:t>months</a:t>
          </a:r>
          <a:r>
            <a:rPr lang="it-IT" sz="1600" b="0" kern="1200" dirty="0">
              <a:solidFill>
                <a:schemeClr val="tx1"/>
              </a:solidFill>
            </a:rPr>
            <a:t> after immune </a:t>
          </a:r>
          <a:r>
            <a:rPr lang="it-IT" sz="1600" b="0" kern="1200" dirty="0" err="1">
              <a:solidFill>
                <a:schemeClr val="tx1"/>
              </a:solidFill>
            </a:rPr>
            <a:t>restoration</a:t>
          </a:r>
          <a:endParaRPr lang="it-IT" sz="1600" b="0" kern="1200" dirty="0">
            <a:solidFill>
              <a:schemeClr val="tx1"/>
            </a:solidFill>
          </a:endParaRPr>
        </a:p>
      </dsp:txBody>
      <dsp:txXfrm>
        <a:off x="4989494" y="3954062"/>
        <a:ext cx="1730877" cy="1156208"/>
      </dsp:txXfrm>
    </dsp:sp>
    <dsp:sp modelId="{369936B3-DC3E-6C4A-9B8D-4A5052FDE289}">
      <dsp:nvSpPr>
        <dsp:cNvPr id="0" name=""/>
        <dsp:cNvSpPr/>
      </dsp:nvSpPr>
      <dsp:spPr>
        <a:xfrm rot="10799999">
          <a:off x="3803415" y="4256240"/>
          <a:ext cx="584838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chemeClr val="tx1"/>
            </a:solidFill>
          </a:endParaRPr>
        </a:p>
      </dsp:txBody>
      <dsp:txXfrm rot="10800000">
        <a:off x="3968971" y="4366611"/>
        <a:ext cx="419282" cy="331112"/>
      </dsp:txXfrm>
    </dsp:sp>
    <dsp:sp modelId="{2CE18BA4-AE92-9140-8AA5-2EA6745BDDAD}">
      <dsp:nvSpPr>
        <dsp:cNvPr id="0" name=""/>
        <dsp:cNvSpPr/>
      </dsp:nvSpPr>
      <dsp:spPr>
        <a:xfrm>
          <a:off x="963607" y="3714605"/>
          <a:ext cx="2563941" cy="1635124"/>
        </a:xfrm>
        <a:prstGeom prst="ellipse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tx1"/>
              </a:solidFill>
            </a:rPr>
            <a:t>Post CCH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 dirty="0">
              <a:solidFill>
                <a:schemeClr val="tx1"/>
              </a:solidFill>
            </a:rPr>
            <a:t>12 </a:t>
          </a:r>
          <a:r>
            <a:rPr lang="it-IT" sz="1600" b="0" kern="1200" dirty="0" err="1">
              <a:solidFill>
                <a:schemeClr val="tx1"/>
              </a:solidFill>
            </a:rPr>
            <a:t>months</a:t>
          </a:r>
          <a:r>
            <a:rPr lang="it-IT" sz="1600" b="0" kern="1200" dirty="0">
              <a:solidFill>
                <a:schemeClr val="tx1"/>
              </a:solidFill>
            </a:rPr>
            <a:t> after negative culture+ surgery</a:t>
          </a:r>
        </a:p>
      </dsp:txBody>
      <dsp:txXfrm>
        <a:off x="1339087" y="3954063"/>
        <a:ext cx="1812981" cy="1156208"/>
      </dsp:txXfrm>
    </dsp:sp>
    <dsp:sp modelId="{E0B65B8C-9EBD-9E47-8848-90E32A4A5321}">
      <dsp:nvSpPr>
        <dsp:cNvPr id="0" name=""/>
        <dsp:cNvSpPr/>
      </dsp:nvSpPr>
      <dsp:spPr>
        <a:xfrm rot="15871037">
          <a:off x="1967769" y="3130877"/>
          <a:ext cx="339582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chemeClr val="tx1"/>
            </a:solidFill>
          </a:endParaRPr>
        </a:p>
      </dsp:txBody>
      <dsp:txXfrm rot="10800000">
        <a:off x="2023573" y="3291952"/>
        <a:ext cx="237707" cy="331112"/>
      </dsp:txXfrm>
    </dsp:sp>
    <dsp:sp modelId="{9FBB47B6-EA9D-7D44-97D8-417AA7864329}">
      <dsp:nvSpPr>
        <dsp:cNvPr id="0" name=""/>
        <dsp:cNvSpPr/>
      </dsp:nvSpPr>
      <dsp:spPr>
        <a:xfrm>
          <a:off x="933044" y="1445310"/>
          <a:ext cx="2189432" cy="1635124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 err="1">
              <a:solidFill>
                <a:schemeClr val="tx1"/>
              </a:solidFill>
            </a:rPr>
            <a:t>Lymphadenitis</a:t>
          </a:r>
          <a:endParaRPr lang="it-IT" sz="16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 dirty="0">
              <a:solidFill>
                <a:schemeClr val="tx1"/>
              </a:solidFill>
            </a:rPr>
            <a:t>Surgery / </a:t>
          </a:r>
          <a:r>
            <a:rPr lang="it-IT" sz="1600" b="0" kern="1200" dirty="0" err="1">
              <a:solidFill>
                <a:schemeClr val="tx1"/>
              </a:solidFill>
            </a:rPr>
            <a:t>antibiotics</a:t>
          </a:r>
          <a:r>
            <a:rPr lang="it-IT" sz="1600" b="0" kern="1200" dirty="0">
              <a:solidFill>
                <a:schemeClr val="tx1"/>
              </a:solidFill>
            </a:rPr>
            <a:t> / </a:t>
          </a:r>
          <a:r>
            <a:rPr lang="it-IT" sz="1600" b="0" kern="1200" dirty="0" err="1">
              <a:solidFill>
                <a:schemeClr val="tx1"/>
              </a:solidFill>
            </a:rPr>
            <a:t>observation</a:t>
          </a:r>
          <a:endParaRPr lang="it-IT" sz="1600" b="0" kern="1200" dirty="0">
            <a:solidFill>
              <a:schemeClr val="tx1"/>
            </a:solidFill>
          </a:endParaRPr>
        </a:p>
      </dsp:txBody>
      <dsp:txXfrm>
        <a:off x="1253679" y="1684768"/>
        <a:ext cx="1548162" cy="1156208"/>
      </dsp:txXfrm>
    </dsp:sp>
    <dsp:sp modelId="{263AE3D8-384F-BF4C-BF9A-69CBC4F3733E}">
      <dsp:nvSpPr>
        <dsp:cNvPr id="0" name=""/>
        <dsp:cNvSpPr/>
      </dsp:nvSpPr>
      <dsp:spPr>
        <a:xfrm rot="19440000">
          <a:off x="2871576" y="1284464"/>
          <a:ext cx="246132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>
            <a:solidFill>
              <a:schemeClr val="tx1"/>
            </a:solidFill>
          </a:endParaRPr>
        </a:p>
      </dsp:txBody>
      <dsp:txXfrm>
        <a:off x="2878627" y="1416536"/>
        <a:ext cx="172292" cy="331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C4DE9-28F5-2B46-82D4-27A542C71DF9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05D99-2ED7-CF4A-9612-53238FDEF5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57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01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5D99-2ED7-CF4A-9612-53238FDEF56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71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9E20F-0A47-4737-8491-545037CCE94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824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5D99-2ED7-CF4A-9612-53238FDEF56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29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490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28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661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77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5D99-2ED7-CF4A-9612-53238FDEF56B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652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05D99-2ED7-CF4A-9612-53238FDEF56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325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0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58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5D99-2ED7-CF4A-9612-53238FDEF56B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217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5D99-2ED7-CF4A-9612-53238FDEF56B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010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5D99-2ED7-CF4A-9612-53238FDEF56B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380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729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8DAA3-F0CE-914C-92AE-609AFCC6423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00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05D99-2ED7-CF4A-9612-53238FDEF56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48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5D99-2ED7-CF4A-9612-53238FDEF56B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319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5D99-2ED7-CF4A-9612-53238FDEF56B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74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5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8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5D99-2ED7-CF4A-9612-53238FDEF56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55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690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928BC-DD56-2F46-BACD-CF31C51B1F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9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12061-E66C-164D-AD47-A8109A19DE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23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45310-73A6-E343-ACD2-466938B438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6BCCFB-E4CB-9B53-439B-B2F39111B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C76D1F-11CF-AA34-A59D-2DBE7FE5E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69A977-4D65-F24B-6D17-E6CCBF71E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212850-6047-D452-3872-FC268ED8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789189-BBB8-4367-723A-8508795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2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7454B-E4C7-A4ED-6A6D-BCB422C8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59F32D-6265-AFD1-4C2C-65CB291E0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C79D27-167F-AE9F-73AF-ED1F4464D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5392F9-7E79-1821-509E-D1F245A6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DC6674-8BF5-7799-AADF-B93254DD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25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C5C354D-062F-B3A6-F609-EA533E9F9F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29CAA4-3EB6-360F-7C11-2B1D2AC5B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60BD38-1458-EB49-7E20-0FDA0D3A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0E0A51-E752-BFED-11A7-AA23F4C3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ED49AB-F81B-182A-3639-672A1A4F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534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4" name="Segnaposto data 9">
            <a:extLst>
              <a:ext uri="{FF2B5EF4-FFF2-40B4-BE49-F238E27FC236}">
                <a16:creationId xmlns:a16="http://schemas.microsoft.com/office/drawing/2014/main" id="{242B1A6B-ED4F-AD4A-995B-86C0D581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21">
            <a:extLst>
              <a:ext uri="{FF2B5EF4-FFF2-40B4-BE49-F238E27FC236}">
                <a16:creationId xmlns:a16="http://schemas.microsoft.com/office/drawing/2014/main" id="{83FD95C4-F329-2244-B68D-A020CDEF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17">
            <a:extLst>
              <a:ext uri="{FF2B5EF4-FFF2-40B4-BE49-F238E27FC236}">
                <a16:creationId xmlns:a16="http://schemas.microsoft.com/office/drawing/2014/main" id="{0C980166-7AC0-4B48-B4E3-95629824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DC87A-C13C-6144-A1FC-882743D60D5F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554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8E122E-AD35-C4AD-FDD1-23DB3196F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C47EFF-FC7C-3670-F308-C8D0B81AF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133E98-2982-8E07-09C0-8AFB3B8C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C48FE3-650B-7F64-8AE3-CA40448B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F4469F-DB09-C0EF-6B1B-5E21E557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89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8EA586-89A6-AB72-9C0E-119C798FE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1277A8-A23C-044E-40FB-F104B9022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684576-7632-6F88-7130-40326997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5A98D6-136E-67DF-78B5-CF659763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F63A87-F2E0-D272-5BF6-99BFCF36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31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F2AD13-C072-2D78-DD0E-84BC80AF2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31A19D-4D21-84D6-33E8-D09EEE798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4E28D9-78E6-61B7-DE43-8903CF59A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02EDF7-6C6E-353F-DE26-07312B5A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0216C9-EB85-C420-8FB5-9E6D74AB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1CCB64-4C1E-2E83-0A83-F1BE9CE9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48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E5050E-7A5B-7DBA-BCE9-01E61A51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8C1631-5575-497D-8073-FB17DB885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B72F6A-4715-FA5C-6D25-8C154ACE4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6A68DEF-E3BB-B4CB-AAAE-EF9E94945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B5AF833-5796-41B5-23F0-191D48C3B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4DFFC43-2D37-213A-E4DD-26263F65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9F6739A-608E-B179-D051-3F1798D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9C5A5E-7487-9F8B-2BCA-1CE0E8BF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802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69C604-8270-7252-904E-88BA697DC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694744-42B4-11A7-2E0D-F75EDD5A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08E4C0-E4CE-C5D0-36CB-B110B661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9B59AC9-5AD1-5657-3BE2-2E4D8E12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96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3071487-6352-4823-B17D-58176BFE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F119D42-C44A-7D40-91C6-74685CD6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283644-E0AB-9676-95AF-C7790A340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29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0C047-C691-03E1-5A03-FEC4E5EC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06C0FC-11AA-6D50-AAF4-BB7FEE570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5638E5-30F3-1062-77D8-13534D44B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E341A1-55BB-EC7A-C94C-A2F0A291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780BE3-733D-7A6F-1799-268EB8611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D4DA35-78CB-114A-A342-41E2AEC8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85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451222-D598-B5F8-9980-7ADFEDFD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BFC2F35-D5C1-16D2-7F95-DD649FAD4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58F740-ECFE-C6C6-2F6F-C50B6442F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55259E-3388-8845-E7D3-B7EA1713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FE452C-C6FB-6234-2778-6CB33DF5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E1E4F5-3976-6C5B-FA39-CA229FE0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99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A8A5CB-658E-577C-0957-11577103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8A2EC1-3721-39B0-061D-8CA9FB0A5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FB32E6-063E-0393-07EB-F6CE6E235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98A59-9DB3-0C42-A8E2-B469AB1C5D03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28D842-0030-F54F-DA8B-9B27D71C8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7E5CB-B551-914C-C04B-05B062598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1E774-6886-1745-9235-CFCA93265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42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48.jpeg"/><Relationship Id="rId4" Type="http://schemas.openxmlformats.org/officeDocument/2006/relationships/image" Target="../media/image3.svg"/><Relationship Id="rId9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9FEC5F-7E5B-F4E0-F4EC-4CAE0C956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742" y="1837628"/>
            <a:ext cx="11190515" cy="2387600"/>
          </a:xfrm>
        </p:spPr>
        <p:txBody>
          <a:bodyPr>
            <a:normAutofit/>
          </a:bodyPr>
          <a:lstStyle/>
          <a:p>
            <a:r>
              <a:rPr lang="it-IT" sz="4400" b="1" i="0" u="none" strike="noStrike" dirty="0">
                <a:solidFill>
                  <a:srgbClr val="E12513"/>
                </a:solidFill>
                <a:effectLst/>
                <a:latin typeface="+mn-lt"/>
              </a:rPr>
              <a:t>Gestione attuale delle </a:t>
            </a:r>
            <a:r>
              <a:rPr lang="it-IT" sz="4400" b="1" i="0" u="none" strike="noStrike" dirty="0" err="1">
                <a:solidFill>
                  <a:srgbClr val="E12513"/>
                </a:solidFill>
                <a:effectLst/>
                <a:latin typeface="+mn-lt"/>
              </a:rPr>
              <a:t>micobatteriosi</a:t>
            </a:r>
            <a:r>
              <a:rPr lang="it-IT" sz="4400" b="1" i="0" u="none" strike="noStrike" dirty="0">
                <a:solidFill>
                  <a:srgbClr val="E12513"/>
                </a:solidFill>
                <a:effectLst/>
                <a:latin typeface="+mn-lt"/>
              </a:rPr>
              <a:t> non tubercolari</a:t>
            </a:r>
            <a:endParaRPr lang="en-GB" b="1" dirty="0">
              <a:solidFill>
                <a:srgbClr val="E12513"/>
              </a:solidFill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02532D1-58B5-FA07-7F47-35A4F213A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573998"/>
            <a:ext cx="9144000" cy="1288651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srgbClr val="3D3465"/>
                </a:solidFill>
              </a:rPr>
              <a:t>Andrea Calcagno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 err="1">
                <a:solidFill>
                  <a:srgbClr val="3D3465"/>
                </a:solidFill>
              </a:rPr>
              <a:t>Università</a:t>
            </a:r>
            <a:r>
              <a:rPr lang="en-GB" dirty="0">
                <a:solidFill>
                  <a:srgbClr val="3D3465"/>
                </a:solidFill>
              </a:rPr>
              <a:t> del Piemonte Orientale – </a:t>
            </a:r>
            <a:r>
              <a:rPr lang="en-GB" dirty="0" err="1">
                <a:solidFill>
                  <a:srgbClr val="3D3465"/>
                </a:solidFill>
              </a:rPr>
              <a:t>Dipartimento</a:t>
            </a:r>
            <a:r>
              <a:rPr lang="en-GB" dirty="0">
                <a:solidFill>
                  <a:srgbClr val="3D3465"/>
                </a:solidFill>
              </a:rPr>
              <a:t> di </a:t>
            </a:r>
            <a:r>
              <a:rPr lang="en-GB" dirty="0" err="1">
                <a:solidFill>
                  <a:srgbClr val="3D3465"/>
                </a:solidFill>
              </a:rPr>
              <a:t>Medicina</a:t>
            </a:r>
            <a:r>
              <a:rPr lang="en-GB" dirty="0">
                <a:solidFill>
                  <a:srgbClr val="3D3465"/>
                </a:solidFill>
              </a:rPr>
              <a:t> </a:t>
            </a:r>
            <a:r>
              <a:rPr lang="en-GB" dirty="0" err="1">
                <a:solidFill>
                  <a:srgbClr val="3D3465"/>
                </a:solidFill>
              </a:rPr>
              <a:t>Traslazionale</a:t>
            </a:r>
            <a:endParaRPr lang="en-GB" dirty="0">
              <a:solidFill>
                <a:srgbClr val="3D346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rgbClr val="3D3465"/>
                </a:solidFill>
              </a:rPr>
              <a:t>AOU </a:t>
            </a:r>
            <a:r>
              <a:rPr lang="en-GB" dirty="0" err="1">
                <a:solidFill>
                  <a:srgbClr val="3D3465"/>
                </a:solidFill>
              </a:rPr>
              <a:t>Ospedale</a:t>
            </a:r>
            <a:r>
              <a:rPr lang="en-GB" dirty="0">
                <a:solidFill>
                  <a:srgbClr val="3D3465"/>
                </a:solidFill>
              </a:rPr>
              <a:t> Maggiore </a:t>
            </a:r>
            <a:r>
              <a:rPr lang="en-GB" dirty="0" err="1">
                <a:solidFill>
                  <a:srgbClr val="3D3465"/>
                </a:solidFill>
              </a:rPr>
              <a:t>della</a:t>
            </a:r>
            <a:r>
              <a:rPr lang="en-GB" dirty="0">
                <a:solidFill>
                  <a:srgbClr val="3D3465"/>
                </a:solidFill>
              </a:rPr>
              <a:t> </a:t>
            </a:r>
            <a:r>
              <a:rPr lang="en-GB" dirty="0" err="1">
                <a:solidFill>
                  <a:srgbClr val="3D3465"/>
                </a:solidFill>
              </a:rPr>
              <a:t>Carità</a:t>
            </a:r>
            <a:r>
              <a:rPr lang="en-GB" dirty="0">
                <a:solidFill>
                  <a:srgbClr val="3D3465"/>
                </a:solidFill>
              </a:rPr>
              <a:t> di Novara – </a:t>
            </a:r>
            <a:r>
              <a:rPr lang="en-GB" dirty="0" err="1">
                <a:solidFill>
                  <a:srgbClr val="3D3465"/>
                </a:solidFill>
              </a:rPr>
              <a:t>Unità</a:t>
            </a:r>
            <a:r>
              <a:rPr lang="en-GB" dirty="0">
                <a:solidFill>
                  <a:srgbClr val="3D3465"/>
                </a:solidFill>
              </a:rPr>
              <a:t> di </a:t>
            </a:r>
            <a:r>
              <a:rPr lang="en-GB" dirty="0" err="1">
                <a:solidFill>
                  <a:srgbClr val="3D3465"/>
                </a:solidFill>
              </a:rPr>
              <a:t>Malattie</a:t>
            </a:r>
            <a:r>
              <a:rPr lang="en-GB" dirty="0">
                <a:solidFill>
                  <a:srgbClr val="3D3465"/>
                </a:solidFill>
              </a:rPr>
              <a:t> </a:t>
            </a:r>
            <a:r>
              <a:rPr lang="en-GB" dirty="0" err="1">
                <a:solidFill>
                  <a:srgbClr val="3D3465"/>
                </a:solidFill>
              </a:rPr>
              <a:t>Infettive</a:t>
            </a:r>
            <a:endParaRPr lang="en-GB" dirty="0">
              <a:solidFill>
                <a:srgbClr val="3D3465"/>
              </a:solidFill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5E533234-0719-DB88-F3D5-0F4EB07C37F2}"/>
              </a:ext>
            </a:extLst>
          </p:cNvPr>
          <p:cNvSpPr txBox="1">
            <a:spLocks/>
          </p:cNvSpPr>
          <p:nvPr/>
        </p:nvSpPr>
        <p:spPr>
          <a:xfrm>
            <a:off x="0" y="6508376"/>
            <a:ext cx="12192000" cy="353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Pneumo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 Trieste 2026 – 11-13 maggio 2026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5C42043-ECE2-836E-8B59-38B19A2A1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050" y="171733"/>
            <a:ext cx="927100" cy="965200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0AB0A31C-FE63-271E-CE7B-73D3C90D8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8101"/>
          <a:stretch/>
        </p:blipFill>
        <p:spPr>
          <a:xfrm>
            <a:off x="102861" y="76629"/>
            <a:ext cx="2403672" cy="1155409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A566F7DD-A3F8-9D54-24F1-A73D4DBA4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5033" y="171732"/>
            <a:ext cx="927099" cy="11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F904FB-1BA3-C250-E52E-84EC5B553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571" y="2633488"/>
            <a:ext cx="8070482" cy="35495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8F1D309-ED58-A8F0-67EA-C1571D616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196" y="751115"/>
            <a:ext cx="8098971" cy="195857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BDC472B-3AF0-52DA-E031-E1C1ABD50B05}"/>
              </a:ext>
            </a:extLst>
          </p:cNvPr>
          <p:cNvSpPr/>
          <p:nvPr/>
        </p:nvSpPr>
        <p:spPr>
          <a:xfrm>
            <a:off x="0" y="674914"/>
            <a:ext cx="3276600" cy="5673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/>
              <a:t>NTM infections following </a:t>
            </a:r>
            <a:r>
              <a:rPr lang="en-GB" sz="3200" dirty="0" err="1"/>
              <a:t>teclistamab</a:t>
            </a:r>
            <a:r>
              <a:rPr lang="en-GB" sz="3200" dirty="0"/>
              <a:t> in multiple myeloma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82C47F-9E30-4190-BE47-B868C757112F}"/>
              </a:ext>
            </a:extLst>
          </p:cNvPr>
          <p:cNvSpPr txBox="1"/>
          <p:nvPr/>
        </p:nvSpPr>
        <p:spPr>
          <a:xfrm>
            <a:off x="-5332" y="6474020"/>
            <a:ext cx="3276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</a:rPr>
              <a:t>Ho M, et al. </a:t>
            </a:r>
            <a:r>
              <a:rPr lang="en-GB" sz="1400" dirty="0" err="1">
                <a:solidFill>
                  <a:schemeClr val="accent2"/>
                </a:solidFill>
              </a:rPr>
              <a:t>Haematologica</a:t>
            </a:r>
            <a:r>
              <a:rPr lang="en-GB" sz="1400" dirty="0">
                <a:solidFill>
                  <a:schemeClr val="accent2"/>
                </a:solidFill>
              </a:rPr>
              <a:t> 2025</a:t>
            </a:r>
            <a:endParaRPr lang="it-IT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0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C5EEDC9-04D9-AA8A-FB9F-A45F13618B02}"/>
              </a:ext>
            </a:extLst>
          </p:cNvPr>
          <p:cNvSpPr/>
          <p:nvPr/>
        </p:nvSpPr>
        <p:spPr>
          <a:xfrm>
            <a:off x="0" y="277061"/>
            <a:ext cx="3285067" cy="5993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5A72924-63FC-244A-98FF-A37639C5255C}"/>
              </a:ext>
            </a:extLst>
          </p:cNvPr>
          <p:cNvSpPr txBox="1">
            <a:spLocks/>
          </p:cNvSpPr>
          <p:nvPr/>
        </p:nvSpPr>
        <p:spPr>
          <a:xfrm>
            <a:off x="-1" y="2104703"/>
            <a:ext cx="3285068" cy="2337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Extrapulmonary and disseminated (&gt;1 or blood+) NTM infections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77AE5FE-6118-0EBF-6D7D-10C728D7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254" y="277062"/>
            <a:ext cx="6617370" cy="629298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ADB783-335F-F694-D828-436413A544C5}"/>
              </a:ext>
            </a:extLst>
          </p:cNvPr>
          <p:cNvSpPr txBox="1"/>
          <p:nvPr/>
        </p:nvSpPr>
        <p:spPr>
          <a:xfrm>
            <a:off x="-1" y="6416162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Baldwin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272249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Outline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20132F-F89A-BC9D-DD08-D75B496D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96" y="864108"/>
            <a:ext cx="8113276" cy="5120640"/>
          </a:xfrm>
        </p:spPr>
        <p:txBody>
          <a:bodyPr anchor="ctr">
            <a:normAutofit/>
          </a:bodyPr>
          <a:lstStyle/>
          <a:p>
            <a:r>
              <a:rPr lang="en-GB" dirty="0" err="1"/>
              <a:t>Epidemiologia</a:t>
            </a:r>
            <a:endParaRPr lang="en-GB" dirty="0"/>
          </a:p>
          <a:p>
            <a:r>
              <a:rPr lang="it-IT" dirty="0"/>
              <a:t>Diagnosi e ritardo diagnostico</a:t>
            </a:r>
          </a:p>
          <a:p>
            <a:pPr lvl="1"/>
            <a:r>
              <a:rPr lang="it-IT" dirty="0"/>
              <a:t>Diagnosi precoce</a:t>
            </a:r>
          </a:p>
          <a:p>
            <a:pPr lvl="1"/>
            <a:r>
              <a:rPr lang="it-IT" dirty="0"/>
              <a:t>Nuovi fattori di rischio</a:t>
            </a:r>
          </a:p>
          <a:p>
            <a:r>
              <a:rPr lang="it-IT" dirty="0"/>
              <a:t>Terapia</a:t>
            </a:r>
          </a:p>
          <a:p>
            <a:pPr lvl="1"/>
            <a:r>
              <a:rPr lang="it-IT" dirty="0"/>
              <a:t>«Standard»</a:t>
            </a:r>
          </a:p>
          <a:p>
            <a:pPr lvl="1"/>
            <a:r>
              <a:rPr lang="it-IT" dirty="0"/>
              <a:t>Malattia refrattaria</a:t>
            </a:r>
          </a:p>
          <a:p>
            <a:pPr lvl="1"/>
            <a:r>
              <a:rPr lang="it-IT" dirty="0"/>
              <a:t>Nuove opzioni in studio</a:t>
            </a:r>
          </a:p>
          <a:p>
            <a:pPr lvl="1"/>
            <a:r>
              <a:rPr lang="it-IT" dirty="0" err="1"/>
              <a:t>Micobatteriosi</a:t>
            </a:r>
            <a:r>
              <a:rPr lang="it-IT" dirty="0"/>
              <a:t> </a:t>
            </a:r>
            <a:r>
              <a:rPr lang="it-IT" dirty="0" err="1"/>
              <a:t>extrapolmonari</a:t>
            </a:r>
            <a:r>
              <a:rPr lang="it-IT" dirty="0"/>
              <a:t> e disseminate</a:t>
            </a:r>
          </a:p>
        </p:txBody>
      </p:sp>
    </p:spTree>
    <p:extLst>
      <p:ext uri="{BB962C8B-B14F-4D97-AF65-F5344CB8AC3E}">
        <p14:creationId xmlns:p14="http://schemas.microsoft.com/office/powerpoint/2010/main" val="130551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256219"/>
            <a:ext cx="346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05493"/>
                </a:solidFill>
                <a:effectLst/>
              </a:rPr>
              <a:t>Daley CL, et al. CID 2020; 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Haworth</a:t>
            </a:r>
            <a:r>
              <a:rPr lang="it-IT" sz="1200" dirty="0">
                <a:solidFill>
                  <a:srgbClr val="005493"/>
                </a:solidFill>
                <a:effectLst/>
              </a:rPr>
              <a:t> C, et al. 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Thorax</a:t>
            </a:r>
            <a:r>
              <a:rPr lang="it-IT" sz="1200" dirty="0">
                <a:solidFill>
                  <a:srgbClr val="005493"/>
                </a:solidFill>
                <a:effectLst/>
              </a:rPr>
              <a:t> 2017; Lange C, et al. Lancet Inf 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Dis</a:t>
            </a:r>
            <a:r>
              <a:rPr lang="it-IT" sz="1200" dirty="0">
                <a:solidFill>
                  <a:srgbClr val="005493"/>
                </a:solidFill>
                <a:effectLst/>
              </a:rPr>
              <a:t> 2022 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Guidelines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92F4524-5019-B6DF-E072-2EF57F7C8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873"/>
          <a:stretch/>
        </p:blipFill>
        <p:spPr>
          <a:xfrm>
            <a:off x="3642585" y="448692"/>
            <a:ext cx="4475843" cy="378347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7774971-44D9-F936-6455-99F132C3D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188" y="447568"/>
            <a:ext cx="2878965" cy="3784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8AA7F80-A060-D82D-FFEA-719024013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953" y="4383352"/>
            <a:ext cx="7772400" cy="18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6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AE5611C-3B5E-7641-D4F1-EB8FD2FE4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11"/>
          <a:stretch/>
        </p:blipFill>
        <p:spPr>
          <a:xfrm>
            <a:off x="2805496" y="1687285"/>
            <a:ext cx="4907268" cy="395933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511276"/>
            <a:ext cx="2862943" cy="5584724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1" y="6114705"/>
            <a:ext cx="28162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  <a:effectLst/>
              </a:rPr>
              <a:t>Calcagno A and MYGRO/SIMIT.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Infection</a:t>
            </a:r>
            <a:r>
              <a:rPr lang="it-IT" sz="1400" dirty="0">
                <a:solidFill>
                  <a:srgbClr val="005493"/>
                </a:solidFill>
                <a:effectLst/>
              </a:rPr>
              <a:t> 2024;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Sulaiman</a:t>
            </a:r>
            <a:r>
              <a:rPr lang="it-IT" sz="1400" dirty="0">
                <a:solidFill>
                  <a:srgbClr val="005493"/>
                </a:solidFill>
                <a:effectLst/>
              </a:rPr>
              <a:t>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N</a:t>
            </a:r>
            <a:r>
              <a:rPr lang="it-IT" sz="1400" dirty="0">
                <a:solidFill>
                  <a:srgbClr val="005493"/>
                </a:solidFill>
                <a:effectLst/>
              </a:rPr>
              <a:t>, et al. ERJ Open Res 2025 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0" y="2345872"/>
            <a:ext cx="2862943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Management of NTM-PD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6B3AC26-7631-3525-4647-2F0014302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325" y="615997"/>
            <a:ext cx="4303842" cy="5743278"/>
          </a:xfrm>
          <a:prstGeom prst="rect">
            <a:avLst/>
          </a:prstGeom>
          <a:noFill/>
          <a:ln w="28575">
            <a:solidFill>
              <a:srgbClr val="005493"/>
            </a:solidFill>
          </a:ln>
        </p:spPr>
      </p:pic>
    </p:spTree>
    <p:extLst>
      <p:ext uri="{BB962C8B-B14F-4D97-AF65-F5344CB8AC3E}">
        <p14:creationId xmlns:p14="http://schemas.microsoft.com/office/powerpoint/2010/main" val="33214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Guidelines: when to treat?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248FEE-79D7-CA35-27BE-67ECB8D21B1F}"/>
              </a:ext>
            </a:extLst>
          </p:cNvPr>
          <p:cNvSpPr txBox="1"/>
          <p:nvPr/>
        </p:nvSpPr>
        <p:spPr>
          <a:xfrm>
            <a:off x="3984171" y="838708"/>
            <a:ext cx="73913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effectLst/>
              </a:rPr>
              <a:t>Treatment of NTM </a:t>
            </a:r>
            <a:r>
              <a:rPr lang="it-IT" sz="2400" b="1" dirty="0" err="1">
                <a:effectLst/>
              </a:rPr>
              <a:t>Pulmonary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Disease</a:t>
            </a:r>
            <a:r>
              <a:rPr lang="it-IT" sz="2400" b="1" dirty="0">
                <a:effectLst/>
              </a:rPr>
              <a:t> (</a:t>
            </a:r>
            <a:r>
              <a:rPr lang="it-IT" sz="2400" b="1" dirty="0" err="1">
                <a:effectLst/>
              </a:rPr>
              <a:t>Questions</a:t>
            </a:r>
            <a:r>
              <a:rPr lang="it-IT" sz="2400" b="1" dirty="0">
                <a:effectLst/>
              </a:rPr>
              <a:t> I–II) </a:t>
            </a:r>
          </a:p>
          <a:p>
            <a:endParaRPr lang="it-IT" sz="2400" dirty="0"/>
          </a:p>
          <a:p>
            <a:r>
              <a:rPr lang="it-IT" sz="2400" b="1" dirty="0"/>
              <a:t>I</a:t>
            </a:r>
            <a:r>
              <a:rPr lang="it-IT" sz="2400" b="1" dirty="0">
                <a:effectLst/>
              </a:rPr>
              <a:t>: </a:t>
            </a:r>
            <a:r>
              <a:rPr lang="it-IT" sz="2400" dirty="0" err="1">
                <a:effectLst/>
              </a:rPr>
              <a:t>Should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patients</a:t>
            </a:r>
            <a:r>
              <a:rPr lang="it-IT" sz="2400" dirty="0">
                <a:effectLst/>
              </a:rPr>
              <a:t> with NTM </a:t>
            </a:r>
            <a:r>
              <a:rPr lang="it-IT" sz="2400" dirty="0" err="1">
                <a:effectLst/>
              </a:rPr>
              <a:t>pulmonary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disease</a:t>
            </a:r>
            <a:r>
              <a:rPr lang="it-IT" sz="2400" dirty="0">
                <a:effectLst/>
              </a:rPr>
              <a:t> be </a:t>
            </a:r>
            <a:r>
              <a:rPr lang="it-IT" sz="2400" dirty="0" err="1">
                <a:effectLst/>
              </a:rPr>
              <a:t>treated</a:t>
            </a:r>
            <a:r>
              <a:rPr lang="it-IT" sz="2400" dirty="0">
                <a:effectLst/>
              </a:rPr>
              <a:t> with </a:t>
            </a:r>
            <a:r>
              <a:rPr lang="it-IT" sz="2400" dirty="0" err="1">
                <a:effectLst/>
              </a:rPr>
              <a:t>antimicrobial</a:t>
            </a:r>
            <a:r>
              <a:rPr lang="it-IT" sz="2400" dirty="0">
                <a:effectLst/>
              </a:rPr>
              <a:t> therapy or </a:t>
            </a:r>
            <a:r>
              <a:rPr lang="it-IT" sz="2400" dirty="0" err="1">
                <a:effectLst/>
              </a:rPr>
              <a:t>followed</a:t>
            </a:r>
            <a:r>
              <a:rPr lang="it-IT" sz="2400" dirty="0">
                <a:effectLst/>
              </a:rPr>
              <a:t> for </a:t>
            </a:r>
            <a:r>
              <a:rPr lang="it-IT" sz="2400" dirty="0" err="1">
                <a:effectLst/>
              </a:rPr>
              <a:t>evidence</a:t>
            </a:r>
            <a:r>
              <a:rPr lang="it-IT" sz="2400" dirty="0">
                <a:effectLst/>
              </a:rPr>
              <a:t> of </a:t>
            </a:r>
            <a:r>
              <a:rPr lang="it-IT" sz="2400" dirty="0" err="1">
                <a:effectLst/>
              </a:rPr>
              <a:t>progression</a:t>
            </a:r>
            <a:r>
              <a:rPr lang="it-IT" sz="2400" dirty="0">
                <a:effectLst/>
              </a:rPr>
              <a:t> (“</a:t>
            </a:r>
            <a:r>
              <a:rPr lang="it-IT" sz="2400" dirty="0" err="1">
                <a:effectLst/>
              </a:rPr>
              <a:t>watchful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waiting</a:t>
            </a:r>
            <a:r>
              <a:rPr lang="it-IT" sz="2400" dirty="0">
                <a:effectLst/>
              </a:rPr>
              <a:t>”)? </a:t>
            </a:r>
          </a:p>
          <a:p>
            <a:endParaRPr lang="it-IT" sz="2400" dirty="0"/>
          </a:p>
          <a:p>
            <a:r>
              <a:rPr lang="it-IT" sz="2400" b="1" i="1" dirty="0" err="1">
                <a:effectLst/>
              </a:rPr>
              <a:t>Recommendation</a:t>
            </a:r>
            <a:r>
              <a:rPr lang="it-IT" sz="2400" b="1" i="1" dirty="0">
                <a:effectLst/>
              </a:rPr>
              <a:t> </a:t>
            </a:r>
          </a:p>
          <a:p>
            <a:endParaRPr lang="it-IT" sz="2400" dirty="0"/>
          </a:p>
          <a:p>
            <a:r>
              <a:rPr lang="it-IT" sz="2400" dirty="0">
                <a:effectLst/>
              </a:rPr>
              <a:t>1. In </a:t>
            </a:r>
            <a:r>
              <a:rPr lang="it-IT" sz="2400" dirty="0" err="1">
                <a:effectLst/>
              </a:rPr>
              <a:t>patients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who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meet</a:t>
            </a:r>
            <a:r>
              <a:rPr lang="it-IT" sz="2400" dirty="0">
                <a:effectLst/>
              </a:rPr>
              <a:t> the </a:t>
            </a:r>
            <a:r>
              <a:rPr lang="it-IT" sz="2400" dirty="0" err="1">
                <a:effectLst/>
              </a:rPr>
              <a:t>diagnostic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criteria</a:t>
            </a:r>
            <a:r>
              <a:rPr lang="it-IT" sz="2400" dirty="0">
                <a:effectLst/>
              </a:rPr>
              <a:t> for NTM </a:t>
            </a:r>
            <a:r>
              <a:rPr lang="it-IT" sz="2400" dirty="0" err="1">
                <a:effectLst/>
              </a:rPr>
              <a:t>pulmonary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disease</a:t>
            </a:r>
            <a:r>
              <a:rPr lang="it-IT" sz="2400" dirty="0">
                <a:effectLst/>
              </a:rPr>
              <a:t>, </a:t>
            </a:r>
            <a:r>
              <a:rPr lang="it-IT" sz="2400" dirty="0" err="1">
                <a:effectLst/>
              </a:rPr>
              <a:t>we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suggest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initiation</a:t>
            </a:r>
            <a:r>
              <a:rPr lang="it-IT" sz="2400" dirty="0">
                <a:effectLst/>
              </a:rPr>
              <a:t> of treatment </a:t>
            </a:r>
            <a:r>
              <a:rPr lang="it-IT" sz="2400" dirty="0" err="1">
                <a:effectLst/>
              </a:rPr>
              <a:t>rather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than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watchful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waiting</a:t>
            </a:r>
            <a:r>
              <a:rPr lang="it-IT" sz="2400" dirty="0">
                <a:effectLst/>
              </a:rPr>
              <a:t>, </a:t>
            </a:r>
            <a:r>
              <a:rPr lang="it-IT" sz="2400" dirty="0" err="1">
                <a:effectLst/>
              </a:rPr>
              <a:t>especially</a:t>
            </a:r>
            <a:r>
              <a:rPr lang="it-IT" sz="2400" dirty="0">
                <a:effectLst/>
              </a:rPr>
              <a:t> in the </a:t>
            </a:r>
            <a:r>
              <a:rPr lang="it-IT" sz="2400" dirty="0" err="1">
                <a:effectLst/>
              </a:rPr>
              <a:t>context</a:t>
            </a:r>
            <a:r>
              <a:rPr lang="it-IT" sz="2400" dirty="0">
                <a:effectLst/>
              </a:rPr>
              <a:t> of </a:t>
            </a:r>
            <a:r>
              <a:rPr lang="it-IT" sz="2400" b="1" u="sng" dirty="0">
                <a:solidFill>
                  <a:srgbClr val="005493"/>
                </a:solidFill>
                <a:effectLst/>
              </a:rPr>
              <a:t>positive acid-fast bacilli </a:t>
            </a:r>
            <a:r>
              <a:rPr lang="it-IT" sz="2400" b="1" u="sng" dirty="0" err="1">
                <a:solidFill>
                  <a:srgbClr val="005493"/>
                </a:solidFill>
                <a:effectLst/>
              </a:rPr>
              <a:t>sputum</a:t>
            </a:r>
            <a:r>
              <a:rPr lang="it-IT" sz="2400" b="1" u="sng" dirty="0">
                <a:solidFill>
                  <a:srgbClr val="005493"/>
                </a:solidFill>
                <a:effectLst/>
              </a:rPr>
              <a:t> </a:t>
            </a:r>
            <a:r>
              <a:rPr lang="it-IT" sz="2400" b="1" u="sng" dirty="0" err="1">
                <a:solidFill>
                  <a:srgbClr val="005493"/>
                </a:solidFill>
                <a:effectLst/>
              </a:rPr>
              <a:t>smears</a:t>
            </a:r>
            <a:r>
              <a:rPr lang="it-IT" sz="2400" b="1" u="sng" dirty="0">
                <a:solidFill>
                  <a:srgbClr val="005493"/>
                </a:solidFill>
                <a:effectLst/>
              </a:rPr>
              <a:t> </a:t>
            </a:r>
            <a:r>
              <a:rPr lang="it-IT" sz="2400" dirty="0">
                <a:effectLst/>
              </a:rPr>
              <a:t>and/or </a:t>
            </a:r>
            <a:r>
              <a:rPr lang="it-IT" sz="2400" b="1" u="sng" dirty="0" err="1">
                <a:solidFill>
                  <a:srgbClr val="005493"/>
                </a:solidFill>
                <a:effectLst/>
              </a:rPr>
              <a:t>cavitary</a:t>
            </a:r>
            <a:r>
              <a:rPr lang="it-IT" sz="2400" b="1" u="sng" dirty="0">
                <a:solidFill>
                  <a:srgbClr val="005493"/>
                </a:solidFill>
                <a:effectLst/>
              </a:rPr>
              <a:t> </a:t>
            </a:r>
            <a:r>
              <a:rPr lang="it-IT" sz="2400" b="1" u="sng" dirty="0" err="1">
                <a:solidFill>
                  <a:srgbClr val="005493"/>
                </a:solidFill>
                <a:effectLst/>
              </a:rPr>
              <a:t>lung</a:t>
            </a:r>
            <a:r>
              <a:rPr lang="it-IT" sz="2400" b="1" u="sng" dirty="0">
                <a:solidFill>
                  <a:srgbClr val="005493"/>
                </a:solidFill>
                <a:effectLst/>
              </a:rPr>
              <a:t> </a:t>
            </a:r>
            <a:r>
              <a:rPr lang="it-IT" sz="2400" b="1" u="sng" dirty="0" err="1">
                <a:solidFill>
                  <a:srgbClr val="005493"/>
                </a:solidFill>
                <a:effectLst/>
              </a:rPr>
              <a:t>disease</a:t>
            </a:r>
            <a:r>
              <a:rPr lang="it-IT" sz="2400" b="1" u="sng" dirty="0">
                <a:solidFill>
                  <a:srgbClr val="ED7D31"/>
                </a:solidFill>
                <a:effectLst/>
              </a:rPr>
              <a:t> </a:t>
            </a:r>
            <a:r>
              <a:rPr lang="it-IT" sz="2400" dirty="0">
                <a:effectLst/>
              </a:rPr>
              <a:t>(</a:t>
            </a:r>
            <a:r>
              <a:rPr lang="it-IT" sz="2400" dirty="0" err="1">
                <a:effectLst/>
              </a:rPr>
              <a:t>conditional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recommendation</a:t>
            </a:r>
            <a:r>
              <a:rPr lang="it-IT" sz="2400" dirty="0">
                <a:effectLst/>
              </a:rPr>
              <a:t>, </a:t>
            </a:r>
            <a:r>
              <a:rPr lang="it-IT" sz="2400" dirty="0" err="1">
                <a:effectLst/>
              </a:rPr>
              <a:t>very</a:t>
            </a:r>
            <a:r>
              <a:rPr lang="it-IT" sz="2400" dirty="0">
                <a:effectLst/>
              </a:rPr>
              <a:t> low </a:t>
            </a:r>
            <a:r>
              <a:rPr lang="it-IT" sz="2400" dirty="0" err="1">
                <a:effectLst/>
              </a:rPr>
              <a:t>certainty</a:t>
            </a:r>
            <a:r>
              <a:rPr lang="it-IT" sz="2400" dirty="0">
                <a:effectLst/>
              </a:rPr>
              <a:t> in </a:t>
            </a:r>
            <a:r>
              <a:rPr lang="it-IT" sz="2400" dirty="0" err="1">
                <a:effectLst/>
              </a:rPr>
              <a:t>estimates</a:t>
            </a:r>
            <a:r>
              <a:rPr lang="it-IT" sz="2400" dirty="0">
                <a:effectLst/>
              </a:rPr>
              <a:t> of </a:t>
            </a:r>
            <a:r>
              <a:rPr lang="it-IT" sz="2400" dirty="0" err="1">
                <a:effectLst/>
              </a:rPr>
              <a:t>effect</a:t>
            </a:r>
            <a:r>
              <a:rPr lang="it-IT" sz="2400" dirty="0">
                <a:effectLst/>
              </a:rPr>
              <a:t>). 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0F77EF-50DD-E23C-A7D4-4A2BD18101E8}"/>
              </a:ext>
            </a:extLst>
          </p:cNvPr>
          <p:cNvSpPr txBox="1"/>
          <p:nvPr/>
        </p:nvSpPr>
        <p:spPr>
          <a:xfrm>
            <a:off x="0" y="6434434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  <a:effectLst/>
              </a:rPr>
              <a:t>Daley Cl, et al. CID 2020</a:t>
            </a:r>
          </a:p>
        </p:txBody>
      </p:sp>
    </p:spTree>
    <p:extLst>
      <p:ext uri="{BB962C8B-B14F-4D97-AF65-F5344CB8AC3E}">
        <p14:creationId xmlns:p14="http://schemas.microsoft.com/office/powerpoint/2010/main" val="1425060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256219"/>
            <a:ext cx="346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  <a:effectLst/>
              </a:rPr>
              <a:t>Calcagno A and MYGRO/SIMIT.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Infection</a:t>
            </a:r>
            <a:r>
              <a:rPr lang="it-IT" sz="1400" dirty="0">
                <a:solidFill>
                  <a:srgbClr val="005493"/>
                </a:solidFill>
                <a:effectLst/>
              </a:rPr>
              <a:t> 2024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115614" y="2345872"/>
            <a:ext cx="3041243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When to start?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8E9DE6-7058-62C9-7528-995F71FDE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614" y="1204404"/>
            <a:ext cx="8689386" cy="44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09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26710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</a:rPr>
              <a:t>Kim HJ, et al. </a:t>
            </a:r>
            <a:r>
              <a:rPr lang="it-IT" sz="1400" dirty="0" err="1">
                <a:solidFill>
                  <a:srgbClr val="005493"/>
                </a:solidFill>
              </a:rPr>
              <a:t>Am</a:t>
            </a:r>
            <a:r>
              <a:rPr lang="it-IT" sz="1400" dirty="0">
                <a:solidFill>
                  <a:srgbClr val="005493"/>
                </a:solidFill>
              </a:rPr>
              <a:t> </a:t>
            </a:r>
            <a:r>
              <a:rPr lang="it-IT" sz="1400" dirty="0" err="1">
                <a:solidFill>
                  <a:srgbClr val="005493"/>
                </a:solidFill>
              </a:rPr>
              <a:t>J</a:t>
            </a:r>
            <a:r>
              <a:rPr lang="it-IT" sz="1400" dirty="0">
                <a:solidFill>
                  <a:srgbClr val="005493"/>
                </a:solidFill>
              </a:rPr>
              <a:t> </a:t>
            </a:r>
            <a:r>
              <a:rPr lang="it-IT" sz="1400" dirty="0" err="1">
                <a:solidFill>
                  <a:srgbClr val="005493"/>
                </a:solidFill>
              </a:rPr>
              <a:t>Respir</a:t>
            </a:r>
            <a:r>
              <a:rPr lang="it-IT" sz="1400" dirty="0">
                <a:solidFill>
                  <a:srgbClr val="005493"/>
                </a:solidFill>
              </a:rPr>
              <a:t> </a:t>
            </a:r>
            <a:r>
              <a:rPr lang="it-IT" sz="1400" dirty="0" err="1">
                <a:solidFill>
                  <a:srgbClr val="005493"/>
                </a:solidFill>
              </a:rPr>
              <a:t>Crit</a:t>
            </a:r>
            <a:r>
              <a:rPr lang="it-IT" sz="1400" dirty="0">
                <a:solidFill>
                  <a:srgbClr val="005493"/>
                </a:solidFill>
              </a:rPr>
              <a:t> Care </a:t>
            </a:r>
            <a:r>
              <a:rPr lang="it-IT" sz="1400" dirty="0" err="1">
                <a:solidFill>
                  <a:srgbClr val="005493"/>
                </a:solidFill>
              </a:rPr>
              <a:t>Med</a:t>
            </a:r>
            <a:r>
              <a:rPr lang="it-IT" sz="1400" dirty="0">
                <a:solidFill>
                  <a:srgbClr val="005493"/>
                </a:solidFill>
              </a:rPr>
              <a:t> 2021; </a:t>
            </a:r>
            <a:r>
              <a:rPr lang="it-IT" sz="1400" dirty="0" err="1">
                <a:solidFill>
                  <a:srgbClr val="005493"/>
                </a:solidFill>
              </a:rPr>
              <a:t>Aksamit</a:t>
            </a:r>
            <a:r>
              <a:rPr lang="it-IT" sz="1400" dirty="0">
                <a:solidFill>
                  <a:srgbClr val="005493"/>
                </a:solidFill>
              </a:rPr>
              <a:t> TR. </a:t>
            </a:r>
            <a:r>
              <a:rPr lang="it-IT" sz="1400" dirty="0" err="1">
                <a:solidFill>
                  <a:srgbClr val="005493"/>
                </a:solidFill>
              </a:rPr>
              <a:t>Am</a:t>
            </a:r>
            <a:r>
              <a:rPr lang="it-IT" sz="1400" dirty="0">
                <a:solidFill>
                  <a:srgbClr val="005493"/>
                </a:solidFill>
              </a:rPr>
              <a:t> </a:t>
            </a:r>
            <a:r>
              <a:rPr lang="it-IT" sz="1400" dirty="0" err="1">
                <a:solidFill>
                  <a:srgbClr val="005493"/>
                </a:solidFill>
              </a:rPr>
              <a:t>J</a:t>
            </a:r>
            <a:r>
              <a:rPr lang="it-IT" sz="1400" dirty="0">
                <a:solidFill>
                  <a:srgbClr val="005493"/>
                </a:solidFill>
              </a:rPr>
              <a:t> </a:t>
            </a:r>
            <a:r>
              <a:rPr lang="it-IT" sz="1400" dirty="0" err="1">
                <a:solidFill>
                  <a:srgbClr val="005493"/>
                </a:solidFill>
              </a:rPr>
              <a:t>Respir</a:t>
            </a:r>
            <a:r>
              <a:rPr lang="it-IT" sz="1400" dirty="0">
                <a:solidFill>
                  <a:srgbClr val="005493"/>
                </a:solidFill>
              </a:rPr>
              <a:t> </a:t>
            </a:r>
            <a:r>
              <a:rPr lang="it-IT" sz="1400" dirty="0" err="1">
                <a:solidFill>
                  <a:srgbClr val="005493"/>
                </a:solidFill>
              </a:rPr>
              <a:t>Crit</a:t>
            </a:r>
            <a:r>
              <a:rPr lang="it-IT" sz="1400" dirty="0">
                <a:solidFill>
                  <a:srgbClr val="005493"/>
                </a:solidFill>
              </a:rPr>
              <a:t> Care </a:t>
            </a:r>
            <a:r>
              <a:rPr lang="it-IT" sz="1400" dirty="0" err="1">
                <a:solidFill>
                  <a:srgbClr val="005493"/>
                </a:solidFill>
              </a:rPr>
              <a:t>Med</a:t>
            </a:r>
            <a:r>
              <a:rPr lang="it-IT" sz="1400" dirty="0">
                <a:solidFill>
                  <a:srgbClr val="005493"/>
                </a:solidFill>
              </a:rPr>
              <a:t> 2021; Kim HJ, et al. Sci Rep 2023; Kim BG, et al. Sci Rep 2022; </a:t>
            </a:r>
            <a:r>
              <a:rPr lang="it-IT" sz="1400" dirty="0" err="1">
                <a:solidFill>
                  <a:srgbClr val="005493"/>
                </a:solidFill>
              </a:rPr>
              <a:t>Lemson</a:t>
            </a:r>
            <a:r>
              <a:rPr lang="it-IT" sz="1400" dirty="0">
                <a:solidFill>
                  <a:srgbClr val="005493"/>
                </a:solidFill>
              </a:rPr>
              <a:t> A, et al. ERJ Open Res 2025. Figure </a:t>
            </a:r>
            <a:r>
              <a:rPr lang="it-IT" sz="1400" dirty="0" err="1">
                <a:solidFill>
                  <a:srgbClr val="005493"/>
                </a:solidFill>
              </a:rPr>
              <a:t>created</a:t>
            </a:r>
            <a:r>
              <a:rPr lang="it-IT" sz="1400" dirty="0">
                <a:solidFill>
                  <a:srgbClr val="005493"/>
                </a:solidFill>
              </a:rPr>
              <a:t> with </a:t>
            </a:r>
            <a:r>
              <a:rPr lang="it-IT" sz="1400" dirty="0" err="1">
                <a:solidFill>
                  <a:srgbClr val="005493"/>
                </a:solidFill>
              </a:rPr>
              <a:t>assistance</a:t>
            </a:r>
            <a:r>
              <a:rPr lang="it-IT" sz="1400" dirty="0">
                <a:solidFill>
                  <a:srgbClr val="005493"/>
                </a:solidFill>
              </a:rPr>
              <a:t> from </a:t>
            </a:r>
            <a:r>
              <a:rPr lang="it-IT" sz="1400" dirty="0" err="1">
                <a:solidFill>
                  <a:srgbClr val="005493"/>
                </a:solidFill>
              </a:rPr>
              <a:t>ChatGPT</a:t>
            </a:r>
            <a:r>
              <a:rPr lang="it-IT" sz="1400" dirty="0">
                <a:solidFill>
                  <a:srgbClr val="005493"/>
                </a:solidFill>
              </a:rPr>
              <a:t> (</a:t>
            </a:r>
            <a:r>
              <a:rPr lang="it-IT" sz="1400" dirty="0" err="1">
                <a:solidFill>
                  <a:srgbClr val="005493"/>
                </a:solidFill>
              </a:rPr>
              <a:t>OpenAI</a:t>
            </a:r>
            <a:r>
              <a:rPr lang="it-IT" sz="1400" dirty="0">
                <a:solidFill>
                  <a:srgbClr val="005493"/>
                </a:solidFill>
              </a:rPr>
              <a:t>)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0" y="2340430"/>
            <a:ext cx="346165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bg1"/>
                </a:solidFill>
                <a:latin typeface="+mn-lt"/>
              </a:rPr>
              <a:t>The BACES Score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955854-57E8-E003-023E-08A922DB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43" y="751114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85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4957" y="267151"/>
            <a:ext cx="11446043" cy="1325563"/>
          </a:xfrm>
          <a:solidFill>
            <a:srgbClr val="005493"/>
          </a:solidFill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  <a:latin typeface="+mn-lt"/>
              </a:rPr>
              <a:t>NTM 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identification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 and treatment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6551387"/>
            <a:ext cx="12129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Y </a:t>
            </a:r>
            <a:r>
              <a:rPr lang="it-IT" sz="1200" dirty="0" err="1">
                <a:solidFill>
                  <a:schemeClr val="bg2">
                    <a:lumMod val="50000"/>
                  </a:schemeClr>
                </a:solidFill>
              </a:rPr>
              <a:t>Vande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bg2">
                    <a:lumMod val="50000"/>
                  </a:schemeClr>
                </a:solidFill>
              </a:rPr>
              <a:t>Weygaerde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 et al. BMC </a:t>
            </a:r>
            <a:r>
              <a:rPr lang="it-IT" sz="1200" dirty="0" err="1">
                <a:solidFill>
                  <a:schemeClr val="bg2">
                    <a:lumMod val="50000"/>
                  </a:schemeClr>
                </a:solidFill>
              </a:rPr>
              <a:t>Infect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bg2">
                    <a:lumMod val="50000"/>
                  </a:schemeClr>
                </a:solidFill>
              </a:rPr>
              <a:t>Dis</a:t>
            </a:r>
            <a:r>
              <a:rPr lang="it-IT" sz="1200" dirty="0">
                <a:solidFill>
                  <a:schemeClr val="bg2">
                    <a:lumMod val="50000"/>
                  </a:schemeClr>
                </a:solidFill>
              </a:rPr>
              <a:t> 2019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19299" t="19786" r="20614" b="39825"/>
          <a:stretch/>
        </p:blipFill>
        <p:spPr>
          <a:xfrm>
            <a:off x="593556" y="2392150"/>
            <a:ext cx="10988843" cy="4154905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10637C5F-B5E6-4727-1C0F-32AC092930F4}"/>
              </a:ext>
            </a:extLst>
          </p:cNvPr>
          <p:cNvSpPr/>
          <p:nvPr/>
        </p:nvSpPr>
        <p:spPr>
          <a:xfrm>
            <a:off x="609601" y="1689535"/>
            <a:ext cx="2409712" cy="207360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Female</a:t>
            </a:r>
            <a:r>
              <a:rPr lang="it-IT" sz="2400" dirty="0"/>
              <a:t>, 75 </a:t>
            </a:r>
            <a:r>
              <a:rPr lang="it-IT" sz="2400" dirty="0" err="1"/>
              <a:t>yo</a:t>
            </a:r>
            <a:r>
              <a:rPr lang="it-IT" sz="2400" dirty="0"/>
              <a:t>, </a:t>
            </a:r>
            <a:r>
              <a:rPr lang="it-IT" sz="2400" dirty="0" err="1"/>
              <a:t>lung</a:t>
            </a:r>
            <a:r>
              <a:rPr lang="it-IT" sz="2400" dirty="0"/>
              <a:t> </a:t>
            </a:r>
            <a:r>
              <a:rPr lang="it-IT" sz="2400" dirty="0" err="1"/>
              <a:t>cancer</a:t>
            </a:r>
            <a:endParaRPr lang="it-IT" sz="2400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A90AC4D4-03B2-C1AE-0FD4-C05E9CE572BA}"/>
              </a:ext>
            </a:extLst>
          </p:cNvPr>
          <p:cNvSpPr/>
          <p:nvPr/>
        </p:nvSpPr>
        <p:spPr>
          <a:xfrm>
            <a:off x="3035358" y="1689535"/>
            <a:ext cx="2409712" cy="207360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Male, 42yo, HSCT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82FCDEF-628F-4598-C7F0-A6E9D567EE83}"/>
              </a:ext>
            </a:extLst>
          </p:cNvPr>
          <p:cNvCxnSpPr>
            <a:cxnSpLocks/>
          </p:cNvCxnSpPr>
          <p:nvPr/>
        </p:nvCxnSpPr>
        <p:spPr>
          <a:xfrm flipV="1">
            <a:off x="1204856" y="4335332"/>
            <a:ext cx="796067" cy="10112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FC17CE9-6FB9-97C2-775E-4BFE727F5F1F}"/>
              </a:ext>
            </a:extLst>
          </p:cNvPr>
          <p:cNvCxnSpPr>
            <a:cxnSpLocks/>
          </p:cNvCxnSpPr>
          <p:nvPr/>
        </p:nvCxnSpPr>
        <p:spPr>
          <a:xfrm flipH="1" flipV="1">
            <a:off x="1957892" y="3763136"/>
            <a:ext cx="43029" cy="56786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522318A-E022-EBF4-913D-0403C7D99200}"/>
              </a:ext>
            </a:extLst>
          </p:cNvPr>
          <p:cNvCxnSpPr>
            <a:cxnSpLocks/>
            <a:endCxn id="4" idx="4"/>
          </p:cNvCxnSpPr>
          <p:nvPr/>
        </p:nvCxnSpPr>
        <p:spPr>
          <a:xfrm flipV="1">
            <a:off x="2000922" y="3763136"/>
            <a:ext cx="2239292" cy="57219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486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Co-infections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964CFF8-9B6C-701C-262C-8841827BF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65"/>
          <a:stretch/>
        </p:blipFill>
        <p:spPr>
          <a:xfrm>
            <a:off x="463393" y="762000"/>
            <a:ext cx="2496957" cy="120198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72AD77-D458-F069-CF29-F8078A0C629E}"/>
              </a:ext>
            </a:extLst>
          </p:cNvPr>
          <p:cNvSpPr txBox="1"/>
          <p:nvPr/>
        </p:nvSpPr>
        <p:spPr>
          <a:xfrm>
            <a:off x="0" y="6520544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</a:rPr>
              <a:t>Fukushima K, et al. </a:t>
            </a:r>
            <a:r>
              <a:rPr lang="it-IT" sz="1400" dirty="0" err="1">
                <a:solidFill>
                  <a:srgbClr val="005493"/>
                </a:solidFill>
              </a:rPr>
              <a:t>Microorganisms</a:t>
            </a:r>
            <a:r>
              <a:rPr lang="it-IT" sz="1400" dirty="0">
                <a:solidFill>
                  <a:srgbClr val="005493"/>
                </a:solidFill>
              </a:rPr>
              <a:t> 2021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CA14AD97-A7B1-802C-7DD1-27C189A97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925" y="751113"/>
            <a:ext cx="4327446" cy="4144558"/>
          </a:xfrm>
        </p:spPr>
        <p:txBody>
          <a:bodyPr>
            <a:normAutofit/>
          </a:bodyPr>
          <a:lstStyle/>
          <a:p>
            <a:r>
              <a:rPr lang="it-IT" sz="2400" dirty="0"/>
              <a:t>409 NTM-PD </a:t>
            </a:r>
            <a:r>
              <a:rPr lang="it-IT" sz="2400" dirty="0" err="1"/>
              <a:t>patients</a:t>
            </a:r>
            <a:endParaRPr lang="it-IT" sz="2400" dirty="0"/>
          </a:p>
          <a:p>
            <a:r>
              <a:rPr lang="it-IT" sz="2400" dirty="0" err="1"/>
              <a:t>Median</a:t>
            </a:r>
            <a:r>
              <a:rPr lang="it-IT" sz="2400" dirty="0"/>
              <a:t> </a:t>
            </a:r>
            <a:r>
              <a:rPr lang="it-IT" sz="2400" dirty="0" err="1"/>
              <a:t>observation</a:t>
            </a:r>
            <a:r>
              <a:rPr lang="it-IT" sz="2400" dirty="0"/>
              <a:t> time of 85 </a:t>
            </a:r>
            <a:r>
              <a:rPr lang="it-IT" sz="2400" dirty="0" err="1"/>
              <a:t>months</a:t>
            </a:r>
            <a:endParaRPr lang="it-IT" sz="2400" dirty="0"/>
          </a:p>
          <a:p>
            <a:r>
              <a:rPr lang="it-IT" sz="2400" dirty="0" err="1"/>
              <a:t>Aspergillus</a:t>
            </a:r>
            <a:r>
              <a:rPr lang="it-IT" sz="2400" dirty="0"/>
              <a:t> </a:t>
            </a:r>
            <a:r>
              <a:rPr lang="it-IT" sz="2400" dirty="0" err="1"/>
              <a:t>species</a:t>
            </a:r>
            <a:r>
              <a:rPr lang="it-IT" sz="2400" dirty="0"/>
              <a:t> </a:t>
            </a:r>
            <a:r>
              <a:rPr lang="it-IT" sz="2400" dirty="0" err="1"/>
              <a:t>were</a:t>
            </a:r>
            <a:r>
              <a:rPr lang="it-IT" sz="2400" dirty="0"/>
              <a:t> </a:t>
            </a:r>
            <a:r>
              <a:rPr lang="it-IT" sz="2400" dirty="0" err="1"/>
              <a:t>isolated</a:t>
            </a:r>
            <a:r>
              <a:rPr lang="it-IT" sz="2400" dirty="0"/>
              <a:t> from 79 (19.3%) and </a:t>
            </a:r>
            <a:r>
              <a:rPr lang="it-IT" sz="2400" b="1" dirty="0">
                <a:solidFill>
                  <a:srgbClr val="005493"/>
                </a:solidFill>
              </a:rPr>
              <a:t>23 (5.6%) </a:t>
            </a:r>
            <a:r>
              <a:rPr lang="it-IT" sz="2400" b="1" dirty="0" err="1">
                <a:solidFill>
                  <a:srgbClr val="005493"/>
                </a:solidFill>
              </a:rPr>
              <a:t>developed</a:t>
            </a:r>
            <a:r>
              <a:rPr lang="it-IT" sz="2400" b="1" dirty="0">
                <a:solidFill>
                  <a:srgbClr val="005493"/>
                </a:solidFill>
              </a:rPr>
              <a:t> CPA</a:t>
            </a:r>
          </a:p>
          <a:p>
            <a:pPr lvl="1"/>
            <a:r>
              <a:rPr lang="it-IT" sz="1800" dirty="0"/>
              <a:t>Multivariate </a:t>
            </a:r>
            <a:r>
              <a:rPr lang="it-IT" sz="1800" dirty="0" err="1"/>
              <a:t>logistic</a:t>
            </a:r>
            <a:r>
              <a:rPr lang="it-IT" sz="1800" dirty="0"/>
              <a:t> </a:t>
            </a:r>
            <a:r>
              <a:rPr lang="it-IT" sz="1800" dirty="0" err="1"/>
              <a:t>regression</a:t>
            </a:r>
            <a:r>
              <a:rPr lang="it-IT" sz="1800" dirty="0"/>
              <a:t> </a:t>
            </a:r>
            <a:r>
              <a:rPr lang="it-IT" sz="1800" dirty="0" err="1"/>
              <a:t>analysis</a:t>
            </a:r>
            <a:r>
              <a:rPr lang="it-IT" sz="1800" dirty="0"/>
              <a:t> </a:t>
            </a:r>
            <a:r>
              <a:rPr lang="it-IT" sz="1800" dirty="0" err="1"/>
              <a:t>revealed</a:t>
            </a:r>
            <a:r>
              <a:rPr lang="it-IT" sz="1800" dirty="0"/>
              <a:t> </a:t>
            </a:r>
            <a:r>
              <a:rPr lang="it-IT" sz="1800" dirty="0" err="1"/>
              <a:t>that</a:t>
            </a:r>
            <a:r>
              <a:rPr lang="it-IT" sz="1800" dirty="0"/>
              <a:t> the use of </a:t>
            </a:r>
            <a:r>
              <a:rPr lang="it-IT" sz="1800" dirty="0" err="1"/>
              <a:t>systemic</a:t>
            </a:r>
            <a:r>
              <a:rPr lang="it-IT" sz="1800" dirty="0"/>
              <a:t> </a:t>
            </a:r>
            <a:r>
              <a:rPr lang="it-IT" sz="1800" dirty="0" err="1"/>
              <a:t>steroids</a:t>
            </a:r>
            <a:r>
              <a:rPr lang="it-IT" sz="1800" dirty="0"/>
              <a:t> (</a:t>
            </a:r>
            <a:r>
              <a:rPr lang="it-IT" sz="1800" dirty="0" err="1"/>
              <a:t>p</a:t>
            </a:r>
            <a:r>
              <a:rPr lang="it-IT" sz="1800" dirty="0"/>
              <a:t> = 0.0189) and </a:t>
            </a:r>
            <a:r>
              <a:rPr lang="it-IT" sz="1800" dirty="0" err="1"/>
              <a:t>cavity</a:t>
            </a:r>
            <a:r>
              <a:rPr lang="it-IT" sz="1800" dirty="0"/>
              <a:t> (</a:t>
            </a:r>
            <a:r>
              <a:rPr lang="it-IT" sz="1800" dirty="0" err="1"/>
              <a:t>p</a:t>
            </a:r>
            <a:r>
              <a:rPr lang="it-IT" sz="1800" dirty="0"/>
              <a:t> = 0.0207)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independent</a:t>
            </a:r>
            <a:r>
              <a:rPr lang="it-IT" sz="1800" dirty="0"/>
              <a:t> risk </a:t>
            </a:r>
            <a:r>
              <a:rPr lang="it-IT" sz="1800" dirty="0" err="1"/>
              <a:t>factors</a:t>
            </a:r>
            <a:r>
              <a:rPr lang="it-IT" sz="1800" dirty="0"/>
              <a:t> for the </a:t>
            </a:r>
            <a:r>
              <a:rPr lang="it-IT" sz="1800" dirty="0" err="1"/>
              <a:t>progression</a:t>
            </a:r>
            <a:r>
              <a:rPr lang="it-IT" sz="1800" dirty="0"/>
              <a:t> to CPA.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36BCA3-8DCF-9157-F205-1F1CEF277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56" y="1197428"/>
            <a:ext cx="4022751" cy="280220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5D9F180-F5DE-B97E-FFD5-C50C61EDC358}"/>
              </a:ext>
            </a:extLst>
          </p:cNvPr>
          <p:cNvSpPr txBox="1"/>
          <p:nvPr/>
        </p:nvSpPr>
        <p:spPr>
          <a:xfrm>
            <a:off x="3542925" y="4623528"/>
            <a:ext cx="8289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Multivariate </a:t>
            </a:r>
            <a:r>
              <a:rPr lang="it-IT" sz="2400" dirty="0" err="1"/>
              <a:t>logistic</a:t>
            </a:r>
            <a:r>
              <a:rPr lang="it-IT" sz="2400" dirty="0"/>
              <a:t> </a:t>
            </a:r>
            <a:r>
              <a:rPr lang="it-IT" sz="2400" dirty="0" err="1"/>
              <a:t>regression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revealed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b="1" dirty="0" err="1">
                <a:solidFill>
                  <a:srgbClr val="005493"/>
                </a:solidFill>
              </a:rPr>
              <a:t>higher</a:t>
            </a:r>
            <a:r>
              <a:rPr lang="it-IT" sz="2400" b="1" dirty="0">
                <a:solidFill>
                  <a:srgbClr val="005493"/>
                </a:solidFill>
              </a:rPr>
              <a:t> CRP (</a:t>
            </a:r>
            <a:r>
              <a:rPr lang="it-IT" sz="2400" b="1" dirty="0" err="1">
                <a:solidFill>
                  <a:srgbClr val="005493"/>
                </a:solidFill>
              </a:rPr>
              <a:t>p</a:t>
            </a:r>
            <a:r>
              <a:rPr lang="it-IT" sz="2400" b="1" dirty="0">
                <a:solidFill>
                  <a:srgbClr val="005493"/>
                </a:solidFill>
              </a:rPr>
              <a:t> = 0.0213) and AFB </a:t>
            </a:r>
            <a:r>
              <a:rPr lang="it-IT" sz="2400" b="1" dirty="0" err="1">
                <a:solidFill>
                  <a:srgbClr val="005493"/>
                </a:solidFill>
              </a:rPr>
              <a:t>stain</a:t>
            </a:r>
            <a:r>
              <a:rPr lang="it-IT" sz="2400" b="1" dirty="0">
                <a:solidFill>
                  <a:srgbClr val="005493"/>
                </a:solidFill>
              </a:rPr>
              <a:t> </a:t>
            </a:r>
            <a:r>
              <a:rPr lang="it-IT" sz="2400" b="1" dirty="0" err="1">
                <a:solidFill>
                  <a:srgbClr val="005493"/>
                </a:solidFill>
              </a:rPr>
              <a:t>positivity</a:t>
            </a:r>
            <a:r>
              <a:rPr lang="it-IT" sz="2400" b="1" dirty="0">
                <a:solidFill>
                  <a:srgbClr val="005493"/>
                </a:solidFill>
              </a:rPr>
              <a:t> (</a:t>
            </a:r>
            <a:r>
              <a:rPr lang="it-IT" sz="2400" b="1" dirty="0" err="1">
                <a:solidFill>
                  <a:srgbClr val="005493"/>
                </a:solidFill>
              </a:rPr>
              <a:t>p</a:t>
            </a:r>
            <a:r>
              <a:rPr lang="it-IT" sz="2400" b="1" dirty="0">
                <a:solidFill>
                  <a:srgbClr val="005493"/>
                </a:solidFill>
              </a:rPr>
              <a:t> = 0.0101) </a:t>
            </a:r>
            <a:r>
              <a:rPr lang="it-IT" sz="2400" b="1" dirty="0" err="1">
                <a:solidFill>
                  <a:srgbClr val="005493"/>
                </a:solidFill>
              </a:rPr>
              <a:t>were</a:t>
            </a:r>
            <a:r>
              <a:rPr lang="it-IT" sz="2400" b="1" dirty="0">
                <a:solidFill>
                  <a:srgbClr val="005493"/>
                </a:solidFill>
              </a:rPr>
              <a:t> </a:t>
            </a:r>
            <a:r>
              <a:rPr lang="it-IT" sz="2400" b="1" dirty="0" err="1">
                <a:solidFill>
                  <a:srgbClr val="005493"/>
                </a:solidFill>
              </a:rPr>
              <a:t>independently</a:t>
            </a:r>
            <a:r>
              <a:rPr lang="it-IT" sz="2400" b="1" dirty="0">
                <a:solidFill>
                  <a:srgbClr val="005493"/>
                </a:solidFill>
              </a:rPr>
              <a:t> </a:t>
            </a:r>
            <a:r>
              <a:rPr lang="it-IT" sz="2400" b="1" dirty="0" err="1">
                <a:solidFill>
                  <a:srgbClr val="005493"/>
                </a:solidFill>
              </a:rPr>
              <a:t>associated</a:t>
            </a:r>
            <a:r>
              <a:rPr lang="it-IT" sz="2400" b="1" dirty="0">
                <a:solidFill>
                  <a:srgbClr val="005493"/>
                </a:solidFill>
              </a:rPr>
              <a:t> with </a:t>
            </a:r>
            <a:r>
              <a:rPr lang="it-IT" sz="2400" b="1" dirty="0" err="1">
                <a:solidFill>
                  <a:srgbClr val="005493"/>
                </a:solidFill>
              </a:rPr>
              <a:t>Aspergillus</a:t>
            </a:r>
            <a:r>
              <a:rPr lang="it-IT" sz="2400" b="1" dirty="0">
                <a:solidFill>
                  <a:srgbClr val="005493"/>
                </a:solidFill>
              </a:rPr>
              <a:t> </a:t>
            </a:r>
            <a:r>
              <a:rPr lang="it-IT" sz="2400" b="1" dirty="0" err="1">
                <a:solidFill>
                  <a:srgbClr val="005493"/>
                </a:solidFill>
              </a:rPr>
              <a:t>isolation</a:t>
            </a:r>
            <a:endParaRPr lang="it-IT" sz="2400" b="1" dirty="0">
              <a:solidFill>
                <a:srgbClr val="00549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CPA </a:t>
            </a:r>
            <a:r>
              <a:rPr lang="it-IT" sz="2400" dirty="0" err="1"/>
              <a:t>development</a:t>
            </a:r>
            <a:r>
              <a:rPr lang="it-IT" sz="2400" dirty="0"/>
              <a:t> </a:t>
            </a:r>
            <a:r>
              <a:rPr lang="it-IT" sz="2400" dirty="0" err="1"/>
              <a:t>severely</a:t>
            </a:r>
            <a:r>
              <a:rPr lang="it-IT" sz="2400" dirty="0"/>
              <a:t> </a:t>
            </a:r>
            <a:r>
              <a:rPr lang="it-IT" sz="2400" dirty="0" err="1"/>
              <a:t>affects</a:t>
            </a:r>
            <a:r>
              <a:rPr lang="it-IT" sz="2400" dirty="0"/>
              <a:t> clinical </a:t>
            </a:r>
            <a:r>
              <a:rPr lang="it-IT" sz="2400" dirty="0" err="1"/>
              <a:t>outcome</a:t>
            </a:r>
            <a:r>
              <a:rPr lang="it-IT" sz="2400" dirty="0"/>
              <a:t> (</a:t>
            </a:r>
            <a:r>
              <a:rPr lang="it-IT" sz="2400" dirty="0" err="1"/>
              <a:t>p</a:t>
            </a:r>
            <a:r>
              <a:rPr lang="it-IT" sz="2400" dirty="0"/>
              <a:t>=0.0064)</a:t>
            </a:r>
          </a:p>
        </p:txBody>
      </p:sp>
    </p:spTree>
    <p:extLst>
      <p:ext uri="{BB962C8B-B14F-4D97-AF65-F5344CB8AC3E}">
        <p14:creationId xmlns:p14="http://schemas.microsoft.com/office/powerpoint/2010/main" val="80927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Disclosures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20132F-F89A-BC9D-DD08-D75B496D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96" y="864108"/>
            <a:ext cx="8113276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I have read and understood ICMJE policy on declaration of interest, and I declare that in the past five years</a:t>
            </a:r>
          </a:p>
          <a:p>
            <a:endParaRPr lang="en-GB" sz="2800" dirty="0"/>
          </a:p>
          <a:p>
            <a:r>
              <a:rPr lang="en-GB" sz="2800" dirty="0"/>
              <a:t>My previous institution has received research grants from Gilead Sciences, MSD and </a:t>
            </a:r>
            <a:r>
              <a:rPr lang="en-GB" sz="2800" dirty="0" err="1"/>
              <a:t>ViiV</a:t>
            </a:r>
            <a:r>
              <a:rPr lang="en-GB" sz="2800" dirty="0"/>
              <a:t> Healthcare</a:t>
            </a:r>
          </a:p>
          <a:p>
            <a:endParaRPr lang="en-GB" sz="2800" dirty="0"/>
          </a:p>
          <a:p>
            <a:r>
              <a:rPr lang="en-GB" sz="2800" dirty="0"/>
              <a:t>I received speaker and consultancy honoraria from Astra Zeneca, Gilead Sciences, </a:t>
            </a:r>
            <a:r>
              <a:rPr lang="en-GB" sz="2800" dirty="0" err="1"/>
              <a:t>Insmed</a:t>
            </a:r>
            <a:r>
              <a:rPr lang="en-GB" sz="2800" dirty="0"/>
              <a:t>, </a:t>
            </a:r>
            <a:r>
              <a:rPr lang="en-GB" sz="2800" dirty="0" err="1"/>
              <a:t>Johnson&amp;Johnson</a:t>
            </a:r>
            <a:r>
              <a:rPr lang="en-GB" sz="2800" dirty="0"/>
              <a:t>, MSD, Pfizer, Roche and </a:t>
            </a:r>
            <a:r>
              <a:rPr lang="en-GB" sz="2800" dirty="0" err="1"/>
              <a:t>ViiV</a:t>
            </a:r>
            <a:r>
              <a:rPr lang="en-GB" sz="2800" dirty="0"/>
              <a:t> Healthcare</a:t>
            </a:r>
          </a:p>
        </p:txBody>
      </p:sp>
    </p:spTree>
    <p:extLst>
      <p:ext uri="{BB962C8B-B14F-4D97-AF65-F5344CB8AC3E}">
        <p14:creationId xmlns:p14="http://schemas.microsoft.com/office/powerpoint/2010/main" val="3104013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0D8DC5-6DD3-7467-2070-37A96024C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8" y="0"/>
            <a:ext cx="4846211" cy="6858000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BC25D05-B78E-6F0D-318E-6D4C7C4AC1E1}"/>
              </a:ext>
            </a:extLst>
          </p:cNvPr>
          <p:cNvCxnSpPr/>
          <p:nvPr/>
        </p:nvCxnSpPr>
        <p:spPr>
          <a:xfrm>
            <a:off x="3408829" y="2682688"/>
            <a:ext cx="10488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489F9624-3242-22CE-886D-0AB16B546089}"/>
              </a:ext>
            </a:extLst>
          </p:cNvPr>
          <p:cNvCxnSpPr>
            <a:cxnSpLocks/>
          </p:cNvCxnSpPr>
          <p:nvPr/>
        </p:nvCxnSpPr>
        <p:spPr>
          <a:xfrm>
            <a:off x="1979277" y="2902324"/>
            <a:ext cx="265995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BD8CEEF-C4EB-0422-C07E-1F2C82BC5356}"/>
              </a:ext>
            </a:extLst>
          </p:cNvPr>
          <p:cNvCxnSpPr>
            <a:cxnSpLocks/>
          </p:cNvCxnSpPr>
          <p:nvPr/>
        </p:nvCxnSpPr>
        <p:spPr>
          <a:xfrm>
            <a:off x="1425706" y="3007659"/>
            <a:ext cx="321352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3F2E8C17-EEA8-4E34-0598-E6BCC51754C4}"/>
              </a:ext>
            </a:extLst>
          </p:cNvPr>
          <p:cNvCxnSpPr>
            <a:cxnSpLocks/>
          </p:cNvCxnSpPr>
          <p:nvPr/>
        </p:nvCxnSpPr>
        <p:spPr>
          <a:xfrm>
            <a:off x="1425706" y="3112994"/>
            <a:ext cx="90735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BA7B25AA-5F26-1197-F711-2208E2F0029B}"/>
              </a:ext>
            </a:extLst>
          </p:cNvPr>
          <p:cNvGraphicFramePr/>
          <p:nvPr/>
        </p:nvGraphicFramePr>
        <p:xfrm>
          <a:off x="5156790" y="1116418"/>
          <a:ext cx="6677247" cy="516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2974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343307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</a:rPr>
              <a:t>Cheng L, et al. </a:t>
            </a:r>
            <a:r>
              <a:rPr lang="it-IT" sz="1400" dirty="0" err="1">
                <a:solidFill>
                  <a:srgbClr val="005493"/>
                </a:solidFill>
              </a:rPr>
              <a:t>Trop</a:t>
            </a:r>
            <a:r>
              <a:rPr lang="it-IT" sz="1400" dirty="0">
                <a:solidFill>
                  <a:srgbClr val="005493"/>
                </a:solidFill>
              </a:rPr>
              <a:t> </a:t>
            </a:r>
            <a:r>
              <a:rPr lang="it-IT" sz="1400" dirty="0" err="1">
                <a:solidFill>
                  <a:srgbClr val="005493"/>
                </a:solidFill>
              </a:rPr>
              <a:t>Med</a:t>
            </a:r>
            <a:r>
              <a:rPr lang="it-IT" sz="1400" dirty="0">
                <a:solidFill>
                  <a:srgbClr val="005493"/>
                </a:solidFill>
              </a:rPr>
              <a:t> and Inf </a:t>
            </a:r>
            <a:r>
              <a:rPr lang="it-IT" sz="1400" dirty="0" err="1">
                <a:solidFill>
                  <a:srgbClr val="005493"/>
                </a:solidFill>
              </a:rPr>
              <a:t>Dis</a:t>
            </a:r>
            <a:r>
              <a:rPr lang="it-IT" sz="1400" dirty="0">
                <a:solidFill>
                  <a:srgbClr val="005493"/>
                </a:solidFill>
              </a:rPr>
              <a:t> 2022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Treatment outcomes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50F0B552-AF16-FF01-CA2A-4E2F5DF480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212198"/>
              </p:ext>
            </p:extLst>
          </p:nvPr>
        </p:nvGraphicFramePr>
        <p:xfrm>
          <a:off x="7173686" y="867682"/>
          <a:ext cx="4674100" cy="5141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egnaposto contenuto 9">
            <a:extLst>
              <a:ext uri="{FF2B5EF4-FFF2-40B4-BE49-F238E27FC236}">
                <a16:creationId xmlns:a16="http://schemas.microsoft.com/office/drawing/2014/main" id="{20AC2E11-6AE7-0C3A-66CA-5C777AD5A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142" y="867682"/>
            <a:ext cx="3331029" cy="5228318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2000" dirty="0"/>
              <a:t>1263 pts in </a:t>
            </a:r>
            <a:r>
              <a:rPr lang="en-GB" sz="2000" dirty="0" err="1"/>
              <a:t>Shangai</a:t>
            </a:r>
            <a:r>
              <a:rPr lang="en-GB" sz="2000" dirty="0"/>
              <a:t>, retrospective (2014-2018)</a:t>
            </a:r>
          </a:p>
          <a:p>
            <a:r>
              <a:rPr lang="en-GB" sz="2000" dirty="0"/>
              <a:t>Median time to sputum culture conversion was 4 months for </a:t>
            </a:r>
            <a:r>
              <a:rPr lang="en-GB" sz="2000" i="1" dirty="0"/>
              <a:t>M. </a:t>
            </a:r>
            <a:r>
              <a:rPr lang="en-GB" sz="2000" i="1" dirty="0" err="1"/>
              <a:t>kansasii</a:t>
            </a:r>
            <a:r>
              <a:rPr lang="en-GB" sz="2000" dirty="0"/>
              <a:t>, 10 months for MAC and 24 months (no conversion) for </a:t>
            </a:r>
            <a:r>
              <a:rPr lang="en-GB" sz="2000" i="1" dirty="0" err="1"/>
              <a:t>Mabs</a:t>
            </a:r>
            <a:r>
              <a:rPr lang="en-GB" sz="2000" dirty="0"/>
              <a:t>. </a:t>
            </a:r>
          </a:p>
          <a:p>
            <a:r>
              <a:rPr lang="en-GB" sz="2000" dirty="0"/>
              <a:t>The overall median time of treatment was 19.1 months (95%CI: 18.6, 19.6) in the treatment success group and 23.9 months (95%CI: 23.8, 24.1)</a:t>
            </a:r>
          </a:p>
          <a:p>
            <a:r>
              <a:rPr lang="it-IT" sz="2000" dirty="0">
                <a:solidFill>
                  <a:srgbClr val="00B0F0"/>
                </a:solidFill>
                <a:effectLst/>
              </a:rPr>
              <a:t>Risk </a:t>
            </a:r>
            <a:r>
              <a:rPr lang="it-IT" sz="2000" dirty="0" err="1">
                <a:solidFill>
                  <a:srgbClr val="00B0F0"/>
                </a:solidFill>
                <a:effectLst/>
              </a:rPr>
              <a:t>factors</a:t>
            </a:r>
            <a:r>
              <a:rPr lang="it-IT" sz="2000" dirty="0">
                <a:solidFill>
                  <a:srgbClr val="00B0F0"/>
                </a:solidFill>
                <a:effectLst/>
              </a:rPr>
              <a:t> for treatment </a:t>
            </a:r>
            <a:r>
              <a:rPr lang="it-IT" sz="2000" dirty="0" err="1">
                <a:solidFill>
                  <a:srgbClr val="00B0F0"/>
                </a:solidFill>
                <a:effectLst/>
              </a:rPr>
              <a:t>failure</a:t>
            </a:r>
            <a:r>
              <a:rPr lang="it-IT" sz="2000" dirty="0">
                <a:solidFill>
                  <a:srgbClr val="00B0F0"/>
                </a:solidFill>
                <a:effectLst/>
              </a:rPr>
              <a:t>:</a:t>
            </a:r>
          </a:p>
          <a:p>
            <a:pPr lvl="1"/>
            <a:r>
              <a:rPr lang="it-IT" sz="1800" dirty="0" err="1">
                <a:solidFill>
                  <a:srgbClr val="00B0F0"/>
                </a:solidFill>
                <a:effectLst/>
              </a:rPr>
              <a:t>pathogenic</a:t>
            </a:r>
            <a:r>
              <a:rPr lang="it-IT" sz="1800" dirty="0">
                <a:solidFill>
                  <a:srgbClr val="00B0F0"/>
                </a:solidFill>
                <a:effectLst/>
              </a:rPr>
              <a:t> NTM</a:t>
            </a:r>
          </a:p>
          <a:p>
            <a:pPr lvl="1"/>
            <a:r>
              <a:rPr lang="it-IT" sz="1800" dirty="0" err="1">
                <a:solidFill>
                  <a:srgbClr val="00B0F0"/>
                </a:solidFill>
                <a:effectLst/>
              </a:rPr>
              <a:t>elevated</a:t>
            </a:r>
            <a:r>
              <a:rPr lang="it-IT" sz="1800" dirty="0">
                <a:solidFill>
                  <a:srgbClr val="00B0F0"/>
                </a:solidFill>
                <a:effectLst/>
              </a:rPr>
              <a:t> ESR</a:t>
            </a:r>
          </a:p>
          <a:p>
            <a:pPr lvl="1"/>
            <a:r>
              <a:rPr lang="it-IT" sz="1800" dirty="0" err="1">
                <a:solidFill>
                  <a:srgbClr val="00B0F0"/>
                </a:solidFill>
                <a:effectLst/>
              </a:rPr>
              <a:t>being</a:t>
            </a:r>
            <a:r>
              <a:rPr lang="it-IT" sz="1800" dirty="0">
                <a:solidFill>
                  <a:srgbClr val="00B0F0"/>
                </a:solidFill>
                <a:effectLst/>
              </a:rPr>
              <a:t> middle-</a:t>
            </a:r>
            <a:r>
              <a:rPr lang="it-IT" sz="1800" dirty="0" err="1">
                <a:solidFill>
                  <a:srgbClr val="00B0F0"/>
                </a:solidFill>
                <a:effectLst/>
              </a:rPr>
              <a:t>aged</a:t>
            </a:r>
            <a:r>
              <a:rPr lang="it-IT" sz="1800" dirty="0">
                <a:solidFill>
                  <a:srgbClr val="00B0F0"/>
                </a:solidFill>
                <a:effectLst/>
              </a:rPr>
              <a:t> or </a:t>
            </a:r>
            <a:r>
              <a:rPr lang="it-IT" sz="1800" dirty="0" err="1">
                <a:solidFill>
                  <a:srgbClr val="00B0F0"/>
                </a:solidFill>
                <a:effectLst/>
              </a:rPr>
              <a:t>elderly</a:t>
            </a:r>
            <a:endParaRPr lang="it-IT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9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343307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</a:rPr>
              <a:t>…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0" y="2340430"/>
            <a:ext cx="346165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Adverse effects of anti-NTM treatment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B9213141-E7C1-BA7B-F2E2-F737852E0F3B}"/>
              </a:ext>
            </a:extLst>
          </p:cNvPr>
          <p:cNvSpPr/>
          <p:nvPr/>
        </p:nvSpPr>
        <p:spPr>
          <a:xfrm>
            <a:off x="4114800" y="762000"/>
            <a:ext cx="2362200" cy="2307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Macrolides</a:t>
            </a:r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EC31D584-F0FC-7172-C526-6028701908B9}"/>
              </a:ext>
            </a:extLst>
          </p:cNvPr>
          <p:cNvSpPr/>
          <p:nvPr/>
        </p:nvSpPr>
        <p:spPr>
          <a:xfrm>
            <a:off x="6651171" y="751114"/>
            <a:ext cx="2362200" cy="2307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Ethambutol</a:t>
            </a:r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A7D7B0D-FB40-39AA-2DE4-AC0CA04DFC94}"/>
              </a:ext>
            </a:extLst>
          </p:cNvPr>
          <p:cNvSpPr/>
          <p:nvPr/>
        </p:nvSpPr>
        <p:spPr>
          <a:xfrm>
            <a:off x="9187542" y="653143"/>
            <a:ext cx="2362200" cy="2307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Rifamycins</a:t>
            </a:r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EA9070C-C6EE-C6EF-5E50-54902E45F305}"/>
              </a:ext>
            </a:extLst>
          </p:cNvPr>
          <p:cNvSpPr/>
          <p:nvPr/>
        </p:nvSpPr>
        <p:spPr>
          <a:xfrm>
            <a:off x="4114800" y="3505200"/>
            <a:ext cx="2362200" cy="2307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Clofazimine</a:t>
            </a:r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23374B4-8F8A-ACA2-5F59-0FEAE0106D37}"/>
              </a:ext>
            </a:extLst>
          </p:cNvPr>
          <p:cNvSpPr/>
          <p:nvPr/>
        </p:nvSpPr>
        <p:spPr>
          <a:xfrm>
            <a:off x="6651171" y="3505200"/>
            <a:ext cx="2362200" cy="2307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Amikacin</a:t>
            </a:r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524CDB4-E585-F99A-5EC3-1AB1DC00374E}"/>
              </a:ext>
            </a:extLst>
          </p:cNvPr>
          <p:cNvSpPr/>
          <p:nvPr/>
        </p:nvSpPr>
        <p:spPr>
          <a:xfrm>
            <a:off x="9187542" y="3505199"/>
            <a:ext cx="2362200" cy="2307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/>
              <a:t>Linezolid</a:t>
            </a:r>
            <a:endParaRPr lang="it-IT" sz="2000" dirty="0"/>
          </a:p>
          <a:p>
            <a:pPr algn="ctr"/>
            <a:r>
              <a:rPr lang="it-IT" sz="2000" dirty="0" err="1"/>
              <a:t>Moxifloxacin</a:t>
            </a:r>
            <a:endParaRPr lang="it-IT" sz="2000" dirty="0"/>
          </a:p>
          <a:p>
            <a:pPr algn="ctr"/>
            <a:r>
              <a:rPr lang="it-IT" sz="2000" dirty="0"/>
              <a:t>…</a:t>
            </a:r>
          </a:p>
        </p:txBody>
      </p:sp>
      <p:sp>
        <p:nvSpPr>
          <p:cNvPr id="12" name="Ritardo 11">
            <a:extLst>
              <a:ext uri="{FF2B5EF4-FFF2-40B4-BE49-F238E27FC236}">
                <a16:creationId xmlns:a16="http://schemas.microsoft.com/office/drawing/2014/main" id="{B5A885A2-DE8C-14F5-CC17-F89A4F8DCF89}"/>
              </a:ext>
            </a:extLst>
          </p:cNvPr>
          <p:cNvSpPr/>
          <p:nvPr/>
        </p:nvSpPr>
        <p:spPr>
          <a:xfrm rot="5400000">
            <a:off x="7282541" y="1556656"/>
            <a:ext cx="1121228" cy="1883229"/>
          </a:xfrm>
          <a:prstGeom prst="flowChartDelay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/>
              <a:t>Optical </a:t>
            </a:r>
            <a:r>
              <a:rPr lang="it-IT" dirty="0" err="1"/>
              <a:t>neur</a:t>
            </a:r>
            <a:endParaRPr lang="it-IT" dirty="0"/>
          </a:p>
          <a:p>
            <a:pPr algn="ctr"/>
            <a:r>
              <a:rPr lang="it-IT" dirty="0" err="1"/>
              <a:t>Liver</a:t>
            </a:r>
            <a:endParaRPr lang="it-IT" dirty="0"/>
          </a:p>
          <a:p>
            <a:pPr algn="ctr"/>
            <a:r>
              <a:rPr lang="it-IT" dirty="0" err="1"/>
              <a:t>Neuropathy</a:t>
            </a:r>
            <a:endParaRPr lang="it-IT" dirty="0"/>
          </a:p>
        </p:txBody>
      </p:sp>
      <p:sp>
        <p:nvSpPr>
          <p:cNvPr id="13" name="Ritardo 12">
            <a:extLst>
              <a:ext uri="{FF2B5EF4-FFF2-40B4-BE49-F238E27FC236}">
                <a16:creationId xmlns:a16="http://schemas.microsoft.com/office/drawing/2014/main" id="{73658032-0970-5568-2EA7-27CDC4B527F3}"/>
              </a:ext>
            </a:extLst>
          </p:cNvPr>
          <p:cNvSpPr/>
          <p:nvPr/>
        </p:nvSpPr>
        <p:spPr>
          <a:xfrm rot="5400000">
            <a:off x="4735285" y="1556657"/>
            <a:ext cx="1121228" cy="1883229"/>
          </a:xfrm>
          <a:prstGeom prst="flowChartDelay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/>
              <a:t>GI</a:t>
            </a:r>
          </a:p>
          <a:p>
            <a:pPr algn="ctr"/>
            <a:r>
              <a:rPr lang="it-IT" dirty="0"/>
              <a:t>QT </a:t>
            </a:r>
            <a:r>
              <a:rPr lang="it-IT" dirty="0" err="1"/>
              <a:t>prolong</a:t>
            </a:r>
            <a:endParaRPr lang="it-IT" dirty="0"/>
          </a:p>
          <a:p>
            <a:pPr algn="ctr"/>
            <a:r>
              <a:rPr lang="it-IT" dirty="0" err="1"/>
              <a:t>Liver</a:t>
            </a:r>
            <a:endParaRPr lang="it-IT" dirty="0"/>
          </a:p>
          <a:p>
            <a:pPr algn="ctr"/>
            <a:r>
              <a:rPr lang="it-IT" dirty="0" err="1"/>
              <a:t>Ear</a:t>
            </a:r>
            <a:endParaRPr lang="it-IT" dirty="0"/>
          </a:p>
        </p:txBody>
      </p:sp>
      <p:sp>
        <p:nvSpPr>
          <p:cNvPr id="14" name="Ritardo 13">
            <a:extLst>
              <a:ext uri="{FF2B5EF4-FFF2-40B4-BE49-F238E27FC236}">
                <a16:creationId xmlns:a16="http://schemas.microsoft.com/office/drawing/2014/main" id="{4F6AEA9F-8049-56A3-7DE1-9A124EE921F6}"/>
              </a:ext>
            </a:extLst>
          </p:cNvPr>
          <p:cNvSpPr/>
          <p:nvPr/>
        </p:nvSpPr>
        <p:spPr>
          <a:xfrm rot="5400000">
            <a:off x="9808028" y="1458685"/>
            <a:ext cx="1121228" cy="1883229"/>
          </a:xfrm>
          <a:prstGeom prst="flowChartDelay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 err="1"/>
              <a:t>Liver</a:t>
            </a:r>
            <a:endParaRPr lang="it-IT" dirty="0"/>
          </a:p>
          <a:p>
            <a:pPr algn="ctr"/>
            <a:r>
              <a:rPr lang="it-IT" dirty="0" err="1"/>
              <a:t>Flu</a:t>
            </a:r>
            <a:r>
              <a:rPr lang="it-IT" dirty="0"/>
              <a:t>-like</a:t>
            </a:r>
          </a:p>
          <a:p>
            <a:pPr algn="ctr"/>
            <a:r>
              <a:rPr lang="it-IT" dirty="0" err="1"/>
              <a:t>DDIs</a:t>
            </a:r>
            <a:endParaRPr lang="it-IT" dirty="0"/>
          </a:p>
        </p:txBody>
      </p:sp>
      <p:sp>
        <p:nvSpPr>
          <p:cNvPr id="15" name="Ritardo 14">
            <a:extLst>
              <a:ext uri="{FF2B5EF4-FFF2-40B4-BE49-F238E27FC236}">
                <a16:creationId xmlns:a16="http://schemas.microsoft.com/office/drawing/2014/main" id="{9783A354-945F-8DDF-EF43-E9AC6ED39572}"/>
              </a:ext>
            </a:extLst>
          </p:cNvPr>
          <p:cNvSpPr/>
          <p:nvPr/>
        </p:nvSpPr>
        <p:spPr>
          <a:xfrm rot="5400000">
            <a:off x="4735285" y="4310742"/>
            <a:ext cx="1121228" cy="1883229"/>
          </a:xfrm>
          <a:prstGeom prst="flowChartDelay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 err="1"/>
              <a:t>Skin</a:t>
            </a:r>
            <a:endParaRPr lang="it-IT" dirty="0"/>
          </a:p>
          <a:p>
            <a:pPr algn="ctr"/>
            <a:r>
              <a:rPr lang="it-IT" dirty="0" err="1"/>
              <a:t>Liver</a:t>
            </a:r>
            <a:endParaRPr lang="it-IT" dirty="0"/>
          </a:p>
          <a:p>
            <a:pPr algn="ctr"/>
            <a:r>
              <a:rPr lang="it-IT" dirty="0"/>
              <a:t>QT </a:t>
            </a:r>
            <a:r>
              <a:rPr lang="it-IT" dirty="0" err="1"/>
              <a:t>prolong</a:t>
            </a:r>
            <a:endParaRPr lang="it-IT" dirty="0"/>
          </a:p>
        </p:txBody>
      </p:sp>
      <p:sp>
        <p:nvSpPr>
          <p:cNvPr id="16" name="Ritardo 15">
            <a:extLst>
              <a:ext uri="{FF2B5EF4-FFF2-40B4-BE49-F238E27FC236}">
                <a16:creationId xmlns:a16="http://schemas.microsoft.com/office/drawing/2014/main" id="{58D9594E-11F7-8532-03E1-D311A82E27EA}"/>
              </a:ext>
            </a:extLst>
          </p:cNvPr>
          <p:cNvSpPr/>
          <p:nvPr/>
        </p:nvSpPr>
        <p:spPr>
          <a:xfrm rot="5400000">
            <a:off x="7282541" y="4310742"/>
            <a:ext cx="1121228" cy="1883229"/>
          </a:xfrm>
          <a:prstGeom prst="flowChartDelay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 err="1"/>
              <a:t>Kidney</a:t>
            </a:r>
            <a:endParaRPr lang="it-IT" dirty="0"/>
          </a:p>
          <a:p>
            <a:pPr algn="ctr"/>
            <a:r>
              <a:rPr lang="it-IT" dirty="0" err="1"/>
              <a:t>Ear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788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343307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005493"/>
                </a:solidFill>
              </a:rPr>
              <a:t>Gaafar</a:t>
            </a:r>
            <a:r>
              <a:rPr lang="it-IT" sz="1400" dirty="0">
                <a:solidFill>
                  <a:srgbClr val="005493"/>
                </a:solidFill>
              </a:rPr>
              <a:t> D, et al. JAC 2024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0" y="2340430"/>
            <a:ext cx="346165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bg1"/>
                </a:solidFill>
                <a:latin typeface="+mn-lt"/>
              </a:rPr>
              <a:t>Pharmacogenetics of ototoxicity</a:t>
            </a:r>
          </a:p>
          <a:p>
            <a:pPr algn="ctr"/>
            <a:endParaRPr lang="en-GB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+mn-lt"/>
              </a:rPr>
              <a:t>Irreversible sensorineural hearing loss (SNHL)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98202E6-A68B-0924-9295-5EBB5E709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485" y="883901"/>
            <a:ext cx="8332902" cy="2913057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ED50441B-B3FD-D9C0-698A-ABCE561B9620}"/>
              </a:ext>
            </a:extLst>
          </p:cNvPr>
          <p:cNvSpPr/>
          <p:nvPr/>
        </p:nvSpPr>
        <p:spPr>
          <a:xfrm>
            <a:off x="4833257" y="1227931"/>
            <a:ext cx="2188029" cy="2569027"/>
          </a:xfrm>
          <a:prstGeom prst="rect">
            <a:avLst/>
          </a:prstGeom>
          <a:solidFill>
            <a:srgbClr val="7CB0E9">
              <a:alpha val="25098"/>
            </a:srgb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43180C6-7480-468F-B632-11AA1C0EFAA1}"/>
              </a:ext>
            </a:extLst>
          </p:cNvPr>
          <p:cNvSpPr/>
          <p:nvPr/>
        </p:nvSpPr>
        <p:spPr>
          <a:xfrm>
            <a:off x="7119257" y="1227931"/>
            <a:ext cx="2188029" cy="2569027"/>
          </a:xfrm>
          <a:prstGeom prst="rect">
            <a:avLst/>
          </a:prstGeom>
          <a:solidFill>
            <a:schemeClr val="accent6">
              <a:lumMod val="40000"/>
              <a:lumOff val="60000"/>
              <a:alpha val="25098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F6D39BC-D79D-59F3-5245-5DB78DF89BB4}"/>
              </a:ext>
            </a:extLst>
          </p:cNvPr>
          <p:cNvSpPr/>
          <p:nvPr/>
        </p:nvSpPr>
        <p:spPr>
          <a:xfrm>
            <a:off x="3973285" y="4576134"/>
            <a:ext cx="3973285" cy="105393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Local Lab or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http://</a:t>
            </a:r>
            <a:r>
              <a:rPr lang="en-GB" sz="2400" dirty="0" err="1">
                <a:solidFill>
                  <a:schemeClr val="tx1"/>
                </a:solidFill>
              </a:rPr>
              <a:t>www.tdm-torino.org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51357C-B9E5-6E95-E0A1-04BFF03FD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156"/>
          <a:stretch/>
        </p:blipFill>
        <p:spPr>
          <a:xfrm>
            <a:off x="8360229" y="4606724"/>
            <a:ext cx="3380518" cy="102334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0316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B50D59E-CE4B-3F41-FDEB-DE57C7C72C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5493"/>
          </a:solidFill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IN PRATICA…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54ED877-F4B9-C54E-E893-87CA146A0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9931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DEB0E670-1BDF-9144-95E0-CC808C35A32F}"/>
              </a:ext>
            </a:extLst>
          </p:cNvPr>
          <p:cNvSpPr/>
          <p:nvPr/>
        </p:nvSpPr>
        <p:spPr>
          <a:xfrm>
            <a:off x="12587" y="1864859"/>
            <a:ext cx="7072313" cy="4573361"/>
          </a:xfrm>
          <a:prstGeom prst="ellipse">
            <a:avLst/>
          </a:prstGeom>
          <a:solidFill>
            <a:srgbClr val="0054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8ECBB7-EEBC-E243-998F-294ED675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36" y="288924"/>
            <a:ext cx="11330327" cy="1325563"/>
          </a:xfrm>
          <a:solidFill>
            <a:srgbClr val="005493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Multidisciplinary Management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13877C-4999-DA4B-9546-5A5EAA9C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09056" y="2304596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  <a:latin typeface="Roboto"/>
              </a:rPr>
              <a:t>Respiratory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 Medicine &amp; </a:t>
            </a:r>
          </a:p>
          <a:p>
            <a:pPr algn="ctr"/>
            <a:r>
              <a:rPr lang="it-IT" sz="2400" dirty="0" err="1">
                <a:solidFill>
                  <a:schemeClr val="bg1"/>
                </a:solidFill>
                <a:latin typeface="Roboto"/>
              </a:rPr>
              <a:t>Infectious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Roboto"/>
              </a:rPr>
              <a:t>Diseases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 </a:t>
            </a:r>
          </a:p>
          <a:p>
            <a:pPr algn="ctr"/>
            <a:r>
              <a:rPr lang="it-IT" sz="2400" dirty="0" err="1">
                <a:solidFill>
                  <a:schemeClr val="bg1"/>
                </a:solidFill>
                <a:latin typeface="Roboto"/>
              </a:rPr>
              <a:t>Microbiology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Roboto"/>
              </a:rPr>
              <a:t>(</a:t>
            </a:r>
            <a:r>
              <a:rPr lang="it-IT" sz="2400" dirty="0" err="1">
                <a:solidFill>
                  <a:schemeClr val="bg1"/>
                </a:solidFill>
                <a:latin typeface="Roboto"/>
              </a:rPr>
              <a:t>Immunology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) </a:t>
            </a:r>
          </a:p>
          <a:p>
            <a:pPr algn="ctr"/>
            <a:r>
              <a:rPr lang="it-IT" sz="2400" dirty="0" err="1">
                <a:solidFill>
                  <a:schemeClr val="bg1"/>
                </a:solidFill>
                <a:latin typeface="Roboto"/>
              </a:rPr>
              <a:t>Radiology</a:t>
            </a:r>
            <a:endParaRPr lang="it-IT" sz="2400" dirty="0">
              <a:solidFill>
                <a:schemeClr val="bg1"/>
              </a:solidFill>
              <a:latin typeface="Roboto"/>
            </a:endParaRPr>
          </a:p>
          <a:p>
            <a:pPr algn="ctr"/>
            <a:r>
              <a:rPr lang="it-IT" sz="2400" dirty="0" err="1">
                <a:solidFill>
                  <a:schemeClr val="bg1"/>
                </a:solidFill>
                <a:latin typeface="Roboto"/>
              </a:rPr>
              <a:t>Respiratory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Roboto"/>
              </a:rPr>
              <a:t>Physiotherapy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Roboto"/>
              </a:rPr>
              <a:t>(</a:t>
            </a:r>
            <a:r>
              <a:rPr lang="it-IT" sz="2400" dirty="0" err="1">
                <a:solidFill>
                  <a:schemeClr val="bg1"/>
                </a:solidFill>
                <a:latin typeface="Roboto"/>
              </a:rPr>
              <a:t>Psicology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/</a:t>
            </a:r>
            <a:r>
              <a:rPr lang="it-IT" sz="2400" dirty="0" err="1">
                <a:solidFill>
                  <a:schemeClr val="bg1"/>
                </a:solidFill>
                <a:latin typeface="Roboto"/>
              </a:rPr>
              <a:t>Psychiatry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)</a:t>
            </a:r>
          </a:p>
          <a:p>
            <a:pPr algn="ctr"/>
            <a:r>
              <a:rPr lang="it-IT" sz="2400" dirty="0" err="1">
                <a:solidFill>
                  <a:schemeClr val="bg1"/>
                </a:solidFill>
                <a:latin typeface="Roboto"/>
              </a:rPr>
              <a:t>Food</a:t>
            </a:r>
            <a:r>
              <a:rPr lang="it-IT" sz="2400" dirty="0">
                <a:solidFill>
                  <a:schemeClr val="bg1"/>
                </a:solidFill>
                <a:latin typeface="Roboto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Roboto"/>
              </a:rPr>
              <a:t>Nutrition</a:t>
            </a:r>
            <a:endParaRPr lang="it-IT" sz="2400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51B1CE6-3A56-382F-D997-531FFD131DFC}"/>
              </a:ext>
            </a:extLst>
          </p:cNvPr>
          <p:cNvSpPr/>
          <p:nvPr/>
        </p:nvSpPr>
        <p:spPr>
          <a:xfrm>
            <a:off x="7231006" y="1948543"/>
            <a:ext cx="4530157" cy="448967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5493"/>
                </a:solidFill>
              </a:rPr>
              <a:t>Lab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5493"/>
                </a:solidFill>
              </a:rPr>
              <a:t>Bronchietasis</a:t>
            </a:r>
            <a:r>
              <a:rPr lang="it-IT" sz="2400" dirty="0">
                <a:solidFill>
                  <a:srgbClr val="005493"/>
                </a:solidFill>
              </a:rPr>
              <a:t> </a:t>
            </a:r>
            <a:r>
              <a:rPr lang="it-IT" sz="2400" dirty="0" err="1">
                <a:solidFill>
                  <a:srgbClr val="005493"/>
                </a:solidFill>
              </a:rPr>
              <a:t>diagnosis</a:t>
            </a:r>
            <a:endParaRPr lang="it-IT" sz="2400" dirty="0">
              <a:solidFill>
                <a:srgbClr val="00549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5493"/>
                </a:solidFill>
              </a:rPr>
              <a:t>ECG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5493"/>
                </a:solidFill>
              </a:rPr>
              <a:t>Sputum</a:t>
            </a:r>
            <a:r>
              <a:rPr lang="it-IT" sz="2400" dirty="0">
                <a:solidFill>
                  <a:srgbClr val="005493"/>
                </a:solidFill>
              </a:rPr>
              <a:t>/BAL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5493"/>
                </a:solidFill>
              </a:rPr>
              <a:t>Audiometry</a:t>
            </a:r>
            <a:endParaRPr lang="it-IT" sz="2400" dirty="0">
              <a:solidFill>
                <a:srgbClr val="00549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5493"/>
                </a:solidFill>
              </a:rPr>
              <a:t>Ophtalmologist</a:t>
            </a:r>
            <a:r>
              <a:rPr lang="it-IT" sz="2400" dirty="0">
                <a:solidFill>
                  <a:srgbClr val="005493"/>
                </a:solidFill>
              </a:rPr>
              <a:t> </a:t>
            </a:r>
            <a:r>
              <a:rPr lang="it-IT" sz="2400" dirty="0" err="1">
                <a:solidFill>
                  <a:srgbClr val="005493"/>
                </a:solidFill>
              </a:rPr>
              <a:t>visit</a:t>
            </a:r>
            <a:r>
              <a:rPr lang="it-IT" sz="2400" dirty="0">
                <a:solidFill>
                  <a:srgbClr val="005493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5493"/>
                </a:solidFill>
              </a:rPr>
              <a:t>Color </a:t>
            </a:r>
            <a:r>
              <a:rPr lang="it-IT" sz="2400" dirty="0" err="1">
                <a:solidFill>
                  <a:srgbClr val="005493"/>
                </a:solidFill>
              </a:rPr>
              <a:t>discrimination</a:t>
            </a:r>
            <a:r>
              <a:rPr lang="it-IT" sz="2400" dirty="0">
                <a:solidFill>
                  <a:srgbClr val="005493"/>
                </a:solidFill>
              </a:rPr>
              <a:t>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5493"/>
                </a:solidFill>
              </a:rPr>
              <a:t>HRCT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5493"/>
                </a:solidFill>
              </a:rPr>
              <a:t>Spirometry</a:t>
            </a:r>
            <a:r>
              <a:rPr lang="it-IT" sz="2400" dirty="0">
                <a:solidFill>
                  <a:srgbClr val="005493"/>
                </a:solidFill>
              </a:rPr>
              <a:t> with DLCO</a:t>
            </a:r>
          </a:p>
        </p:txBody>
      </p:sp>
    </p:spTree>
    <p:extLst>
      <p:ext uri="{BB962C8B-B14F-4D97-AF65-F5344CB8AC3E}">
        <p14:creationId xmlns:p14="http://schemas.microsoft.com/office/powerpoint/2010/main" val="2948396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299249"/>
            <a:ext cx="346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05493"/>
                </a:solidFill>
                <a:effectLst/>
              </a:rPr>
              <a:t>Daley CL, et al. CID 2020; Griffith DE.  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Chest</a:t>
            </a:r>
            <a:r>
              <a:rPr lang="it-IT" sz="1200" dirty="0">
                <a:solidFill>
                  <a:srgbClr val="005493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Med</a:t>
            </a:r>
            <a:r>
              <a:rPr lang="it-IT" sz="1200" dirty="0">
                <a:solidFill>
                  <a:srgbClr val="005493"/>
                </a:solidFill>
                <a:effectLst/>
              </a:rPr>
              <a:t>. 2002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285017" y="3294479"/>
            <a:ext cx="3006824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i="1" dirty="0">
                <a:solidFill>
                  <a:schemeClr val="bg1"/>
                </a:solidFill>
                <a:latin typeface="+mn-lt"/>
              </a:rPr>
              <a:t>M. </a:t>
            </a:r>
            <a:r>
              <a:rPr lang="en-GB" sz="3200" i="1" dirty="0" err="1">
                <a:solidFill>
                  <a:schemeClr val="bg1"/>
                </a:solidFill>
                <a:latin typeface="+mn-lt"/>
              </a:rPr>
              <a:t>kansasii</a:t>
            </a:r>
            <a:endParaRPr lang="en-GB" sz="32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250B1C-E921-9765-C094-C769CDA7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442" y="751114"/>
            <a:ext cx="7061200" cy="1600200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2A634D7B-0051-B411-87FB-13C81472E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96" y="2517289"/>
            <a:ext cx="8113276" cy="3467459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dirty="0"/>
              <a:t>Usually a good clinical and microbiological response (approx. 90% of culture conversion)</a:t>
            </a:r>
          </a:p>
          <a:p>
            <a:pPr>
              <a:buFont typeface="Wingdings" pitchFamily="2" charset="2"/>
              <a:buChar char="§"/>
            </a:pPr>
            <a:endParaRPr lang="en-GB" sz="2400" dirty="0"/>
          </a:p>
          <a:p>
            <a:pPr>
              <a:buFont typeface="Wingdings" pitchFamily="2" charset="2"/>
              <a:buChar char="§"/>
            </a:pPr>
            <a:r>
              <a:rPr lang="en-GB" sz="2400" dirty="0"/>
              <a:t>Rifampicin-containing regimens showed low failure rates (1.1%) and low long-term relapses (&lt;1%)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0E5D7E3-75A5-2100-425F-66E2AC814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73" r="37785" b="10588"/>
          <a:stretch/>
        </p:blipFill>
        <p:spPr>
          <a:xfrm>
            <a:off x="231228" y="957428"/>
            <a:ext cx="3006824" cy="169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1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331523"/>
            <a:ext cx="346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rgbClr val="005493"/>
                </a:solidFill>
                <a:effectLst/>
              </a:rPr>
              <a:t>Zaheen</a:t>
            </a:r>
            <a:r>
              <a:rPr lang="it-IT" sz="1200" dirty="0">
                <a:solidFill>
                  <a:srgbClr val="005493"/>
                </a:solidFill>
                <a:effectLst/>
              </a:rPr>
              <a:t> A, et al. 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Resp</a:t>
            </a:r>
            <a:r>
              <a:rPr lang="it-IT" sz="1200" dirty="0">
                <a:solidFill>
                  <a:srgbClr val="005493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Med</a:t>
            </a:r>
            <a:r>
              <a:rPr lang="it-IT" sz="1200" dirty="0">
                <a:solidFill>
                  <a:srgbClr val="005493"/>
                </a:solidFill>
                <a:effectLst/>
              </a:rPr>
              <a:t> 2020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58942" y="3423557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i="1" dirty="0">
                <a:solidFill>
                  <a:schemeClr val="bg1"/>
                </a:solidFill>
                <a:latin typeface="+mn-lt"/>
              </a:rPr>
              <a:t>M. </a:t>
            </a:r>
            <a:r>
              <a:rPr lang="en-GB" sz="3600" i="1" dirty="0" err="1">
                <a:solidFill>
                  <a:schemeClr val="bg1"/>
                </a:solidFill>
                <a:latin typeface="+mn-lt"/>
              </a:rPr>
              <a:t>xenopi</a:t>
            </a:r>
            <a:endParaRPr lang="en-GB" sz="3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9019DFDC-0CD5-6A07-C128-EB70A3757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96" y="2517289"/>
            <a:ext cx="8113276" cy="3467459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dirty="0"/>
              <a:t>Highest mortality among NTMs</a:t>
            </a:r>
          </a:p>
          <a:p>
            <a:pPr>
              <a:buFont typeface="Wingdings" pitchFamily="2" charset="2"/>
              <a:buChar char="§"/>
            </a:pPr>
            <a:endParaRPr lang="en-GB" sz="2400" dirty="0"/>
          </a:p>
          <a:p>
            <a:pPr>
              <a:buFont typeface="Wingdings" pitchFamily="2" charset="2"/>
              <a:buChar char="§"/>
            </a:pPr>
            <a:r>
              <a:rPr lang="en-GB" sz="2400" dirty="0"/>
              <a:t>Average response with culture conversion reported at 70.8%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B5A71F-0D23-970F-D3E2-3E90DD04E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4" t="58050" r="2244"/>
          <a:stretch/>
        </p:blipFill>
        <p:spPr>
          <a:xfrm>
            <a:off x="129090" y="837303"/>
            <a:ext cx="3195023" cy="17052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AEBAB0F-078C-23E4-8459-13A9FA8F6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524" y="837303"/>
            <a:ext cx="8368818" cy="9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260971" y="2659124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MAC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E2E5C2B-9FB9-387A-CB4F-275B39AFA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749" y="2048328"/>
            <a:ext cx="8517251" cy="276134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7A8AE5-C3D7-2E76-42EF-C3D57452EFC2}"/>
              </a:ext>
            </a:extLst>
          </p:cNvPr>
          <p:cNvSpPr txBox="1"/>
          <p:nvPr/>
        </p:nvSpPr>
        <p:spPr>
          <a:xfrm>
            <a:off x="0" y="6299249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  <a:effectLst/>
              </a:rPr>
              <a:t>Daley CL, et al. CID 2020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4CF5F46-B80E-D92B-0471-767817C3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0529" y="841555"/>
            <a:ext cx="2335551" cy="183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4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+mn-lt"/>
              </a:rPr>
              <a:t>No role for rifampicin for MAC?</a:t>
            </a:r>
            <a:endParaRPr lang="en-GB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2801C8-8F57-3C9F-5CC3-98AEE168E763}"/>
              </a:ext>
            </a:extLst>
          </p:cNvPr>
          <p:cNvSpPr txBox="1"/>
          <p:nvPr/>
        </p:nvSpPr>
        <p:spPr>
          <a:xfrm>
            <a:off x="0" y="6474372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4"/>
                </a:solidFill>
              </a:rPr>
              <a:t>Van </a:t>
            </a:r>
            <a:r>
              <a:rPr lang="it-IT" sz="1400" dirty="0" err="1">
                <a:solidFill>
                  <a:schemeClr val="accent4"/>
                </a:solidFill>
              </a:rPr>
              <a:t>Ingen</a:t>
            </a:r>
            <a:r>
              <a:rPr lang="it-IT" sz="1400" dirty="0">
                <a:solidFill>
                  <a:schemeClr val="accent4"/>
                </a:solidFill>
              </a:rPr>
              <a:t> </a:t>
            </a:r>
            <a:r>
              <a:rPr lang="it-IT" sz="1400" dirty="0" err="1">
                <a:solidFill>
                  <a:schemeClr val="accent4"/>
                </a:solidFill>
              </a:rPr>
              <a:t>J</a:t>
            </a:r>
            <a:r>
              <a:rPr lang="it-IT" sz="1400" dirty="0">
                <a:solidFill>
                  <a:schemeClr val="accent4"/>
                </a:solidFill>
              </a:rPr>
              <a:t>, et al. ERJ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26E508-DCDE-785A-1C10-1A2E6922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" b="73333"/>
          <a:stretch/>
        </p:blipFill>
        <p:spPr>
          <a:xfrm>
            <a:off x="3325304" y="2489652"/>
            <a:ext cx="5541391" cy="1807601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51441445-F21C-6335-668C-8AB01C80784D}"/>
              </a:ext>
            </a:extLst>
          </p:cNvPr>
          <p:cNvSpPr/>
          <p:nvPr/>
        </p:nvSpPr>
        <p:spPr>
          <a:xfrm>
            <a:off x="6355445" y="53598"/>
            <a:ext cx="2374900" cy="22987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</a:rPr>
              <a:t>RIF </a:t>
            </a:r>
            <a:r>
              <a:rPr lang="it-IT" sz="2800" dirty="0" err="1">
                <a:solidFill>
                  <a:schemeClr val="tx1"/>
                </a:solidFill>
              </a:rPr>
              <a:t>MICs</a:t>
            </a:r>
            <a:r>
              <a:rPr lang="it-IT" sz="2800" dirty="0">
                <a:solidFill>
                  <a:schemeClr val="tx1"/>
                </a:solidFill>
              </a:rPr>
              <a:t> are </a:t>
            </a:r>
            <a:r>
              <a:rPr lang="it-IT" sz="2800" dirty="0" err="1">
                <a:solidFill>
                  <a:schemeClr val="tx1"/>
                </a:solidFill>
              </a:rPr>
              <a:t>very</a:t>
            </a:r>
            <a:r>
              <a:rPr lang="it-IT" sz="2800" dirty="0">
                <a:solidFill>
                  <a:schemeClr val="tx1"/>
                </a:solidFill>
              </a:rPr>
              <a:t> high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25DCF44-8C56-C631-8C19-7B4CDF3AD3B1}"/>
              </a:ext>
            </a:extLst>
          </p:cNvPr>
          <p:cNvSpPr/>
          <p:nvPr/>
        </p:nvSpPr>
        <p:spPr>
          <a:xfrm>
            <a:off x="9112468" y="1072980"/>
            <a:ext cx="2374900" cy="22987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PK/PD models </a:t>
            </a:r>
            <a:r>
              <a:rPr lang="it-IT" sz="2000" dirty="0" err="1">
                <a:solidFill>
                  <a:schemeClr val="tx1"/>
                </a:solidFill>
              </a:rPr>
              <a:t>suggest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that</a:t>
            </a:r>
            <a:r>
              <a:rPr lang="it-IT" sz="2000" dirty="0">
                <a:solidFill>
                  <a:schemeClr val="tx1"/>
                </a:solidFill>
              </a:rPr>
              <a:t> RIF &gt;50 mg/Kg </a:t>
            </a:r>
            <a:r>
              <a:rPr lang="it-IT" sz="2000" dirty="0" err="1">
                <a:solidFill>
                  <a:schemeClr val="tx1"/>
                </a:solidFill>
              </a:rPr>
              <a:t>may</a:t>
            </a:r>
            <a:r>
              <a:rPr lang="it-IT" sz="2000" dirty="0">
                <a:solidFill>
                  <a:schemeClr val="tx1"/>
                </a:solidFill>
              </a:rPr>
              <a:t> be </a:t>
            </a:r>
            <a:r>
              <a:rPr lang="it-IT" sz="2000" dirty="0" err="1">
                <a:solidFill>
                  <a:schemeClr val="tx1"/>
                </a:solidFill>
              </a:rPr>
              <a:t>needed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C55DF924-76BC-1C1D-F8BF-A29EC2DCE4C0}"/>
              </a:ext>
            </a:extLst>
          </p:cNvPr>
          <p:cNvSpPr/>
          <p:nvPr/>
        </p:nvSpPr>
        <p:spPr>
          <a:xfrm>
            <a:off x="9050093" y="3497207"/>
            <a:ext cx="2374900" cy="22987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In vitro/in vivo </a:t>
            </a:r>
            <a:r>
              <a:rPr lang="it-IT" sz="1600" dirty="0" err="1">
                <a:solidFill>
                  <a:schemeClr val="tx1"/>
                </a:solidFill>
              </a:rPr>
              <a:t>evidence</a:t>
            </a:r>
            <a:r>
              <a:rPr lang="it-IT" sz="1600" dirty="0">
                <a:solidFill>
                  <a:schemeClr val="tx1"/>
                </a:solidFill>
              </a:rPr>
              <a:t>: RIF </a:t>
            </a:r>
            <a:r>
              <a:rPr lang="it-IT" sz="1600" dirty="0" err="1">
                <a:solidFill>
                  <a:schemeClr val="tx1"/>
                </a:solidFill>
              </a:rPr>
              <a:t>did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not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avoid</a:t>
            </a:r>
            <a:r>
              <a:rPr lang="it-IT" sz="1600" dirty="0">
                <a:solidFill>
                  <a:schemeClr val="tx1"/>
                </a:solidFill>
              </a:rPr>
              <a:t> the </a:t>
            </a:r>
            <a:r>
              <a:rPr lang="it-IT" sz="1600" dirty="0" err="1">
                <a:solidFill>
                  <a:schemeClr val="tx1"/>
                </a:solidFill>
              </a:rPr>
              <a:t>emergence</a:t>
            </a:r>
            <a:r>
              <a:rPr lang="it-IT" sz="1600" dirty="0">
                <a:solidFill>
                  <a:schemeClr val="tx1"/>
                </a:solidFill>
              </a:rPr>
              <a:t> of </a:t>
            </a:r>
            <a:r>
              <a:rPr lang="it-IT" sz="1600" dirty="0" err="1">
                <a:solidFill>
                  <a:schemeClr val="tx1"/>
                </a:solidFill>
              </a:rPr>
              <a:t>resistance</a:t>
            </a:r>
            <a:r>
              <a:rPr lang="it-IT" sz="1600" dirty="0">
                <a:solidFill>
                  <a:schemeClr val="tx1"/>
                </a:solidFill>
              </a:rPr>
              <a:t> to </a:t>
            </a:r>
            <a:r>
              <a:rPr lang="it-IT" sz="1600" dirty="0" err="1">
                <a:solidFill>
                  <a:schemeClr val="tx1"/>
                </a:solidFill>
              </a:rPr>
              <a:t>macrolides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5561D51-6F07-4671-BED8-EE36286AB16F}"/>
              </a:ext>
            </a:extLst>
          </p:cNvPr>
          <p:cNvSpPr/>
          <p:nvPr/>
        </p:nvSpPr>
        <p:spPr>
          <a:xfrm>
            <a:off x="6355445" y="4483098"/>
            <a:ext cx="2374900" cy="22987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RIF </a:t>
            </a:r>
            <a:r>
              <a:rPr lang="it-IT" sz="2400" dirty="0" err="1">
                <a:solidFill>
                  <a:schemeClr val="tx1"/>
                </a:solidFill>
              </a:rPr>
              <a:t>decreases</a:t>
            </a:r>
            <a:r>
              <a:rPr lang="it-IT" sz="2400" dirty="0">
                <a:solidFill>
                  <a:schemeClr val="tx1"/>
                </a:solidFill>
              </a:rPr>
              <a:t> macrolide </a:t>
            </a:r>
            <a:r>
              <a:rPr lang="it-IT" sz="2400" dirty="0" err="1">
                <a:solidFill>
                  <a:schemeClr val="tx1"/>
                </a:solidFill>
              </a:rPr>
              <a:t>exposure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09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Outline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20132F-F89A-BC9D-DD08-D75B496D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96" y="864108"/>
            <a:ext cx="8113276" cy="5120640"/>
          </a:xfrm>
        </p:spPr>
        <p:txBody>
          <a:bodyPr anchor="ctr">
            <a:normAutofit/>
          </a:bodyPr>
          <a:lstStyle/>
          <a:p>
            <a:r>
              <a:rPr lang="en-GB" dirty="0" err="1"/>
              <a:t>Epidemiologia</a:t>
            </a:r>
            <a:endParaRPr lang="en-GB" dirty="0"/>
          </a:p>
          <a:p>
            <a:r>
              <a:rPr lang="it-IT" dirty="0"/>
              <a:t>Diagnosi e ritardo diagnostico</a:t>
            </a:r>
          </a:p>
          <a:p>
            <a:pPr lvl="1"/>
            <a:r>
              <a:rPr lang="it-IT" dirty="0"/>
              <a:t>Diagnosi precoce</a:t>
            </a:r>
          </a:p>
          <a:p>
            <a:pPr lvl="1"/>
            <a:r>
              <a:rPr lang="it-IT" dirty="0"/>
              <a:t>Nuovi fattori di rischio</a:t>
            </a:r>
          </a:p>
          <a:p>
            <a:r>
              <a:rPr lang="it-IT" dirty="0"/>
              <a:t>Terapia</a:t>
            </a:r>
          </a:p>
          <a:p>
            <a:pPr lvl="1"/>
            <a:r>
              <a:rPr lang="it-IT" dirty="0"/>
              <a:t>«Standard»</a:t>
            </a:r>
          </a:p>
          <a:p>
            <a:pPr lvl="1"/>
            <a:r>
              <a:rPr lang="it-IT" dirty="0"/>
              <a:t>Malattia refrattaria</a:t>
            </a:r>
          </a:p>
          <a:p>
            <a:pPr lvl="1"/>
            <a:r>
              <a:rPr lang="it-IT" dirty="0"/>
              <a:t>Nuove opzioni in studio</a:t>
            </a:r>
          </a:p>
          <a:p>
            <a:pPr lvl="1"/>
            <a:r>
              <a:rPr lang="it-IT" dirty="0" err="1"/>
              <a:t>Micobatteriosi</a:t>
            </a:r>
            <a:r>
              <a:rPr lang="it-IT" dirty="0"/>
              <a:t> </a:t>
            </a:r>
            <a:r>
              <a:rPr lang="it-IT" dirty="0" err="1"/>
              <a:t>extrapolmonari</a:t>
            </a:r>
            <a:r>
              <a:rPr lang="it-IT" dirty="0"/>
              <a:t> e disseminate</a:t>
            </a:r>
          </a:p>
        </p:txBody>
      </p:sp>
    </p:spTree>
    <p:extLst>
      <p:ext uri="{BB962C8B-B14F-4D97-AF65-F5344CB8AC3E}">
        <p14:creationId xmlns:p14="http://schemas.microsoft.com/office/powerpoint/2010/main" val="353501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+mn-lt"/>
              </a:rPr>
              <a:t>Alternatives to rifampicin?</a:t>
            </a:r>
            <a:endParaRPr lang="en-GB" u="sng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2801C8-8F57-3C9F-5CC3-98AEE168E763}"/>
              </a:ext>
            </a:extLst>
          </p:cNvPr>
          <p:cNvSpPr txBox="1"/>
          <p:nvPr/>
        </p:nvSpPr>
        <p:spPr>
          <a:xfrm>
            <a:off x="0" y="634904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rgbClr val="FFC000"/>
                </a:solidFill>
                <a:effectLst/>
              </a:rPr>
              <a:t>Miwa</a:t>
            </a:r>
            <a:r>
              <a:rPr lang="it-IT" sz="1200" dirty="0">
                <a:solidFill>
                  <a:srgbClr val="FFC000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FFC000"/>
                </a:solidFill>
                <a:effectLst/>
              </a:rPr>
              <a:t>S</a:t>
            </a:r>
            <a:r>
              <a:rPr lang="it-IT" sz="1200" dirty="0">
                <a:solidFill>
                  <a:srgbClr val="FFC000"/>
                </a:solidFill>
                <a:effectLst/>
              </a:rPr>
              <a:t>, et al. Ann </a:t>
            </a:r>
            <a:r>
              <a:rPr lang="it-IT" sz="1200" dirty="0" err="1">
                <a:solidFill>
                  <a:srgbClr val="FFC000"/>
                </a:solidFill>
                <a:effectLst/>
              </a:rPr>
              <a:t>Am</a:t>
            </a:r>
            <a:r>
              <a:rPr lang="it-IT" sz="1200" dirty="0">
                <a:solidFill>
                  <a:srgbClr val="FFC000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FFC000"/>
                </a:solidFill>
                <a:effectLst/>
              </a:rPr>
              <a:t>Thorac</a:t>
            </a:r>
            <a:r>
              <a:rPr lang="it-IT" sz="1200" dirty="0">
                <a:solidFill>
                  <a:srgbClr val="FFC000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FFC000"/>
                </a:solidFill>
                <a:effectLst/>
              </a:rPr>
              <a:t>Soc</a:t>
            </a:r>
            <a:r>
              <a:rPr lang="it-IT" sz="1200" dirty="0">
                <a:solidFill>
                  <a:srgbClr val="FFC000"/>
                </a:solidFill>
                <a:effectLst/>
              </a:rPr>
              <a:t> 2014; Moon SM, et al. AAC 2019; Fukushima K, et al. </a:t>
            </a:r>
            <a:r>
              <a:rPr lang="it-IT" sz="1200" dirty="0" err="1">
                <a:solidFill>
                  <a:srgbClr val="FFC000"/>
                </a:solidFill>
                <a:effectLst/>
              </a:rPr>
              <a:t>Scient</a:t>
            </a:r>
            <a:r>
              <a:rPr lang="it-IT" sz="1200" dirty="0">
                <a:solidFill>
                  <a:srgbClr val="FFC000"/>
                </a:solidFill>
                <a:effectLst/>
              </a:rPr>
              <a:t> Reports 2021; </a:t>
            </a:r>
            <a:r>
              <a:rPr lang="it-IT" sz="1200" dirty="0">
                <a:solidFill>
                  <a:srgbClr val="FFC000"/>
                </a:solidFill>
              </a:rPr>
              <a:t>Kim DH, et al. AAC 2021; </a:t>
            </a:r>
            <a:r>
              <a:rPr lang="it-IT" sz="1200" dirty="0" err="1">
                <a:solidFill>
                  <a:srgbClr val="FFC000"/>
                </a:solidFill>
                <a:effectLst/>
              </a:rPr>
              <a:t>Hajikhani</a:t>
            </a:r>
            <a:r>
              <a:rPr lang="it-IT" sz="1200" dirty="0">
                <a:solidFill>
                  <a:srgbClr val="FFC000"/>
                </a:solidFill>
                <a:effectLst/>
              </a:rPr>
              <a:t> B, et al. Front in </a:t>
            </a:r>
            <a:r>
              <a:rPr lang="it-IT" sz="1200" dirty="0" err="1">
                <a:solidFill>
                  <a:srgbClr val="FFC000"/>
                </a:solidFill>
                <a:effectLst/>
              </a:rPr>
              <a:t>Pharmacol</a:t>
            </a:r>
            <a:r>
              <a:rPr lang="it-IT" sz="1200" dirty="0">
                <a:solidFill>
                  <a:srgbClr val="FFC000"/>
                </a:solidFill>
                <a:effectLst/>
              </a:rPr>
              <a:t> 2021; </a:t>
            </a:r>
            <a:r>
              <a:rPr lang="en-GB" sz="1200" dirty="0">
                <a:solidFill>
                  <a:srgbClr val="FFC000"/>
                </a:solidFill>
              </a:rPr>
              <a:t>Javad </a:t>
            </a:r>
            <a:r>
              <a:rPr lang="en-GB" sz="1200" dirty="0" err="1">
                <a:solidFill>
                  <a:srgbClr val="FFC000"/>
                </a:solidFill>
              </a:rPr>
              <a:t>Nasiri</a:t>
            </a:r>
            <a:r>
              <a:rPr lang="en-GB" sz="1200" dirty="0">
                <a:solidFill>
                  <a:srgbClr val="FFC000"/>
                </a:solidFill>
              </a:rPr>
              <a:t> M, et al. Front Med 2021; Bao S, et al. IJAA 2024</a:t>
            </a:r>
            <a:r>
              <a:rPr lang="it-IT" sz="1200" dirty="0">
                <a:solidFill>
                  <a:srgbClr val="FFC000"/>
                </a:solidFill>
              </a:rPr>
              <a:t>; </a:t>
            </a:r>
            <a:r>
              <a:rPr lang="it-IT" sz="1200" dirty="0" err="1">
                <a:solidFill>
                  <a:srgbClr val="FFC000"/>
                </a:solidFill>
              </a:rPr>
              <a:t>Zweijpfenning</a:t>
            </a:r>
            <a:r>
              <a:rPr lang="it-IT" sz="1200" dirty="0">
                <a:solidFill>
                  <a:srgbClr val="FFC000"/>
                </a:solidFill>
              </a:rPr>
              <a:t> SMH, et al. </a:t>
            </a:r>
            <a:r>
              <a:rPr lang="it-IT" sz="1200" dirty="0" err="1">
                <a:solidFill>
                  <a:srgbClr val="FFC000"/>
                </a:solidFill>
              </a:rPr>
              <a:t>Chest</a:t>
            </a:r>
            <a:r>
              <a:rPr lang="it-IT" sz="1200" dirty="0">
                <a:solidFill>
                  <a:srgbClr val="FFC000"/>
                </a:solidFill>
              </a:rPr>
              <a:t> 2023 </a:t>
            </a:r>
            <a:endParaRPr lang="en-GB" sz="1200" dirty="0">
              <a:solidFill>
                <a:srgbClr val="FFC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91E461-7D86-8BCF-8475-424CECC09283}"/>
              </a:ext>
            </a:extLst>
          </p:cNvPr>
          <p:cNvSpPr txBox="1"/>
          <p:nvPr/>
        </p:nvSpPr>
        <p:spPr>
          <a:xfrm>
            <a:off x="4040393" y="792067"/>
            <a:ext cx="78835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sz="2400" b="1" dirty="0">
                <a:solidFill>
                  <a:srgbClr val="211E1E"/>
                </a:solidFill>
              </a:rPr>
              <a:t>Two </a:t>
            </a:r>
            <a:r>
              <a:rPr lang="it-IT" sz="2400" b="1" dirty="0" err="1">
                <a:solidFill>
                  <a:srgbClr val="211E1E"/>
                </a:solidFill>
              </a:rPr>
              <a:t>drugs</a:t>
            </a:r>
            <a:r>
              <a:rPr lang="it-IT" sz="2400" b="1" dirty="0">
                <a:solidFill>
                  <a:srgbClr val="211E1E"/>
                </a:solidFill>
              </a:rPr>
              <a:t> </a:t>
            </a:r>
            <a:r>
              <a:rPr lang="it-IT" sz="2400" b="1" dirty="0" err="1">
                <a:solidFill>
                  <a:srgbClr val="211E1E"/>
                </a:solidFill>
              </a:rPr>
              <a:t>only</a:t>
            </a:r>
            <a:r>
              <a:rPr lang="it-IT" sz="2400" b="1" dirty="0">
                <a:solidFill>
                  <a:srgbClr val="211E1E"/>
                </a:solidFill>
              </a:rPr>
              <a:t> (</a:t>
            </a:r>
            <a:r>
              <a:rPr lang="it-IT" sz="2400" b="1" dirty="0" err="1">
                <a:solidFill>
                  <a:srgbClr val="211E1E"/>
                </a:solidFill>
              </a:rPr>
              <a:t>Azythromicin</a:t>
            </a:r>
            <a:r>
              <a:rPr lang="it-IT" sz="2400" b="1" dirty="0">
                <a:solidFill>
                  <a:srgbClr val="211E1E"/>
                </a:solidFill>
              </a:rPr>
              <a:t> and </a:t>
            </a:r>
            <a:r>
              <a:rPr lang="it-IT" sz="2400" b="1" dirty="0" err="1">
                <a:solidFill>
                  <a:srgbClr val="211E1E"/>
                </a:solidFill>
              </a:rPr>
              <a:t>Ethambutol</a:t>
            </a:r>
            <a:r>
              <a:rPr lang="it-IT" sz="2400" b="1" dirty="0">
                <a:solidFill>
                  <a:srgbClr val="211E1E"/>
                </a:solidFill>
              </a:rPr>
              <a:t>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2400" dirty="0" err="1">
                <a:solidFill>
                  <a:srgbClr val="211E1E"/>
                </a:solidFill>
                <a:effectLst/>
              </a:rPr>
              <a:t>Retrospective</a:t>
            </a:r>
            <a:r>
              <a:rPr lang="it-IT" sz="2400" dirty="0">
                <a:solidFill>
                  <a:srgbClr val="211E1E"/>
                </a:solidFill>
                <a:effectLst/>
              </a:rPr>
              <a:t> data </a:t>
            </a:r>
            <a:r>
              <a:rPr lang="it-IT" sz="2400" dirty="0" err="1">
                <a:solidFill>
                  <a:srgbClr val="211E1E"/>
                </a:solidFill>
                <a:effectLst/>
              </a:rPr>
              <a:t>were</a:t>
            </a:r>
            <a:r>
              <a:rPr lang="it-IT" sz="2400" dirty="0">
                <a:solidFill>
                  <a:srgbClr val="211E1E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211E1E"/>
                </a:solidFill>
                <a:effectLst/>
              </a:rPr>
              <a:t>favorable</a:t>
            </a:r>
            <a:r>
              <a:rPr lang="it-IT" sz="2400" dirty="0">
                <a:solidFill>
                  <a:srgbClr val="211E1E"/>
                </a:solidFill>
                <a:effectLst/>
              </a:rPr>
              <a:t> in limited </a:t>
            </a:r>
            <a:r>
              <a:rPr lang="it-IT" sz="2400" dirty="0" err="1">
                <a:solidFill>
                  <a:srgbClr val="211E1E"/>
                </a:solidFill>
                <a:effectLst/>
              </a:rPr>
              <a:t>disease</a:t>
            </a:r>
            <a:endParaRPr lang="it-IT" sz="2400" dirty="0">
              <a:solidFill>
                <a:srgbClr val="211E1E"/>
              </a:solidFill>
              <a:effectLst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2400" dirty="0">
                <a:effectLst/>
              </a:rPr>
              <a:t>A </a:t>
            </a:r>
            <a:r>
              <a:rPr lang="it-IT" sz="2400" dirty="0" err="1">
                <a:effectLst/>
              </a:rPr>
              <a:t>randomized</a:t>
            </a:r>
            <a:r>
              <a:rPr lang="it-IT" sz="2400" dirty="0">
                <a:effectLst/>
              </a:rPr>
              <a:t> trial of 2 vs. 3 </a:t>
            </a:r>
            <a:r>
              <a:rPr lang="it-IT" sz="2400" dirty="0" err="1">
                <a:effectLst/>
              </a:rPr>
              <a:t>is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ongoing</a:t>
            </a:r>
            <a:endParaRPr lang="it-IT" sz="2400" dirty="0">
              <a:effectLst/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it-IT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sz="2400" b="1" dirty="0" err="1"/>
              <a:t>Rifabutin</a:t>
            </a:r>
            <a:endParaRPr lang="it-IT" sz="2400" b="1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2400" dirty="0"/>
              <a:t>Lower </a:t>
            </a:r>
            <a:r>
              <a:rPr lang="it-IT" sz="2400" dirty="0" err="1"/>
              <a:t>MICs</a:t>
            </a:r>
            <a:r>
              <a:rPr lang="it-IT" sz="2400" dirty="0"/>
              <a:t>, good </a:t>
            </a:r>
            <a:r>
              <a:rPr lang="it-IT" sz="2400" dirty="0" err="1"/>
              <a:t>intracellualar</a:t>
            </a:r>
            <a:r>
              <a:rPr lang="it-IT" sz="2400" dirty="0"/>
              <a:t> and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penetration</a:t>
            </a:r>
            <a:endParaRPr lang="it-IT" sz="24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2400" dirty="0" err="1"/>
              <a:t>DDIs</a:t>
            </a:r>
            <a:r>
              <a:rPr lang="it-IT" sz="2400" dirty="0"/>
              <a:t>, side </a:t>
            </a:r>
            <a:r>
              <a:rPr lang="it-IT" sz="2400" dirty="0" err="1"/>
              <a:t>effects</a:t>
            </a:r>
            <a:r>
              <a:rPr lang="it-IT" sz="2400" dirty="0"/>
              <a:t>, costs, non </a:t>
            </a:r>
            <a:r>
              <a:rPr lang="it-IT" sz="2400" dirty="0" err="1"/>
              <a:t>higher</a:t>
            </a:r>
            <a:r>
              <a:rPr lang="it-IT" sz="2400" dirty="0"/>
              <a:t> </a:t>
            </a:r>
            <a:r>
              <a:rPr lang="it-IT" sz="2400" dirty="0" err="1"/>
              <a:t>effivcacy</a:t>
            </a:r>
            <a:r>
              <a:rPr lang="it-IT" sz="2400" dirty="0"/>
              <a:t> in </a:t>
            </a:r>
            <a:r>
              <a:rPr lang="it-IT" sz="2400" dirty="0" err="1"/>
              <a:t>retrospective</a:t>
            </a:r>
            <a:r>
              <a:rPr lang="it-IT" sz="2400" dirty="0"/>
              <a:t> studies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it-IT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sz="2400" b="1" dirty="0" err="1"/>
              <a:t>Clofazimine</a:t>
            </a:r>
            <a:endParaRPr lang="it-IT" sz="2400" b="1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2400" dirty="0"/>
              <a:t>Good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penetration</a:t>
            </a:r>
            <a:endParaRPr lang="it-IT" sz="24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2400" dirty="0" err="1"/>
              <a:t>Retrospective</a:t>
            </a:r>
            <a:r>
              <a:rPr lang="it-IT" sz="2400" dirty="0"/>
              <a:t> data </a:t>
            </a:r>
            <a:r>
              <a:rPr lang="it-IT" sz="2400" dirty="0" err="1"/>
              <a:t>favorable</a:t>
            </a:r>
            <a:r>
              <a:rPr lang="it-IT" sz="2400" dirty="0"/>
              <a:t> (culture </a:t>
            </a:r>
            <a:r>
              <a:rPr lang="it-IT" sz="2400" dirty="0" err="1"/>
              <a:t>conversion</a:t>
            </a:r>
            <a:r>
              <a:rPr lang="it-IT" sz="2400" dirty="0"/>
              <a:t> 64%)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2400" dirty="0"/>
              <a:t>Non </a:t>
            </a:r>
            <a:r>
              <a:rPr lang="it-IT" sz="2400" dirty="0" err="1"/>
              <a:t>inferior</a:t>
            </a:r>
            <a:r>
              <a:rPr lang="it-IT" sz="2400" dirty="0"/>
              <a:t> vs. </a:t>
            </a:r>
            <a:r>
              <a:rPr lang="it-IT" sz="2400" dirty="0" err="1"/>
              <a:t>rifampicin</a:t>
            </a:r>
            <a:r>
              <a:rPr lang="it-IT" sz="2400" dirty="0"/>
              <a:t> in a small RCT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it-IT" sz="2400" dirty="0"/>
              <a:t>Dose??</a:t>
            </a:r>
          </a:p>
        </p:txBody>
      </p:sp>
    </p:spTree>
    <p:extLst>
      <p:ext uri="{BB962C8B-B14F-4D97-AF65-F5344CB8AC3E}">
        <p14:creationId xmlns:p14="http://schemas.microsoft.com/office/powerpoint/2010/main" val="3068704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Clofazimine RCT</a:t>
            </a:r>
            <a:endParaRPr lang="en-GB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2801C8-8F57-3C9F-5CC3-98AEE168E763}"/>
              </a:ext>
            </a:extLst>
          </p:cNvPr>
          <p:cNvSpPr txBox="1"/>
          <p:nvPr/>
        </p:nvSpPr>
        <p:spPr>
          <a:xfrm>
            <a:off x="0" y="6396593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FFC000"/>
                </a:solidFill>
              </a:rPr>
              <a:t>Zweijpfenning</a:t>
            </a:r>
            <a:r>
              <a:rPr lang="it-IT" sz="1400" dirty="0">
                <a:solidFill>
                  <a:srgbClr val="FFC000"/>
                </a:solidFill>
              </a:rPr>
              <a:t> SMH, et al. </a:t>
            </a:r>
            <a:r>
              <a:rPr lang="it-IT" sz="1400" dirty="0" err="1">
                <a:solidFill>
                  <a:srgbClr val="FFC000"/>
                </a:solidFill>
              </a:rPr>
              <a:t>Chest</a:t>
            </a:r>
            <a:r>
              <a:rPr lang="it-IT" sz="1400" dirty="0">
                <a:solidFill>
                  <a:srgbClr val="FFC000"/>
                </a:solidFill>
              </a:rPr>
              <a:t> 2023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1F3DE7-A96B-41A0-A605-AC017CDD2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829" y="751113"/>
            <a:ext cx="8211957" cy="3222051"/>
          </a:xfrm>
        </p:spPr>
        <p:txBody>
          <a:bodyPr anchor="ctr">
            <a:normAutofit/>
          </a:bodyPr>
          <a:lstStyle/>
          <a:p>
            <a:r>
              <a:rPr lang="it-IT" sz="2000" dirty="0" err="1">
                <a:effectLst/>
                <a:latin typeface="Calibri" panose="020F0502020204030204" pitchFamily="34" charset="0"/>
              </a:rPr>
              <a:t>n</a:t>
            </a:r>
            <a:r>
              <a:rPr lang="it-IT" sz="2000" dirty="0">
                <a:effectLst/>
                <a:latin typeface="Calibri" panose="020F0502020204030204" pitchFamily="34" charset="0"/>
              </a:rPr>
              <a:t>=40 </a:t>
            </a:r>
            <a:r>
              <a:rPr lang="it-IT" sz="2000" dirty="0">
                <a:effectLst/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lang="it-IT" sz="2000" dirty="0" err="1">
                <a:effectLst/>
                <a:latin typeface="Calibri" panose="020F0502020204030204" pitchFamily="34" charset="0"/>
              </a:rPr>
              <a:t>REAz</a:t>
            </a:r>
            <a:r>
              <a:rPr lang="it-IT" sz="2000" dirty="0">
                <a:effectLst/>
                <a:latin typeface="Calibri" panose="020F0502020204030204" pitchFamily="34" charset="0"/>
              </a:rPr>
              <a:t> (19) vs. </a:t>
            </a:r>
            <a:r>
              <a:rPr lang="it-IT" sz="2000" dirty="0" err="1">
                <a:effectLst/>
                <a:latin typeface="Calibri" panose="020F0502020204030204" pitchFamily="34" charset="0"/>
              </a:rPr>
              <a:t>CzEAz</a:t>
            </a:r>
            <a:r>
              <a:rPr lang="it-IT" sz="2000" dirty="0">
                <a:effectLst/>
                <a:latin typeface="Calibri" panose="020F0502020204030204" pitchFamily="34" charset="0"/>
              </a:rPr>
              <a:t> (21)</a:t>
            </a:r>
          </a:p>
          <a:p>
            <a:r>
              <a:rPr lang="it-IT" sz="2000" dirty="0">
                <a:effectLst/>
                <a:latin typeface="Calibri" panose="020F0502020204030204" pitchFamily="34" charset="0"/>
              </a:rPr>
              <a:t>Study </a:t>
            </a:r>
            <a:r>
              <a:rPr lang="it-IT" sz="2000" dirty="0" err="1">
                <a:effectLst/>
                <a:latin typeface="Calibri" panose="020F0502020204030204" pitchFamily="34" charset="0"/>
              </a:rPr>
              <a:t>discontinuation</a:t>
            </a:r>
            <a:r>
              <a:rPr lang="it-IT" sz="2000" dirty="0">
                <a:effectLst/>
                <a:latin typeface="Calibri" panose="020F0502020204030204" pitchFamily="34" charset="0"/>
              </a:rPr>
              <a:t>, </a:t>
            </a:r>
            <a:r>
              <a:rPr lang="it-IT" sz="2000" dirty="0" err="1">
                <a:effectLst/>
                <a:latin typeface="Calibri" panose="020F0502020204030204" pitchFamily="34" charset="0"/>
              </a:rPr>
              <a:t>mainly</a:t>
            </a:r>
            <a:r>
              <a:rPr lang="it-IT" sz="2000" dirty="0">
                <a:effectLst/>
                <a:latin typeface="Calibri" panose="020F0502020204030204" pitchFamily="34" charset="0"/>
              </a:rPr>
              <a:t> due to </a:t>
            </a:r>
            <a:r>
              <a:rPr lang="it-IT" sz="2000" dirty="0" err="1">
                <a:effectLst/>
                <a:latin typeface="Calibri" panose="020F0502020204030204" pitchFamily="34" charset="0"/>
              </a:rPr>
              <a:t>adverse</a:t>
            </a:r>
            <a:r>
              <a:rPr lang="it-IT" sz="2000" dirty="0">
                <a:effectLst/>
                <a:latin typeface="Calibri" panose="020F0502020204030204" pitchFamily="34" charset="0"/>
              </a:rPr>
              <a:t> events, </a:t>
            </a:r>
            <a:r>
              <a:rPr lang="it-IT" sz="2000" dirty="0" err="1">
                <a:effectLst/>
                <a:latin typeface="Calibri" panose="020F0502020204030204" pitchFamily="34" charset="0"/>
              </a:rPr>
              <a:t>was</a:t>
            </a:r>
            <a:r>
              <a:rPr lang="it-IT" sz="2000" dirty="0">
                <a:effectLst/>
                <a:latin typeface="Calibri" panose="020F0502020204030204" pitchFamily="34" charset="0"/>
              </a:rPr>
              <a:t> </a:t>
            </a:r>
            <a:r>
              <a:rPr lang="it-IT" sz="2000" dirty="0" err="1">
                <a:effectLst/>
                <a:latin typeface="Calibri" panose="020F0502020204030204" pitchFamily="34" charset="0"/>
              </a:rPr>
              <a:t>equal</a:t>
            </a:r>
            <a:r>
              <a:rPr lang="it-IT" sz="2000" dirty="0">
                <a:effectLst/>
                <a:latin typeface="Calibri" panose="020F0502020204030204" pitchFamily="34" charset="0"/>
              </a:rPr>
              <a:t> in </a:t>
            </a:r>
            <a:r>
              <a:rPr lang="it-IT" sz="2000" dirty="0" err="1">
                <a:effectLst/>
                <a:latin typeface="Calibri" panose="020F0502020204030204" pitchFamily="34" charset="0"/>
              </a:rPr>
              <a:t>both</a:t>
            </a:r>
            <a:r>
              <a:rPr lang="it-IT" sz="2000" dirty="0">
                <a:effectLst/>
                <a:latin typeface="Calibri" panose="020F0502020204030204" pitchFamily="34" charset="0"/>
              </a:rPr>
              <a:t> </a:t>
            </a:r>
            <a:r>
              <a:rPr lang="it-IT" sz="2000" dirty="0" err="1">
                <a:effectLst/>
                <a:latin typeface="Calibri" panose="020F0502020204030204" pitchFamily="34" charset="0"/>
              </a:rPr>
              <a:t>arms</a:t>
            </a:r>
            <a:r>
              <a:rPr lang="it-IT" sz="2000" dirty="0">
                <a:effectLst/>
                <a:latin typeface="Calibri" panose="020F0502020204030204" pitchFamily="34" charset="0"/>
              </a:rPr>
              <a:t> (26% vs 33%)</a:t>
            </a:r>
          </a:p>
          <a:p>
            <a:pPr lvl="1"/>
            <a:r>
              <a:rPr lang="it-IT" sz="1800" dirty="0">
                <a:effectLst/>
                <a:latin typeface="Calibri" panose="020F0502020204030204" pitchFamily="34" charset="0"/>
              </a:rPr>
              <a:t>In the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clofazimine</a:t>
            </a:r>
            <a:r>
              <a:rPr lang="it-IT" sz="1800" dirty="0">
                <a:effectLst/>
                <a:latin typeface="Calibri" panose="020F0502020204030204" pitchFamily="34" charset="0"/>
              </a:rPr>
              <a:t> arm,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diarrhoea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was</a:t>
            </a:r>
            <a:r>
              <a:rPr lang="it-IT" sz="1800" dirty="0">
                <a:effectLst/>
                <a:latin typeface="Calibri" panose="020F0502020204030204" pitchFamily="34" charset="0"/>
              </a:rPr>
              <a:t> more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prevalent</a:t>
            </a:r>
            <a:r>
              <a:rPr lang="it-IT" sz="1800" dirty="0">
                <a:effectLst/>
                <a:latin typeface="Calibri" panose="020F0502020204030204" pitchFamily="34" charset="0"/>
              </a:rPr>
              <a:t> (76% vs 37%;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</a:t>
            </a:r>
            <a:r>
              <a:rPr lang="it-IT" sz="1800" dirty="0">
                <a:effectLst/>
                <a:latin typeface="Calibri" panose="020F0502020204030204" pitchFamily="34" charset="0"/>
              </a:rPr>
              <a:t>=0.012),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while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arthralgia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was</a:t>
            </a:r>
            <a:r>
              <a:rPr lang="it-IT" sz="1800" dirty="0">
                <a:effectLst/>
                <a:latin typeface="Calibri" panose="020F0502020204030204" pitchFamily="34" charset="0"/>
              </a:rPr>
              <a:t> more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frequent</a:t>
            </a:r>
            <a:r>
              <a:rPr lang="it-IT" sz="1800" dirty="0">
                <a:effectLst/>
                <a:latin typeface="Calibri" panose="020F0502020204030204" pitchFamily="34" charset="0"/>
              </a:rPr>
              <a:t> in the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rifampicin</a:t>
            </a:r>
            <a:r>
              <a:rPr lang="it-IT" sz="1800" dirty="0">
                <a:effectLst/>
                <a:latin typeface="Calibri" panose="020F0502020204030204" pitchFamily="34" charset="0"/>
              </a:rPr>
              <a:t> arm (37% vs 5%;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</a:t>
            </a:r>
            <a:r>
              <a:rPr lang="it-IT" sz="1800" dirty="0">
                <a:effectLst/>
                <a:latin typeface="Calibri" panose="020F0502020204030204" pitchFamily="34" charset="0"/>
              </a:rPr>
              <a:t>=0.011). </a:t>
            </a:r>
          </a:p>
          <a:p>
            <a:pPr lvl="1"/>
            <a:r>
              <a:rPr lang="it-IT" sz="1800" dirty="0">
                <a:effectLst/>
                <a:latin typeface="Calibri" panose="020F0502020204030204" pitchFamily="34" charset="0"/>
              </a:rPr>
              <a:t>No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difference</a:t>
            </a:r>
            <a:r>
              <a:rPr lang="it-IT" sz="1800" dirty="0">
                <a:effectLst/>
                <a:latin typeface="Calibri" panose="020F0502020204030204" pitchFamily="34" charset="0"/>
              </a:rPr>
              <a:t> in the frequency of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QTc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prolongation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was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seen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</a:p>
          <a:p>
            <a:r>
              <a:rPr lang="it-IT" sz="2000" b="1" dirty="0" err="1">
                <a:effectLst/>
                <a:latin typeface="Calibri" panose="020F0502020204030204" pitchFamily="34" charset="0"/>
              </a:rPr>
              <a:t>Sputum</a:t>
            </a:r>
            <a:r>
              <a:rPr lang="it-IT" sz="2000" b="1" dirty="0">
                <a:effectLst/>
                <a:latin typeface="Calibri" panose="020F0502020204030204" pitchFamily="34" charset="0"/>
              </a:rPr>
              <a:t> culture </a:t>
            </a:r>
            <a:r>
              <a:rPr lang="it-IT" sz="2000" b="1" dirty="0" err="1">
                <a:effectLst/>
                <a:latin typeface="Calibri" panose="020F0502020204030204" pitchFamily="34" charset="0"/>
              </a:rPr>
              <a:t>conversion</a:t>
            </a:r>
            <a:r>
              <a:rPr lang="it-IT" sz="2000" b="1" dirty="0">
                <a:effectLst/>
                <a:latin typeface="Calibri" panose="020F0502020204030204" pitchFamily="34" charset="0"/>
              </a:rPr>
              <a:t> (6 </a:t>
            </a:r>
            <a:r>
              <a:rPr lang="it-IT" sz="2000" b="1" dirty="0" err="1">
                <a:effectLst/>
                <a:latin typeface="Calibri" panose="020F0502020204030204" pitchFamily="34" charset="0"/>
              </a:rPr>
              <a:t>months</a:t>
            </a:r>
            <a:r>
              <a:rPr lang="it-IT" sz="2000" b="1" dirty="0">
                <a:effectLst/>
                <a:latin typeface="Calibri" panose="020F0502020204030204" pitchFamily="34" charset="0"/>
              </a:rPr>
              <a:t>) </a:t>
            </a:r>
            <a:r>
              <a:rPr lang="it-IT" sz="2000" b="1" dirty="0">
                <a:effectLst/>
                <a:latin typeface="Calibri" panose="020F0502020204030204" pitchFamily="34" charset="0"/>
                <a:sym typeface="Wingdings" pitchFamily="2" charset="2"/>
              </a:rPr>
              <a:t></a:t>
            </a:r>
            <a:r>
              <a:rPr lang="it-IT" sz="2000" b="1" dirty="0">
                <a:effectLst/>
                <a:latin typeface="Calibri" panose="020F0502020204030204" pitchFamily="34" charset="0"/>
              </a:rPr>
              <a:t> 79% in </a:t>
            </a:r>
            <a:r>
              <a:rPr lang="it-IT" sz="2000" b="1" dirty="0" err="1">
                <a:effectLst/>
                <a:latin typeface="Calibri" panose="020F0502020204030204" pitchFamily="34" charset="0"/>
              </a:rPr>
              <a:t>both</a:t>
            </a:r>
            <a:r>
              <a:rPr lang="it-IT" sz="2000" b="1" dirty="0">
                <a:effectLst/>
                <a:latin typeface="Calibri" panose="020F0502020204030204" pitchFamily="34" charset="0"/>
              </a:rPr>
              <a:t> groups. </a:t>
            </a:r>
            <a:endParaRPr lang="it-IT" sz="32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D12837-9981-C7AE-3DEB-5C170765A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606" y="3929622"/>
            <a:ext cx="7772400" cy="254385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313480E-CFF1-25B6-BFA5-6D88B206A76F}"/>
              </a:ext>
            </a:extLst>
          </p:cNvPr>
          <p:cNvSpPr/>
          <p:nvPr/>
        </p:nvSpPr>
        <p:spPr>
          <a:xfrm>
            <a:off x="3593222" y="3241339"/>
            <a:ext cx="8374306" cy="470690"/>
          </a:xfrm>
          <a:prstGeom prst="rect">
            <a:avLst/>
          </a:prstGeom>
          <a:solidFill>
            <a:srgbClr val="00B05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790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Clofazimine Dose</a:t>
            </a:r>
            <a:endParaRPr lang="en-GB" u="sng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2801C8-8F57-3C9F-5CC3-98AEE168E763}"/>
              </a:ext>
            </a:extLst>
          </p:cNvPr>
          <p:cNvSpPr txBox="1"/>
          <p:nvPr/>
        </p:nvSpPr>
        <p:spPr>
          <a:xfrm>
            <a:off x="0" y="6343305"/>
            <a:ext cx="346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FFC000"/>
                </a:solidFill>
              </a:rPr>
              <a:t>Van </a:t>
            </a:r>
            <a:r>
              <a:rPr lang="it-IT" sz="1200" dirty="0" err="1">
                <a:solidFill>
                  <a:srgbClr val="FFC000"/>
                </a:solidFill>
              </a:rPr>
              <a:t>Ingen</a:t>
            </a:r>
            <a:r>
              <a:rPr lang="it-IT" sz="1200" dirty="0">
                <a:solidFill>
                  <a:srgbClr val="FFC000"/>
                </a:solidFill>
              </a:rPr>
              <a:t> JAC 2024; </a:t>
            </a:r>
            <a:r>
              <a:rPr lang="it-IT" sz="1200" dirty="0" err="1">
                <a:solidFill>
                  <a:srgbClr val="FFC000"/>
                </a:solidFill>
              </a:rPr>
              <a:t>Stemkens</a:t>
            </a:r>
            <a:r>
              <a:rPr lang="it-IT" sz="1200" dirty="0">
                <a:solidFill>
                  <a:srgbClr val="FFC000"/>
                </a:solidFill>
              </a:rPr>
              <a:t> </a:t>
            </a:r>
            <a:r>
              <a:rPr lang="it-IT" sz="1200" dirty="0" err="1">
                <a:solidFill>
                  <a:srgbClr val="FFC000"/>
                </a:solidFill>
              </a:rPr>
              <a:t>R</a:t>
            </a:r>
            <a:r>
              <a:rPr lang="it-IT" sz="1200" dirty="0">
                <a:solidFill>
                  <a:srgbClr val="FFC000"/>
                </a:solidFill>
              </a:rPr>
              <a:t>, et al. JAC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3D0A11-6133-569F-BAD5-18DEAEF5D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50" y="0"/>
            <a:ext cx="7632700" cy="266700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09238341-7C38-354B-EEAD-1C056B13E57E}"/>
              </a:ext>
            </a:extLst>
          </p:cNvPr>
          <p:cNvGrpSpPr/>
          <p:nvPr/>
        </p:nvGrpSpPr>
        <p:grpSpPr>
          <a:xfrm>
            <a:off x="4789713" y="2805755"/>
            <a:ext cx="6157185" cy="3733846"/>
            <a:chOff x="4789713" y="2805755"/>
            <a:chExt cx="6157185" cy="3733846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BB3FF33-3EFC-B4FD-A151-5A7A2B758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9713" y="2805755"/>
              <a:ext cx="6157185" cy="3733846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25A6CB94-3D2E-BDF8-BFBC-F6B5237292AB}"/>
                </a:ext>
              </a:extLst>
            </p:cNvPr>
            <p:cNvSpPr/>
            <p:nvPr/>
          </p:nvSpPr>
          <p:spPr>
            <a:xfrm>
              <a:off x="9157108" y="4776225"/>
              <a:ext cx="1789790" cy="187661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280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B50D59E-CE4B-3F41-FDEB-DE57C7C72C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5493"/>
          </a:solidFill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REFRACTORY DISEASE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54ED877-F4B9-C54E-E893-87CA146A0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930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DD9D22-5D93-6CC2-F41D-AC77548BE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365125"/>
            <a:ext cx="11407695" cy="1325563"/>
          </a:xfrm>
          <a:solidFill>
            <a:srgbClr val="005493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Alternative therapeutic options for NTM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A1455677-3199-2BB8-FF3B-FCB41DBC88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979345"/>
              </p:ext>
            </p:extLst>
          </p:nvPr>
        </p:nvGraphicFramePr>
        <p:xfrm>
          <a:off x="392152" y="1859078"/>
          <a:ext cx="11407696" cy="4511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17955">
                  <a:extLst>
                    <a:ext uri="{9D8B030D-6E8A-4147-A177-3AD203B41FA5}">
                      <a16:colId xmlns:a16="http://schemas.microsoft.com/office/drawing/2014/main" val="2100857834"/>
                    </a:ext>
                  </a:extLst>
                </a:gridCol>
                <a:gridCol w="3285893">
                  <a:extLst>
                    <a:ext uri="{9D8B030D-6E8A-4147-A177-3AD203B41FA5}">
                      <a16:colId xmlns:a16="http://schemas.microsoft.com/office/drawing/2014/main" val="4241455521"/>
                    </a:ext>
                  </a:extLst>
                </a:gridCol>
                <a:gridCol w="2851924">
                  <a:extLst>
                    <a:ext uri="{9D8B030D-6E8A-4147-A177-3AD203B41FA5}">
                      <a16:colId xmlns:a16="http://schemas.microsoft.com/office/drawing/2014/main" val="1604470950"/>
                    </a:ext>
                  </a:extLst>
                </a:gridCol>
                <a:gridCol w="2851924">
                  <a:extLst>
                    <a:ext uri="{9D8B030D-6E8A-4147-A177-3AD203B41FA5}">
                      <a16:colId xmlns:a16="http://schemas.microsoft.com/office/drawing/2014/main" val="1649653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AIFA</a:t>
                      </a:r>
                    </a:p>
                  </a:txBody>
                  <a:tcPr anchor="ctr"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Dose</a:t>
                      </a:r>
                    </a:p>
                  </a:txBody>
                  <a:tcPr anchor="ctr"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Comment</a:t>
                      </a:r>
                    </a:p>
                  </a:txBody>
                  <a:tcPr anchor="ctr">
                    <a:solidFill>
                      <a:srgbClr val="0054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7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/>
                        <a:t>Moxifloxacin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Off label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400 mg/day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long term-tolerability uncertain (QT, </a:t>
                      </a:r>
                      <a:r>
                        <a:rPr lang="en-GB" sz="2000" dirty="0" err="1"/>
                        <a:t>muscoskeletal</a:t>
                      </a:r>
                      <a:r>
                        <a:rPr lang="en-GB" sz="2000" dirty="0"/>
                        <a:t>, GI)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6057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/>
                        <a:t>Clofazimine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Off label (bought abroad)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100 mg/day (loading dose?)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Tolerability (skin pigmentation, liver, QT)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0725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/>
                        <a:t>Tedizolid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Off label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200 mg/day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Expensive, long term-tolerability uncertain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8797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err="1"/>
                        <a:t>Bedaquiline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Off label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400 mg/day (2 weeks) and then 200 mg 3/w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Expensive, 6 months only, tolerability (QT, liver, GI)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7524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Inhaled 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</a:rPr>
                        <a:t>liposomial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 amikacin</a:t>
                      </a:r>
                    </a:p>
                  </a:txBody>
                  <a:tcPr anchor="ctr"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</a:rPr>
                        <a:t>C(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</a:rPr>
                        <a:t>nn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</a:rPr>
                        <a:t>) class for adults with MAC LD with limited treatment options (non CF)</a:t>
                      </a:r>
                    </a:p>
                  </a:txBody>
                  <a:tcPr anchor="ctr"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</a:rPr>
                        <a:t>590 mg inhaled/day</a:t>
                      </a:r>
                    </a:p>
                  </a:txBody>
                  <a:tcPr anchor="ctr"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</a:rPr>
                        <a:t>Expensive, short-term tolerability </a:t>
                      </a:r>
                    </a:p>
                  </a:txBody>
                  <a:tcPr anchor="ctr">
                    <a:solidFill>
                      <a:srgbClr val="0054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714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616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310649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  <a:effectLst/>
              </a:rPr>
              <a:t>Griffith DE, et al.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Chest</a:t>
            </a:r>
            <a:r>
              <a:rPr lang="it-IT" sz="1400" dirty="0">
                <a:solidFill>
                  <a:srgbClr val="005493"/>
                </a:solidFill>
                <a:effectLst/>
              </a:rPr>
              <a:t> 2022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63169" y="1926772"/>
            <a:ext cx="2735317" cy="299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Refractory Disease and patients with limited treatment options</a:t>
            </a:r>
          </a:p>
          <a:p>
            <a:pPr algn="ctr"/>
            <a:endParaRPr lang="en-GB" sz="3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ALIS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3B114B4-3616-C18D-397F-BB6D74CD1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854" y="1018226"/>
            <a:ext cx="7945621" cy="482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0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321535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  <a:effectLst/>
              </a:rPr>
              <a:t>Marras TK, et al. ERJ Open Res 2022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63169" y="1926772"/>
            <a:ext cx="2735317" cy="299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Refractory Disease and patients with limited treatment options</a:t>
            </a:r>
          </a:p>
          <a:p>
            <a:pPr algn="ctr"/>
            <a:endParaRPr lang="en-GB" sz="3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ALIS(2)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8924B9C-F52D-067E-2441-9BDEDF849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867" y="1076167"/>
            <a:ext cx="8503133" cy="46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52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222B47E-0152-51CF-4C61-EE9D5E4EA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97" y="113564"/>
            <a:ext cx="10173606" cy="663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52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3581400" y="6321534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005493"/>
                </a:solidFill>
                <a:effectLst/>
              </a:rPr>
              <a:t>Yagi</a:t>
            </a:r>
            <a:r>
              <a:rPr lang="it-IT" sz="1400" dirty="0">
                <a:solidFill>
                  <a:srgbClr val="005493"/>
                </a:solidFill>
                <a:effectLst/>
              </a:rPr>
              <a:t> K, et al. BMC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Infect</a:t>
            </a:r>
            <a:r>
              <a:rPr lang="it-IT" sz="1400" dirty="0">
                <a:solidFill>
                  <a:srgbClr val="005493"/>
                </a:solidFill>
                <a:effectLst/>
              </a:rPr>
              <a:t>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Dis</a:t>
            </a:r>
            <a:r>
              <a:rPr lang="it-IT" sz="1400" dirty="0">
                <a:solidFill>
                  <a:srgbClr val="005493"/>
                </a:solidFill>
                <a:effectLst/>
              </a:rPr>
              <a:t> 2017                                                         Kim BG, et al.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J</a:t>
            </a:r>
            <a:r>
              <a:rPr lang="it-IT" sz="1400" dirty="0">
                <a:solidFill>
                  <a:srgbClr val="005493"/>
                </a:solidFill>
                <a:effectLst/>
              </a:rPr>
              <a:t>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Clin</a:t>
            </a:r>
            <a:r>
              <a:rPr lang="it-IT" sz="1400" dirty="0">
                <a:solidFill>
                  <a:srgbClr val="005493"/>
                </a:solidFill>
                <a:effectLst/>
              </a:rPr>
              <a:t> </a:t>
            </a:r>
            <a:r>
              <a:rPr lang="it-IT" sz="1400" dirty="0" err="1">
                <a:solidFill>
                  <a:srgbClr val="005493"/>
                </a:solidFill>
                <a:effectLst/>
              </a:rPr>
              <a:t>Med</a:t>
            </a:r>
            <a:r>
              <a:rPr lang="it-IT" sz="1400" dirty="0">
                <a:solidFill>
                  <a:srgbClr val="005493"/>
                </a:solidFill>
                <a:effectLst/>
              </a:rPr>
              <a:t> 2020 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57278" y="2688772"/>
            <a:ext cx="2735317" cy="299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Refractory Disease</a:t>
            </a:r>
          </a:p>
          <a:p>
            <a:pPr algn="ctr"/>
            <a:endParaRPr lang="en-GB" sz="3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Inhaled </a:t>
            </a:r>
            <a:r>
              <a:rPr lang="en-GB" sz="3600" dirty="0" err="1">
                <a:solidFill>
                  <a:schemeClr val="bg1"/>
                </a:solidFill>
                <a:latin typeface="+mn-lt"/>
              </a:rPr>
              <a:t>amikacine</a:t>
            </a:r>
            <a:r>
              <a:rPr lang="en-GB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+mn-lt"/>
              </a:rPr>
              <a:t>sulfate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ADBA494-A326-1E18-767C-D9C9240F2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143" y="751113"/>
            <a:ext cx="4037730" cy="5344887"/>
          </a:xfrm>
          <a:ln w="28575">
            <a:solidFill>
              <a:srgbClr val="005493"/>
            </a:solidFill>
          </a:ln>
        </p:spPr>
        <p:txBody>
          <a:bodyPr anchor="ctr">
            <a:normAutofit/>
          </a:bodyPr>
          <a:lstStyle/>
          <a:p>
            <a:pPr marL="357188" indent="-346075">
              <a:buClr>
                <a:srgbClr val="005493"/>
              </a:buClr>
              <a:buFont typeface="Wingdings" pitchFamily="2" charset="2"/>
              <a:buChar char="§"/>
            </a:pPr>
            <a:r>
              <a:rPr lang="it-IT" dirty="0" err="1">
                <a:effectLst/>
              </a:rPr>
              <a:t>iAmika</a:t>
            </a:r>
            <a:r>
              <a:rPr lang="it-IT" dirty="0">
                <a:effectLst/>
              </a:rPr>
              <a:t> + </a:t>
            </a:r>
            <a:r>
              <a:rPr lang="it-IT" dirty="0" err="1">
                <a:effectLst/>
              </a:rPr>
              <a:t>Clofa</a:t>
            </a:r>
            <a:endParaRPr lang="it-IT" dirty="0">
              <a:effectLst/>
            </a:endParaRPr>
          </a:p>
          <a:p>
            <a:pPr marL="357188" indent="-346075">
              <a:buClr>
                <a:srgbClr val="005493"/>
              </a:buClr>
              <a:buFont typeface="Wingdings" pitchFamily="2" charset="2"/>
              <a:buChar char="§"/>
            </a:pPr>
            <a:r>
              <a:rPr lang="it-IT" dirty="0">
                <a:effectLst/>
              </a:rPr>
              <a:t>52 </a:t>
            </a:r>
            <a:r>
              <a:rPr lang="it-IT" dirty="0" err="1">
                <a:effectLst/>
              </a:rPr>
              <a:t>patients</a:t>
            </a:r>
            <a:endParaRPr lang="it-IT" dirty="0">
              <a:effectLst/>
            </a:endParaRPr>
          </a:p>
          <a:p>
            <a:pPr marL="357188" indent="-346075">
              <a:buClr>
                <a:srgbClr val="005493"/>
              </a:buClr>
              <a:buFont typeface="Wingdings" pitchFamily="2" charset="2"/>
              <a:buChar char="§"/>
            </a:pPr>
            <a:r>
              <a:rPr lang="it-IT" b="1" dirty="0">
                <a:solidFill>
                  <a:srgbClr val="005493"/>
                </a:solidFill>
                <a:effectLst/>
              </a:rPr>
              <a:t>Culture </a:t>
            </a:r>
            <a:r>
              <a:rPr lang="it-IT" b="1" dirty="0" err="1">
                <a:solidFill>
                  <a:srgbClr val="005493"/>
                </a:solidFill>
                <a:effectLst/>
              </a:rPr>
              <a:t>conversion</a:t>
            </a:r>
            <a:r>
              <a:rPr lang="it-IT" b="1" dirty="0">
                <a:solidFill>
                  <a:srgbClr val="005493"/>
                </a:solidFill>
                <a:effectLst/>
              </a:rPr>
              <a:t> 33% (37% </a:t>
            </a:r>
            <a:r>
              <a:rPr lang="it-IT" b="1" dirty="0" err="1">
                <a:solidFill>
                  <a:srgbClr val="005493"/>
                </a:solidFill>
                <a:effectLst/>
              </a:rPr>
              <a:t>if</a:t>
            </a:r>
            <a:r>
              <a:rPr lang="it-IT" b="1" dirty="0">
                <a:solidFill>
                  <a:srgbClr val="005493"/>
                </a:solidFill>
                <a:effectLst/>
              </a:rPr>
              <a:t> &gt;12 </a:t>
            </a:r>
            <a:r>
              <a:rPr lang="it-IT" b="1" dirty="0" err="1">
                <a:solidFill>
                  <a:srgbClr val="005493"/>
                </a:solidFill>
                <a:effectLst/>
              </a:rPr>
              <a:t>months</a:t>
            </a:r>
            <a:r>
              <a:rPr lang="it-IT" b="1" dirty="0">
                <a:solidFill>
                  <a:srgbClr val="005493"/>
                </a:solidFill>
                <a:effectLst/>
              </a:rPr>
              <a:t>)</a:t>
            </a:r>
          </a:p>
          <a:p>
            <a:pPr marL="357188" indent="-346075">
              <a:buClr>
                <a:srgbClr val="005493"/>
              </a:buClr>
              <a:buFont typeface="Wingdings" pitchFamily="2" charset="2"/>
              <a:buChar char="§"/>
            </a:pPr>
            <a:r>
              <a:rPr lang="it-IT" dirty="0">
                <a:effectLst/>
              </a:rPr>
              <a:t>Overall, 15 (29%) </a:t>
            </a:r>
            <a:r>
              <a:rPr lang="it-IT" dirty="0" err="1">
                <a:effectLst/>
              </a:rPr>
              <a:t>patients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achieved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favorable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outcomes</a:t>
            </a:r>
            <a:r>
              <a:rPr lang="it-IT" dirty="0">
                <a:effectLst/>
              </a:rPr>
              <a:t>, </a:t>
            </a:r>
            <a:r>
              <a:rPr lang="it-IT" dirty="0" err="1">
                <a:effectLst/>
              </a:rPr>
              <a:t>including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microbiological</a:t>
            </a:r>
            <a:r>
              <a:rPr lang="it-IT" dirty="0">
                <a:effectLst/>
              </a:rPr>
              <a:t> cure, cure, and clinical cure. 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2B03FDD-A642-8053-986E-51D3F0C4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28" y="839733"/>
            <a:ext cx="1583619" cy="1435381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5BE9FF7-B408-260F-B897-E06E331DA0B1}"/>
              </a:ext>
            </a:extLst>
          </p:cNvPr>
          <p:cNvSpPr txBox="1">
            <a:spLocks/>
          </p:cNvSpPr>
          <p:nvPr/>
        </p:nvSpPr>
        <p:spPr>
          <a:xfrm>
            <a:off x="3658035" y="751113"/>
            <a:ext cx="4037730" cy="5344887"/>
          </a:xfrm>
          <a:prstGeom prst="rect">
            <a:avLst/>
          </a:prstGeom>
          <a:ln w="28575">
            <a:solidFill>
              <a:srgbClr val="005493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46075">
              <a:buClr>
                <a:srgbClr val="005493"/>
              </a:buClr>
              <a:buFont typeface="Wingdings" pitchFamily="2" charset="2"/>
              <a:buChar char="§"/>
            </a:pP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regimens</a:t>
            </a:r>
            <a:endParaRPr lang="it-IT" dirty="0"/>
          </a:p>
          <a:p>
            <a:pPr marL="357188" indent="-346075">
              <a:buClr>
                <a:srgbClr val="005493"/>
              </a:buClr>
              <a:buFont typeface="Wingdings" pitchFamily="2" charset="2"/>
              <a:buChar char="§"/>
            </a:pPr>
            <a:r>
              <a:rPr lang="it-IT" dirty="0"/>
              <a:t>26 </a:t>
            </a:r>
            <a:r>
              <a:rPr lang="it-IT" dirty="0" err="1"/>
              <a:t>patients</a:t>
            </a:r>
            <a:r>
              <a:rPr lang="it-IT" dirty="0"/>
              <a:t> (23 MAC, 3 </a:t>
            </a:r>
            <a:r>
              <a:rPr lang="it-IT" dirty="0" err="1"/>
              <a:t>Mabs</a:t>
            </a:r>
            <a:r>
              <a:rPr lang="it-IT" dirty="0"/>
              <a:t>)</a:t>
            </a:r>
          </a:p>
          <a:p>
            <a:pPr marL="357188" indent="-346075">
              <a:buClr>
                <a:srgbClr val="005493"/>
              </a:buClr>
              <a:buFont typeface="Wingdings" pitchFamily="2" charset="2"/>
              <a:buChar char="§"/>
            </a:pPr>
            <a:r>
              <a:rPr lang="it-IT" b="1" dirty="0">
                <a:solidFill>
                  <a:srgbClr val="005493"/>
                </a:solidFill>
              </a:rPr>
              <a:t>Culture </a:t>
            </a:r>
            <a:r>
              <a:rPr lang="it-IT" b="1" dirty="0" err="1">
                <a:solidFill>
                  <a:srgbClr val="005493"/>
                </a:solidFill>
              </a:rPr>
              <a:t>conversion</a:t>
            </a:r>
            <a:r>
              <a:rPr lang="it-IT" b="1" dirty="0">
                <a:solidFill>
                  <a:srgbClr val="005493"/>
                </a:solidFill>
              </a:rPr>
              <a:t> 43.5%</a:t>
            </a:r>
          </a:p>
          <a:p>
            <a:pPr marL="357188" indent="-346075">
              <a:buClr>
                <a:srgbClr val="005493"/>
              </a:buClr>
              <a:buFont typeface="Wingdings" pitchFamily="2" charset="2"/>
              <a:buChar char="§"/>
            </a:pPr>
            <a:r>
              <a:rPr lang="it-IT" dirty="0" err="1"/>
              <a:t>Radiological</a:t>
            </a:r>
            <a:r>
              <a:rPr lang="it-IT" dirty="0"/>
              <a:t> </a:t>
            </a:r>
            <a:r>
              <a:rPr lang="it-IT" dirty="0" err="1"/>
              <a:t>improvement</a:t>
            </a:r>
            <a:r>
              <a:rPr lang="it-IT" dirty="0"/>
              <a:t> in 30.4%</a:t>
            </a:r>
          </a:p>
          <a:p>
            <a:pPr marL="357188" indent="-346075">
              <a:buClr>
                <a:srgbClr val="005493"/>
              </a:buClr>
              <a:buFont typeface="Wingdings" pitchFamily="2" charset="2"/>
              <a:buChar char="§"/>
            </a:pPr>
            <a:r>
              <a:rPr lang="it-IT" dirty="0"/>
              <a:t>One </a:t>
            </a:r>
            <a:r>
              <a:rPr lang="it-IT" dirty="0" err="1"/>
              <a:t>auditory</a:t>
            </a:r>
            <a:r>
              <a:rPr lang="it-IT" dirty="0"/>
              <a:t> </a:t>
            </a:r>
            <a:r>
              <a:rPr lang="it-IT" dirty="0" err="1"/>
              <a:t>toxicity</a:t>
            </a:r>
            <a:r>
              <a:rPr lang="it-IT" dirty="0"/>
              <a:t> (</a:t>
            </a:r>
            <a:r>
              <a:rPr lang="it-IT" dirty="0" err="1"/>
              <a:t>despite</a:t>
            </a:r>
            <a:r>
              <a:rPr lang="it-IT" dirty="0"/>
              <a:t> </a:t>
            </a:r>
            <a:r>
              <a:rPr lang="it-IT" dirty="0" err="1"/>
              <a:t>undetectable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9213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328789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005493"/>
                </a:solidFill>
              </a:rPr>
              <a:t>Yao</a:t>
            </a:r>
            <a:r>
              <a:rPr lang="it-IT" sz="1400" dirty="0">
                <a:solidFill>
                  <a:srgbClr val="005493"/>
                </a:solidFill>
              </a:rPr>
              <a:t> L, et al. BMC </a:t>
            </a:r>
            <a:r>
              <a:rPr lang="it-IT" sz="1400" dirty="0" err="1">
                <a:solidFill>
                  <a:srgbClr val="005493"/>
                </a:solidFill>
              </a:rPr>
              <a:t>Infectious</a:t>
            </a:r>
            <a:r>
              <a:rPr lang="it-IT" sz="1400" dirty="0">
                <a:solidFill>
                  <a:srgbClr val="005493"/>
                </a:solidFill>
              </a:rPr>
              <a:t> </a:t>
            </a:r>
            <a:r>
              <a:rPr lang="it-IT" sz="1400" dirty="0" err="1">
                <a:solidFill>
                  <a:srgbClr val="005493"/>
                </a:solidFill>
              </a:rPr>
              <a:t>Diseases</a:t>
            </a:r>
            <a:r>
              <a:rPr lang="it-IT" sz="1400" dirty="0">
                <a:solidFill>
                  <a:srgbClr val="005493"/>
                </a:solidFill>
              </a:rPr>
              <a:t> 2025</a:t>
            </a:r>
            <a:endParaRPr lang="it-IT" sz="1400" dirty="0">
              <a:solidFill>
                <a:srgbClr val="005493"/>
              </a:solidFill>
              <a:effectLst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solidFill>
                  <a:schemeClr val="bg1"/>
                </a:solidFill>
                <a:latin typeface="+mn-lt"/>
              </a:rPr>
              <a:t>Bedaquiline</a:t>
            </a:r>
            <a:r>
              <a:rPr lang="en-GB" sz="3600" dirty="0">
                <a:solidFill>
                  <a:schemeClr val="bg1"/>
                </a:solidFill>
                <a:latin typeface="+mn-lt"/>
              </a:rPr>
              <a:t> + Clofazimine</a:t>
            </a:r>
          </a:p>
          <a:p>
            <a:pPr algn="ctr"/>
            <a:endParaRPr lang="en-GB" sz="3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45% culture conversion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2ADD03-74E5-96E6-0E54-331E84DAE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"/>
          <a:stretch/>
        </p:blipFill>
        <p:spPr>
          <a:xfrm>
            <a:off x="3936497" y="304800"/>
            <a:ext cx="7772400" cy="62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62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Outline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20132F-F89A-BC9D-DD08-D75B496D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96" y="864108"/>
            <a:ext cx="8113276" cy="5120640"/>
          </a:xfrm>
        </p:spPr>
        <p:txBody>
          <a:bodyPr anchor="ctr">
            <a:normAutofit/>
          </a:bodyPr>
          <a:lstStyle/>
          <a:p>
            <a:r>
              <a:rPr lang="en-GB" dirty="0" err="1"/>
              <a:t>Epidemiologia</a:t>
            </a:r>
            <a:endParaRPr lang="en-GB" dirty="0"/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Diagnosi e ritardo diagnostico</a:t>
            </a:r>
          </a:p>
          <a:p>
            <a:pPr lvl="1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Diagnosi precoce</a:t>
            </a:r>
          </a:p>
          <a:p>
            <a:pPr lvl="1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Nuovi fattori di rischio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Terapia</a:t>
            </a:r>
          </a:p>
          <a:p>
            <a:pPr lvl="1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«Standard»</a:t>
            </a:r>
          </a:p>
          <a:p>
            <a:pPr lvl="1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Malattia refrattaria</a:t>
            </a:r>
          </a:p>
          <a:p>
            <a:pPr lvl="1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Nuove opzioni in studio</a:t>
            </a:r>
          </a:p>
          <a:p>
            <a:pPr lvl="1"/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Micobatteriosi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extrapolmonari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e disseminate</a:t>
            </a:r>
          </a:p>
        </p:txBody>
      </p:sp>
    </p:spTree>
    <p:extLst>
      <p:ext uri="{BB962C8B-B14F-4D97-AF65-F5344CB8AC3E}">
        <p14:creationId xmlns:p14="http://schemas.microsoft.com/office/powerpoint/2010/main" val="1937519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685800"/>
            <a:ext cx="3461657" cy="5725886"/>
          </a:xfrm>
          <a:prstGeom prst="rect">
            <a:avLst/>
          </a:prstGeom>
          <a:solidFill>
            <a:srgbClr val="7CB0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+mn-lt"/>
              </a:rPr>
              <a:t>Failure, Relapse, Reinfection</a:t>
            </a:r>
            <a:endParaRPr lang="en-GB" dirty="0">
              <a:latin typeface="+mn-lt"/>
            </a:endParaRPr>
          </a:p>
        </p:txBody>
      </p:sp>
      <p:sp>
        <p:nvSpPr>
          <p:cNvPr id="2" name="Segnaposto contenuto 5">
            <a:extLst>
              <a:ext uri="{FF2B5EF4-FFF2-40B4-BE49-F238E27FC236}">
                <a16:creationId xmlns:a16="http://schemas.microsoft.com/office/drawing/2014/main" id="{FF068064-236E-5FA2-0A53-A267AB41D38E}"/>
              </a:ext>
            </a:extLst>
          </p:cNvPr>
          <p:cNvSpPr txBox="1">
            <a:spLocks/>
          </p:cNvSpPr>
          <p:nvPr/>
        </p:nvSpPr>
        <p:spPr>
          <a:xfrm>
            <a:off x="3824825" y="762001"/>
            <a:ext cx="8004005" cy="2754086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err="1"/>
              <a:t>Female</a:t>
            </a:r>
            <a:r>
              <a:rPr lang="it-IT" sz="3200" dirty="0"/>
              <a:t>, 64 </a:t>
            </a:r>
            <a:r>
              <a:rPr lang="it-IT" sz="3200" dirty="0" err="1"/>
              <a:t>yo</a:t>
            </a:r>
            <a:r>
              <a:rPr lang="it-IT" sz="3200" dirty="0"/>
              <a:t>, low BMI, GERD, </a:t>
            </a:r>
            <a:r>
              <a:rPr lang="it-IT" sz="3200" dirty="0" err="1"/>
              <a:t>Anxiety</a:t>
            </a:r>
            <a:endParaRPr lang="it-IT" sz="4800" dirty="0"/>
          </a:p>
          <a:p>
            <a:r>
              <a:rPr lang="it-IT" sz="3200" dirty="0"/>
              <a:t>NB </a:t>
            </a:r>
            <a:r>
              <a:rPr lang="it-IT" sz="3200" dirty="0" err="1"/>
              <a:t>disease</a:t>
            </a:r>
            <a:r>
              <a:rPr lang="it-IT" sz="3200" dirty="0"/>
              <a:t> with MAC </a:t>
            </a:r>
            <a:r>
              <a:rPr lang="it-IT" sz="3200" dirty="0" err="1"/>
              <a:t>isolation</a:t>
            </a:r>
            <a:r>
              <a:rPr lang="it-IT" sz="3200" dirty="0"/>
              <a:t> (</a:t>
            </a:r>
            <a:r>
              <a:rPr lang="it-IT" sz="3200" dirty="0" err="1"/>
              <a:t>chronic</a:t>
            </a:r>
            <a:r>
              <a:rPr lang="it-IT" sz="3200" dirty="0"/>
              <a:t> </a:t>
            </a:r>
            <a:r>
              <a:rPr lang="it-IT" sz="3200" dirty="0" err="1"/>
              <a:t>cough</a:t>
            </a:r>
            <a:r>
              <a:rPr lang="it-IT" sz="3200" dirty="0"/>
              <a:t> + weight </a:t>
            </a:r>
            <a:r>
              <a:rPr lang="it-IT" sz="3200" dirty="0" err="1"/>
              <a:t>loss</a:t>
            </a:r>
            <a:r>
              <a:rPr lang="it-IT" sz="3200" dirty="0"/>
              <a:t> + </a:t>
            </a:r>
            <a:r>
              <a:rPr lang="it-IT" sz="3200" dirty="0" err="1"/>
              <a:t>direct</a:t>
            </a:r>
            <a:r>
              <a:rPr lang="it-IT" sz="3200" dirty="0"/>
              <a:t> AFP)</a:t>
            </a:r>
            <a:endParaRPr lang="it-IT" sz="1800" dirty="0"/>
          </a:p>
          <a:p>
            <a:pPr lvl="1"/>
            <a:r>
              <a:rPr lang="it-IT" sz="2800" dirty="0"/>
              <a:t>Starts REA, </a:t>
            </a:r>
            <a:r>
              <a:rPr lang="it-IT" sz="2800" dirty="0" err="1"/>
              <a:t>poorly</a:t>
            </a:r>
            <a:r>
              <a:rPr lang="it-IT" sz="2800" dirty="0"/>
              <a:t> </a:t>
            </a:r>
            <a:r>
              <a:rPr lang="it-IT" sz="2800" dirty="0" err="1"/>
              <a:t>tolerated</a:t>
            </a:r>
            <a:endParaRPr lang="it-IT" sz="2800" dirty="0"/>
          </a:p>
          <a:p>
            <a:pPr lvl="1"/>
            <a:r>
              <a:rPr lang="it-IT" sz="2800" dirty="0" err="1"/>
              <a:t>Stable</a:t>
            </a:r>
            <a:r>
              <a:rPr lang="it-IT" sz="2800" dirty="0"/>
              <a:t> CT </a:t>
            </a:r>
            <a:r>
              <a:rPr lang="it-IT" sz="2800" dirty="0" err="1"/>
              <a:t>scan</a:t>
            </a:r>
            <a:r>
              <a:rPr lang="it-IT" sz="2800" dirty="0"/>
              <a:t>, minor clinical </a:t>
            </a:r>
            <a:r>
              <a:rPr lang="it-IT" sz="2800" dirty="0" err="1"/>
              <a:t>improvement</a:t>
            </a:r>
            <a:r>
              <a:rPr lang="it-IT" sz="2800" dirty="0"/>
              <a:t>, no culture </a:t>
            </a:r>
            <a:r>
              <a:rPr lang="it-IT" sz="2800" dirty="0" err="1"/>
              <a:t>conversion</a:t>
            </a:r>
            <a:r>
              <a:rPr lang="it-IT" sz="2800" dirty="0"/>
              <a:t> </a:t>
            </a:r>
            <a:r>
              <a:rPr lang="it-IT" sz="2800" dirty="0">
                <a:sym typeface="Wingdings" pitchFamily="2" charset="2"/>
              </a:rPr>
              <a:t> </a:t>
            </a:r>
            <a:r>
              <a:rPr lang="it-IT" sz="2800" dirty="0" err="1">
                <a:sym typeface="Wingdings" pitchFamily="2" charset="2"/>
              </a:rPr>
              <a:t>stops</a:t>
            </a:r>
            <a:r>
              <a:rPr lang="it-IT" sz="2800" dirty="0">
                <a:sym typeface="Wingdings" pitchFamily="2" charset="2"/>
              </a:rPr>
              <a:t> </a:t>
            </a:r>
            <a:r>
              <a:rPr lang="it-IT" sz="2800" dirty="0" err="1">
                <a:sym typeface="Wingdings" pitchFamily="2" charset="2"/>
              </a:rPr>
              <a:t>at</a:t>
            </a:r>
            <a:r>
              <a:rPr lang="it-IT" sz="2800" dirty="0">
                <a:sym typeface="Wingdings" pitchFamily="2" charset="2"/>
              </a:rPr>
              <a:t> 18 </a:t>
            </a:r>
            <a:r>
              <a:rPr lang="it-IT" sz="2800" dirty="0" err="1">
                <a:sym typeface="Wingdings" pitchFamily="2" charset="2"/>
              </a:rPr>
              <a:t>months</a:t>
            </a:r>
            <a:endParaRPr lang="it-IT" sz="2800" dirty="0">
              <a:sym typeface="Wingdings" pitchFamily="2" charset="2"/>
            </a:endParaRPr>
          </a:p>
          <a:p>
            <a:pPr lvl="1"/>
            <a:r>
              <a:rPr lang="it-IT" sz="2800" dirty="0">
                <a:sym typeface="Wingdings" pitchFamily="2" charset="2"/>
              </a:rPr>
              <a:t>1 </a:t>
            </a:r>
            <a:r>
              <a:rPr lang="it-IT" sz="2800" dirty="0" err="1">
                <a:sym typeface="Wingdings" pitchFamily="2" charset="2"/>
              </a:rPr>
              <a:t>year</a:t>
            </a:r>
            <a:r>
              <a:rPr lang="it-IT" sz="2800" dirty="0">
                <a:sym typeface="Wingdings" pitchFamily="2" charset="2"/>
              </a:rPr>
              <a:t> </a:t>
            </a:r>
            <a:r>
              <a:rPr lang="it-IT" sz="2800" dirty="0" err="1">
                <a:sym typeface="Wingdings" pitchFamily="2" charset="2"/>
              </a:rPr>
              <a:t>later</a:t>
            </a:r>
            <a:r>
              <a:rPr lang="it-IT" sz="2800" dirty="0">
                <a:sym typeface="Wingdings" pitchFamily="2" charset="2"/>
              </a:rPr>
              <a:t> </a:t>
            </a:r>
            <a:r>
              <a:rPr lang="it-IT" sz="2800" dirty="0" err="1">
                <a:sym typeface="Wingdings" pitchFamily="2" charset="2"/>
              </a:rPr>
              <a:t>productive</a:t>
            </a:r>
            <a:r>
              <a:rPr lang="it-IT" sz="2800" dirty="0">
                <a:sym typeface="Wingdings" pitchFamily="2" charset="2"/>
              </a:rPr>
              <a:t> </a:t>
            </a:r>
            <a:r>
              <a:rPr lang="it-IT" sz="2800" dirty="0" err="1">
                <a:sym typeface="Wingdings" pitchFamily="2" charset="2"/>
              </a:rPr>
              <a:t>cough</a:t>
            </a:r>
            <a:r>
              <a:rPr lang="it-IT" sz="2800" dirty="0">
                <a:sym typeface="Wingdings" pitchFamily="2" charset="2"/>
              </a:rPr>
              <a:t> and </a:t>
            </a:r>
            <a:r>
              <a:rPr lang="it-IT" sz="2800" dirty="0" err="1">
                <a:sym typeface="Wingdings" pitchFamily="2" charset="2"/>
              </a:rPr>
              <a:t>malaise</a:t>
            </a:r>
            <a:r>
              <a:rPr lang="it-IT" sz="2800" dirty="0">
                <a:sym typeface="Wingdings" pitchFamily="2" charset="2"/>
              </a:rPr>
              <a:t> </a:t>
            </a:r>
            <a:endParaRPr lang="it-IT" sz="28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EA36295-19FE-5BF9-4166-C992CECC6C97}"/>
              </a:ext>
            </a:extLst>
          </p:cNvPr>
          <p:cNvSpPr/>
          <p:nvPr/>
        </p:nvSpPr>
        <p:spPr>
          <a:xfrm>
            <a:off x="4089555" y="4065814"/>
            <a:ext cx="7739275" cy="859971"/>
          </a:xfrm>
          <a:prstGeom prst="rect">
            <a:avLst/>
          </a:prstGeom>
          <a:solidFill>
            <a:srgbClr val="7CB0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</a:rPr>
              <a:t>Treatment of </a:t>
            </a:r>
            <a:r>
              <a:rPr lang="it-IT" sz="3200" dirty="0" err="1">
                <a:solidFill>
                  <a:schemeClr val="tx1"/>
                </a:solidFill>
              </a:rPr>
              <a:t>refractory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disease</a:t>
            </a:r>
            <a:r>
              <a:rPr lang="it-IT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030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462643"/>
            <a:ext cx="3461657" cy="5927271"/>
          </a:xfrm>
          <a:prstGeom prst="rect">
            <a:avLst/>
          </a:prstGeom>
          <a:solidFill>
            <a:srgbClr val="7CB0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+mn-lt"/>
              </a:rPr>
              <a:t>PET after relapse?</a:t>
            </a:r>
            <a:endParaRPr lang="en-GB" dirty="0">
              <a:latin typeface="+mn-lt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FD15BC1-8051-EA09-2F59-4F124A3B3AAA}"/>
              </a:ext>
            </a:extLst>
          </p:cNvPr>
          <p:cNvSpPr/>
          <p:nvPr/>
        </p:nvSpPr>
        <p:spPr>
          <a:xfrm>
            <a:off x="4089555" y="5236029"/>
            <a:ext cx="7739275" cy="1153885"/>
          </a:xfrm>
          <a:prstGeom prst="rect">
            <a:avLst/>
          </a:prstGeom>
          <a:solidFill>
            <a:srgbClr val="7CB0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</a:rPr>
              <a:t>Watchful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waiting</a:t>
            </a:r>
            <a:r>
              <a:rPr lang="it-IT" sz="3200" dirty="0">
                <a:solidFill>
                  <a:schemeClr val="tx1"/>
                </a:solidFill>
              </a:rPr>
              <a:t> + </a:t>
            </a:r>
            <a:r>
              <a:rPr lang="it-IT" sz="3200" dirty="0" err="1">
                <a:solidFill>
                  <a:schemeClr val="tx1"/>
                </a:solidFill>
              </a:rPr>
              <a:t>enhancd</a:t>
            </a:r>
            <a:r>
              <a:rPr lang="it-IT" sz="3200" dirty="0">
                <a:solidFill>
                  <a:schemeClr val="tx1"/>
                </a:solidFill>
              </a:rPr>
              <a:t> FKT</a:t>
            </a:r>
          </a:p>
          <a:p>
            <a:pPr algn="ctr"/>
            <a:r>
              <a:rPr lang="it-IT" sz="3200" dirty="0" err="1">
                <a:solidFill>
                  <a:schemeClr val="tx1"/>
                </a:solidFill>
              </a:rPr>
              <a:t>Stable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since</a:t>
            </a:r>
            <a:r>
              <a:rPr lang="it-IT" sz="3200" dirty="0">
                <a:solidFill>
                  <a:schemeClr val="tx1"/>
                </a:solidFill>
              </a:rPr>
              <a:t> 5 </a:t>
            </a:r>
            <a:r>
              <a:rPr lang="it-IT" sz="3200" dirty="0" err="1">
                <a:solidFill>
                  <a:schemeClr val="tx1"/>
                </a:solidFill>
              </a:rPr>
              <a:t>years</a:t>
            </a:r>
            <a:endParaRPr lang="it-IT" sz="3200" dirty="0">
              <a:solidFill>
                <a:schemeClr val="tx1"/>
              </a:solidFill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2CD8DDE-0F5F-50C8-9C45-0858EB5DA52A}"/>
              </a:ext>
            </a:extLst>
          </p:cNvPr>
          <p:cNvGrpSpPr/>
          <p:nvPr/>
        </p:nvGrpSpPr>
        <p:grpSpPr>
          <a:xfrm>
            <a:off x="4089556" y="318955"/>
            <a:ext cx="7758232" cy="4840873"/>
            <a:chOff x="4089556" y="318955"/>
            <a:chExt cx="7758232" cy="484087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41AB98C-FE92-14AF-8FF6-A8F0D0AFD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03"/>
            <a:stretch/>
          </p:blipFill>
          <p:spPr>
            <a:xfrm rot="5400000">
              <a:off x="5548235" y="-1139724"/>
              <a:ext cx="4840873" cy="7758232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769DD827-DC4B-8B86-60E6-8216552B21BA}"/>
                </a:ext>
              </a:extLst>
            </p:cNvPr>
            <p:cNvSpPr/>
            <p:nvPr/>
          </p:nvSpPr>
          <p:spPr>
            <a:xfrm>
              <a:off x="6945086" y="468086"/>
              <a:ext cx="925286" cy="359229"/>
            </a:xfrm>
            <a:prstGeom prst="rect">
              <a:avLst/>
            </a:prstGeom>
            <a:solidFill>
              <a:srgbClr val="2821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B9D5892-E3A1-910C-7448-C5C6A26CC0E4}"/>
                </a:ext>
              </a:extLst>
            </p:cNvPr>
            <p:cNvSpPr/>
            <p:nvPr/>
          </p:nvSpPr>
          <p:spPr>
            <a:xfrm>
              <a:off x="6972301" y="2846615"/>
              <a:ext cx="925286" cy="359229"/>
            </a:xfrm>
            <a:prstGeom prst="rect">
              <a:avLst/>
            </a:prstGeom>
            <a:solidFill>
              <a:srgbClr val="3534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CE889C3C-711E-994C-A5C0-FEF87F7C4494}"/>
                </a:ext>
              </a:extLst>
            </p:cNvPr>
            <p:cNvSpPr/>
            <p:nvPr/>
          </p:nvSpPr>
          <p:spPr>
            <a:xfrm>
              <a:off x="10802103" y="462643"/>
              <a:ext cx="925286" cy="359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079DB2B-F382-113B-5EBF-721F7B1EC6C1}"/>
                </a:ext>
              </a:extLst>
            </p:cNvPr>
            <p:cNvSpPr/>
            <p:nvPr/>
          </p:nvSpPr>
          <p:spPr>
            <a:xfrm>
              <a:off x="10802103" y="2846615"/>
              <a:ext cx="925286" cy="359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AA7720-C706-4188-08D9-E78AAF6909A4}"/>
              </a:ext>
            </a:extLst>
          </p:cNvPr>
          <p:cNvSpPr txBox="1"/>
          <p:nvPr/>
        </p:nvSpPr>
        <p:spPr>
          <a:xfrm>
            <a:off x="-18957" y="6470303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005493"/>
                </a:solidFill>
              </a:rPr>
              <a:t>Stroffolini</a:t>
            </a:r>
            <a:r>
              <a:rPr lang="it-IT" sz="1400" dirty="0">
                <a:solidFill>
                  <a:srgbClr val="005493"/>
                </a:solidFill>
              </a:rPr>
              <a:t> G, et al. </a:t>
            </a:r>
            <a:r>
              <a:rPr lang="it-IT" sz="1400" dirty="0" err="1">
                <a:solidFill>
                  <a:srgbClr val="005493"/>
                </a:solidFill>
              </a:rPr>
              <a:t>J</a:t>
            </a:r>
            <a:r>
              <a:rPr lang="it-IT" sz="1400" dirty="0">
                <a:solidFill>
                  <a:srgbClr val="005493"/>
                </a:solidFill>
              </a:rPr>
              <a:t> of </a:t>
            </a:r>
            <a:r>
              <a:rPr lang="it-IT" sz="1400" dirty="0" err="1">
                <a:solidFill>
                  <a:srgbClr val="005493"/>
                </a:solidFill>
              </a:rPr>
              <a:t>Infect</a:t>
            </a:r>
            <a:r>
              <a:rPr lang="it-IT" sz="1400" dirty="0">
                <a:solidFill>
                  <a:srgbClr val="005493"/>
                </a:solidFill>
              </a:rPr>
              <a:t> 2023</a:t>
            </a:r>
            <a:endParaRPr lang="it-IT" sz="1400" dirty="0">
              <a:solidFill>
                <a:srgbClr val="00549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6101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228600"/>
            <a:ext cx="3461657" cy="6019800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0" y="62530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05493"/>
                </a:solidFill>
                <a:effectLst/>
              </a:rPr>
              <a:t>Quang NT and Jang 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J</a:t>
            </a:r>
            <a:r>
              <a:rPr lang="it-IT" sz="1200" dirty="0">
                <a:solidFill>
                  <a:srgbClr val="005493"/>
                </a:solidFill>
                <a:effectLst/>
              </a:rPr>
              <a:t>. 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Frontiers</a:t>
            </a:r>
            <a:r>
              <a:rPr lang="it-IT" sz="1200" dirty="0">
                <a:solidFill>
                  <a:srgbClr val="005493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005493"/>
                </a:solidFill>
                <a:effectLst/>
              </a:rPr>
              <a:t>Pharmacol</a:t>
            </a:r>
            <a:r>
              <a:rPr lang="it-IT" sz="1200" dirty="0">
                <a:solidFill>
                  <a:srgbClr val="005493"/>
                </a:solidFill>
                <a:effectLst/>
              </a:rPr>
              <a:t> 2021; </a:t>
            </a:r>
            <a:r>
              <a:rPr lang="it-IT" sz="1200" dirty="0">
                <a:solidFill>
                  <a:srgbClr val="4472C4"/>
                </a:solidFill>
              </a:rPr>
              <a:t>Krieger D, et al. ERJ 2016; Kim DH, et al. AAC 2019; </a:t>
            </a:r>
            <a:r>
              <a:rPr lang="it-IT" sz="1200" dirty="0" err="1">
                <a:solidFill>
                  <a:srgbClr val="4472C4"/>
                </a:solidFill>
              </a:rPr>
              <a:t>Nicklas</a:t>
            </a:r>
            <a:r>
              <a:rPr lang="it-IT" sz="1200" dirty="0">
                <a:solidFill>
                  <a:srgbClr val="4472C4"/>
                </a:solidFill>
              </a:rPr>
              <a:t> DA, et al. AAC 2022; </a:t>
            </a:r>
            <a:r>
              <a:rPr lang="it-IT" sz="1200" dirty="0" err="1">
                <a:solidFill>
                  <a:srgbClr val="4472C4"/>
                </a:solidFill>
              </a:rPr>
              <a:t>Wang</a:t>
            </a:r>
            <a:r>
              <a:rPr lang="it-IT" sz="1200" dirty="0">
                <a:solidFill>
                  <a:srgbClr val="4472C4"/>
                </a:solidFill>
              </a:rPr>
              <a:t> G, et al. Int </a:t>
            </a:r>
            <a:r>
              <a:rPr lang="it-IT" sz="1200" dirty="0" err="1">
                <a:solidFill>
                  <a:srgbClr val="4472C4"/>
                </a:solidFill>
              </a:rPr>
              <a:t>J</a:t>
            </a:r>
            <a:r>
              <a:rPr lang="it-IT" sz="1200" dirty="0">
                <a:solidFill>
                  <a:srgbClr val="4472C4"/>
                </a:solidFill>
              </a:rPr>
              <a:t> Mol Sci. 2021; </a:t>
            </a:r>
            <a:r>
              <a:rPr lang="it-IT" sz="1200" dirty="0" err="1">
                <a:solidFill>
                  <a:srgbClr val="4472C4"/>
                </a:solidFill>
              </a:rPr>
              <a:t>Dousa</a:t>
            </a:r>
            <a:r>
              <a:rPr lang="it-IT" sz="1200" dirty="0">
                <a:solidFill>
                  <a:srgbClr val="4472C4"/>
                </a:solidFill>
              </a:rPr>
              <a:t> KM, et al. </a:t>
            </a:r>
            <a:r>
              <a:rPr lang="it-IT" sz="1200" dirty="0" err="1">
                <a:solidFill>
                  <a:srgbClr val="4472C4"/>
                </a:solidFill>
              </a:rPr>
              <a:t>mBio</a:t>
            </a:r>
            <a:r>
              <a:rPr lang="it-IT" sz="1200" dirty="0">
                <a:solidFill>
                  <a:srgbClr val="4472C4"/>
                </a:solidFill>
              </a:rPr>
              <a:t> 2022; Lefebvre AL, et al. AAC 2016; Kunkel M, et al. AAC 2023; </a:t>
            </a:r>
            <a:r>
              <a:rPr lang="it-IT" sz="1200" dirty="0" err="1">
                <a:solidFill>
                  <a:srgbClr val="005493"/>
                </a:solidFill>
              </a:rPr>
              <a:t>Dedrick</a:t>
            </a:r>
            <a:r>
              <a:rPr lang="it-IT" sz="1200" dirty="0">
                <a:solidFill>
                  <a:srgbClr val="005493"/>
                </a:solidFill>
              </a:rPr>
              <a:t> RM, et al. </a:t>
            </a:r>
            <a:r>
              <a:rPr lang="it-IT" sz="1200" dirty="0" err="1">
                <a:solidFill>
                  <a:srgbClr val="005493"/>
                </a:solidFill>
              </a:rPr>
              <a:t>Nat</a:t>
            </a:r>
            <a:r>
              <a:rPr lang="it-IT" sz="1200" dirty="0">
                <a:solidFill>
                  <a:srgbClr val="005493"/>
                </a:solidFill>
              </a:rPr>
              <a:t> </a:t>
            </a:r>
            <a:r>
              <a:rPr lang="it-IT" sz="1200" dirty="0" err="1">
                <a:solidFill>
                  <a:srgbClr val="005493"/>
                </a:solidFill>
              </a:rPr>
              <a:t>Med</a:t>
            </a:r>
            <a:r>
              <a:rPr lang="it-IT" sz="1200" dirty="0">
                <a:solidFill>
                  <a:srgbClr val="005493"/>
                </a:solidFill>
              </a:rPr>
              <a:t> 2019; </a:t>
            </a:r>
            <a:r>
              <a:rPr lang="it-IT" sz="1200" dirty="0" err="1">
                <a:solidFill>
                  <a:srgbClr val="005493"/>
                </a:solidFill>
              </a:rPr>
              <a:t>Dedrick</a:t>
            </a:r>
            <a:r>
              <a:rPr lang="it-IT" sz="1200" dirty="0">
                <a:solidFill>
                  <a:srgbClr val="005493"/>
                </a:solidFill>
              </a:rPr>
              <a:t> RM, et al. CID 2023; Huang Y, et al. AAC 2025; </a:t>
            </a:r>
            <a:r>
              <a:rPr lang="it-IT" sz="1200" dirty="0" err="1">
                <a:solidFill>
                  <a:srgbClr val="005493"/>
                </a:solidFill>
              </a:rPr>
              <a:t>Raaijmakers</a:t>
            </a:r>
            <a:r>
              <a:rPr lang="it-IT" sz="1200" dirty="0">
                <a:solidFill>
                  <a:srgbClr val="005493"/>
                </a:solidFill>
              </a:rPr>
              <a:t> </a:t>
            </a:r>
            <a:r>
              <a:rPr lang="it-IT" sz="1200" dirty="0" err="1">
                <a:solidFill>
                  <a:srgbClr val="005493"/>
                </a:solidFill>
              </a:rPr>
              <a:t>J</a:t>
            </a:r>
            <a:r>
              <a:rPr lang="it-IT" sz="1200" dirty="0">
                <a:solidFill>
                  <a:srgbClr val="005493"/>
                </a:solidFill>
              </a:rPr>
              <a:t>, et al. </a:t>
            </a:r>
            <a:r>
              <a:rPr lang="it-IT" sz="1200" dirty="0" err="1">
                <a:solidFill>
                  <a:srgbClr val="005493"/>
                </a:solidFill>
              </a:rPr>
              <a:t>IJAAs</a:t>
            </a:r>
            <a:r>
              <a:rPr lang="it-IT" sz="1200" dirty="0">
                <a:solidFill>
                  <a:srgbClr val="005493"/>
                </a:solidFill>
              </a:rPr>
              <a:t> 2025; </a:t>
            </a:r>
            <a:r>
              <a:rPr lang="it-IT" sz="1200" dirty="0" err="1">
                <a:solidFill>
                  <a:srgbClr val="005493"/>
                </a:solidFill>
              </a:rPr>
              <a:t>Terschlüsen</a:t>
            </a:r>
            <a:r>
              <a:rPr lang="it-IT" sz="1200" dirty="0">
                <a:solidFill>
                  <a:srgbClr val="005493"/>
                </a:solidFill>
              </a:rPr>
              <a:t> </a:t>
            </a:r>
          </a:p>
          <a:p>
            <a:pPr algn="ctr"/>
            <a:r>
              <a:rPr lang="it-IT" sz="1200" dirty="0">
                <a:solidFill>
                  <a:srgbClr val="005493"/>
                </a:solidFill>
              </a:rPr>
              <a:t>E, et al. </a:t>
            </a:r>
            <a:r>
              <a:rPr lang="it-IT" sz="1200" dirty="0" err="1">
                <a:solidFill>
                  <a:srgbClr val="005493"/>
                </a:solidFill>
              </a:rPr>
              <a:t>Diagn</a:t>
            </a:r>
            <a:r>
              <a:rPr lang="it-IT" sz="1200" dirty="0">
                <a:solidFill>
                  <a:srgbClr val="005493"/>
                </a:solidFill>
              </a:rPr>
              <a:t> </a:t>
            </a:r>
            <a:r>
              <a:rPr lang="it-IT" sz="1200" dirty="0" err="1">
                <a:solidFill>
                  <a:srgbClr val="005493"/>
                </a:solidFill>
              </a:rPr>
              <a:t>Microb</a:t>
            </a:r>
            <a:r>
              <a:rPr lang="it-IT" sz="1200" dirty="0">
                <a:solidFill>
                  <a:srgbClr val="005493"/>
                </a:solidFill>
              </a:rPr>
              <a:t> &amp; </a:t>
            </a:r>
            <a:r>
              <a:rPr lang="it-IT" sz="1200" dirty="0" err="1">
                <a:solidFill>
                  <a:srgbClr val="005493"/>
                </a:solidFill>
              </a:rPr>
              <a:t>Infect</a:t>
            </a:r>
            <a:r>
              <a:rPr lang="it-IT" sz="1200" dirty="0">
                <a:solidFill>
                  <a:srgbClr val="005493"/>
                </a:solidFill>
              </a:rPr>
              <a:t> </a:t>
            </a:r>
            <a:r>
              <a:rPr lang="it-IT" sz="1200" dirty="0" err="1">
                <a:solidFill>
                  <a:srgbClr val="005493"/>
                </a:solidFill>
              </a:rPr>
              <a:t>Dis</a:t>
            </a:r>
            <a:r>
              <a:rPr lang="it-IT" sz="1200" dirty="0">
                <a:solidFill>
                  <a:srgbClr val="005493"/>
                </a:solidFill>
              </a:rPr>
              <a:t> 2025; Nguyen M-VH, et al. JAC 2025; </a:t>
            </a:r>
            <a:r>
              <a:rPr lang="it-IT" sz="1200" dirty="0" err="1">
                <a:solidFill>
                  <a:srgbClr val="005493"/>
                </a:solidFill>
              </a:rPr>
              <a:t>Shrivastava</a:t>
            </a:r>
            <a:r>
              <a:rPr lang="it-IT" sz="1200" dirty="0">
                <a:solidFill>
                  <a:srgbClr val="005493"/>
                </a:solidFill>
              </a:rPr>
              <a:t> A, et al. </a:t>
            </a:r>
            <a:r>
              <a:rPr lang="it-IT" sz="1200" dirty="0" err="1">
                <a:solidFill>
                  <a:srgbClr val="005493"/>
                </a:solidFill>
              </a:rPr>
              <a:t>Microb</a:t>
            </a:r>
            <a:r>
              <a:rPr lang="it-IT" sz="1200" dirty="0">
                <a:solidFill>
                  <a:srgbClr val="005493"/>
                </a:solidFill>
              </a:rPr>
              <a:t> Spectrum 2026; Ying </a:t>
            </a:r>
            <a:r>
              <a:rPr lang="it-IT" sz="1200" dirty="0" err="1">
                <a:solidFill>
                  <a:srgbClr val="005493"/>
                </a:solidFill>
              </a:rPr>
              <a:t>R</a:t>
            </a:r>
            <a:r>
              <a:rPr lang="it-IT" sz="1200" dirty="0">
                <a:solidFill>
                  <a:srgbClr val="005493"/>
                </a:solidFill>
              </a:rPr>
              <a:t> , et al. </a:t>
            </a:r>
            <a:r>
              <a:rPr lang="it-IT" sz="1200" dirty="0" err="1">
                <a:solidFill>
                  <a:srgbClr val="005493"/>
                </a:solidFill>
              </a:rPr>
              <a:t>Microb</a:t>
            </a:r>
            <a:r>
              <a:rPr lang="it-IT" sz="1200" dirty="0">
                <a:solidFill>
                  <a:srgbClr val="005493"/>
                </a:solidFill>
              </a:rPr>
              <a:t> Spectrum 2025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New drugs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93D341D2-05CC-C014-7153-0DCA195EF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5871" y="196326"/>
            <a:ext cx="8041915" cy="6019800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800" b="1" dirty="0" err="1">
                <a:solidFill>
                  <a:srgbClr val="0070C0"/>
                </a:solidFill>
              </a:rPr>
              <a:t>Omadacycline</a:t>
            </a:r>
            <a:r>
              <a:rPr lang="en-GB" sz="2800" b="1" dirty="0">
                <a:solidFill>
                  <a:srgbClr val="0070C0"/>
                </a:solidFill>
              </a:rPr>
              <a:t> (</a:t>
            </a:r>
            <a:r>
              <a:rPr lang="en-GB" sz="2800" b="1" dirty="0" err="1">
                <a:solidFill>
                  <a:srgbClr val="0070C0"/>
                </a:solidFill>
              </a:rPr>
              <a:t>Mabs</a:t>
            </a:r>
            <a:r>
              <a:rPr lang="en-GB" sz="2800" b="1" dirty="0">
                <a:solidFill>
                  <a:srgbClr val="0070C0"/>
                </a:solidFill>
              </a:rPr>
              <a:t> e RGM)</a:t>
            </a:r>
            <a:endParaRPr lang="en-GB" sz="2800" dirty="0"/>
          </a:p>
          <a:p>
            <a:pPr marL="630936" lvl="1" indent="-457200">
              <a:buFont typeface="Courier New" panose="02070309020205020404" pitchFamily="49" charset="0"/>
              <a:buChar char="o"/>
            </a:pPr>
            <a:r>
              <a:rPr lang="en-GB" sz="2400" b="1" dirty="0"/>
              <a:t>Sinergy</a:t>
            </a:r>
            <a:r>
              <a:rPr lang="en-GB" sz="2400" dirty="0"/>
              <a:t> with macrolides, </a:t>
            </a:r>
            <a:r>
              <a:rPr lang="en-GB" sz="2400" dirty="0" err="1"/>
              <a:t>Lz</a:t>
            </a:r>
            <a:r>
              <a:rPr lang="en-GB" sz="2400" dirty="0"/>
              <a:t>, Rb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b="1" dirty="0" err="1">
                <a:solidFill>
                  <a:schemeClr val="accent2"/>
                </a:solidFill>
              </a:rPr>
              <a:t>Oritavancin</a:t>
            </a:r>
            <a:r>
              <a:rPr lang="en-GB" sz="2800" b="1" dirty="0">
                <a:solidFill>
                  <a:schemeClr val="accent2"/>
                </a:solidFill>
              </a:rPr>
              <a:t> (</a:t>
            </a:r>
            <a:r>
              <a:rPr lang="en-GB" sz="2800" b="1" dirty="0" err="1">
                <a:solidFill>
                  <a:schemeClr val="accent2"/>
                </a:solidFill>
              </a:rPr>
              <a:t>Mabs</a:t>
            </a:r>
            <a:r>
              <a:rPr lang="en-GB" sz="2800" b="1" dirty="0">
                <a:solidFill>
                  <a:schemeClr val="accent2"/>
                </a:solidFill>
              </a:rPr>
              <a:t>)</a:t>
            </a:r>
          </a:p>
          <a:p>
            <a:pPr marL="630936" lvl="1" indent="-457200">
              <a:buFont typeface="Courier New" panose="02070309020205020404" pitchFamily="49" charset="0"/>
              <a:buChar char="o"/>
            </a:pPr>
            <a:r>
              <a:rPr lang="en-GB" sz="2400" b="1" dirty="0"/>
              <a:t>Long half-life</a:t>
            </a:r>
            <a:r>
              <a:rPr lang="en-GB" sz="2400" dirty="0"/>
              <a:t> (393 hours)</a:t>
            </a:r>
            <a:r>
              <a:rPr lang="en-GB" dirty="0"/>
              <a:t>, </a:t>
            </a:r>
            <a:r>
              <a:rPr lang="en-GB" sz="2400" b="1" dirty="0"/>
              <a:t>Synergy</a:t>
            </a:r>
            <a:r>
              <a:rPr lang="en-GB" sz="2400" dirty="0"/>
              <a:t> with clarithromycin, tigecycline, cefoxitin, moxifloxacin and meropenem</a:t>
            </a:r>
            <a:endParaRPr lang="en-GB" dirty="0"/>
          </a:p>
          <a:p>
            <a:pPr marL="230886" indent="-514350"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New Beta lactams/beta lactamase inhibitors (</a:t>
            </a:r>
            <a:r>
              <a:rPr lang="en-GB" b="1" dirty="0" err="1">
                <a:solidFill>
                  <a:schemeClr val="accent2"/>
                </a:solidFill>
              </a:rPr>
              <a:t>Mabs</a:t>
            </a:r>
            <a:r>
              <a:rPr lang="en-GB" b="1" dirty="0">
                <a:solidFill>
                  <a:schemeClr val="accent2"/>
                </a:solidFill>
              </a:rPr>
              <a:t>)</a:t>
            </a:r>
          </a:p>
          <a:p>
            <a:pPr marL="628650" lvl="1" indent="-466725">
              <a:buFont typeface="Courier New" panose="02070309020205020404" pitchFamily="49" charset="0"/>
              <a:buChar char="o"/>
            </a:pPr>
            <a:r>
              <a:rPr lang="en-GB" dirty="0"/>
              <a:t>Avibactam and </a:t>
            </a:r>
            <a:r>
              <a:rPr lang="en-GB" b="1" dirty="0" err="1"/>
              <a:t>Relebactam</a:t>
            </a:r>
            <a:endParaRPr lang="en-GB" b="1" dirty="0"/>
          </a:p>
          <a:p>
            <a:pPr marL="219075" indent="-514350">
              <a:buFont typeface="+mj-lt"/>
              <a:buAutoNum type="arabicPeriod"/>
            </a:pPr>
            <a:r>
              <a:rPr lang="en-GB" b="1" dirty="0" err="1">
                <a:solidFill>
                  <a:srgbClr val="005493"/>
                </a:solidFill>
              </a:rPr>
              <a:t>Contezolid</a:t>
            </a:r>
            <a:r>
              <a:rPr lang="en-GB" b="1" dirty="0">
                <a:solidFill>
                  <a:srgbClr val="005493"/>
                </a:solidFill>
              </a:rPr>
              <a:t> (MAC)</a:t>
            </a:r>
          </a:p>
          <a:p>
            <a:pPr marL="219075" indent="-514350">
              <a:buFont typeface="+mj-lt"/>
              <a:buAutoNum type="arabicPeriod"/>
            </a:pPr>
            <a:r>
              <a:rPr lang="en-GB" b="1" dirty="0">
                <a:solidFill>
                  <a:srgbClr val="4472C4"/>
                </a:solidFill>
              </a:rPr>
              <a:t>Sulbactam/</a:t>
            </a:r>
            <a:r>
              <a:rPr lang="en-GB" b="1" dirty="0" err="1">
                <a:solidFill>
                  <a:srgbClr val="4472C4"/>
                </a:solidFill>
              </a:rPr>
              <a:t>Durlobactam</a:t>
            </a:r>
            <a:r>
              <a:rPr lang="en-GB" b="1" dirty="0">
                <a:solidFill>
                  <a:srgbClr val="4472C4"/>
                </a:solidFill>
              </a:rPr>
              <a:t> (</a:t>
            </a:r>
            <a:r>
              <a:rPr lang="en-GB" b="1" dirty="0" err="1">
                <a:solidFill>
                  <a:srgbClr val="4472C4"/>
                </a:solidFill>
              </a:rPr>
              <a:t>Mabs</a:t>
            </a:r>
            <a:r>
              <a:rPr lang="en-GB" b="1" dirty="0">
                <a:solidFill>
                  <a:srgbClr val="4472C4"/>
                </a:solidFill>
              </a:rPr>
              <a:t>)</a:t>
            </a:r>
          </a:p>
          <a:p>
            <a:pPr marL="219075" indent="-514350">
              <a:buFont typeface="+mj-lt"/>
              <a:buAutoNum type="arabicPeriod"/>
            </a:pPr>
            <a:r>
              <a:rPr lang="en-GB" b="1" dirty="0" err="1">
                <a:solidFill>
                  <a:srgbClr val="4472C4"/>
                </a:solidFill>
              </a:rPr>
              <a:t>Eravacicline</a:t>
            </a:r>
            <a:r>
              <a:rPr lang="en-GB" b="1" dirty="0">
                <a:solidFill>
                  <a:srgbClr val="4472C4"/>
                </a:solidFill>
              </a:rPr>
              <a:t> (</a:t>
            </a:r>
            <a:r>
              <a:rPr lang="en-GB" b="1" dirty="0" err="1">
                <a:solidFill>
                  <a:srgbClr val="4472C4"/>
                </a:solidFill>
              </a:rPr>
              <a:t>Mabs</a:t>
            </a:r>
            <a:r>
              <a:rPr lang="en-GB" b="1" dirty="0">
                <a:solidFill>
                  <a:srgbClr val="4472C4"/>
                </a:solidFill>
              </a:rPr>
              <a:t>)</a:t>
            </a:r>
          </a:p>
          <a:p>
            <a:pPr marL="219075" indent="-514350">
              <a:buFont typeface="+mj-lt"/>
              <a:buAutoNum type="arabicPeriod"/>
            </a:pPr>
            <a:r>
              <a:rPr lang="en-GB" b="1" dirty="0" err="1">
                <a:solidFill>
                  <a:srgbClr val="4472C4"/>
                </a:solidFill>
              </a:rPr>
              <a:t>Epetraborole</a:t>
            </a:r>
            <a:r>
              <a:rPr lang="en-GB" b="1" dirty="0">
                <a:solidFill>
                  <a:srgbClr val="4472C4"/>
                </a:solidFill>
              </a:rPr>
              <a:t> (</a:t>
            </a:r>
            <a:r>
              <a:rPr lang="en-GB" b="1" dirty="0" err="1">
                <a:solidFill>
                  <a:srgbClr val="4472C4"/>
                </a:solidFill>
              </a:rPr>
              <a:t>Mabs</a:t>
            </a:r>
            <a:r>
              <a:rPr lang="en-GB" b="1" dirty="0">
                <a:solidFill>
                  <a:srgbClr val="4472C4"/>
                </a:solidFill>
              </a:rPr>
              <a:t>)</a:t>
            </a:r>
          </a:p>
          <a:p>
            <a:pPr marL="219075" indent="-514350">
              <a:buFont typeface="+mj-lt"/>
              <a:buAutoNum type="arabicPeriod"/>
            </a:pPr>
            <a:r>
              <a:rPr lang="en-GB" b="1" dirty="0">
                <a:solidFill>
                  <a:srgbClr val="005493"/>
                </a:solidFill>
              </a:rPr>
              <a:t>Minocycline (MAC)</a:t>
            </a:r>
          </a:p>
          <a:p>
            <a:pPr marL="219075" indent="-514350">
              <a:buFont typeface="+mj-lt"/>
              <a:buAutoNum type="arabicPeriod"/>
            </a:pPr>
            <a:r>
              <a:rPr lang="en-GB" b="1" dirty="0">
                <a:solidFill>
                  <a:srgbClr val="005493"/>
                </a:solidFill>
              </a:rPr>
              <a:t>Clofazimine Inhalation Suspension (MAC/</a:t>
            </a:r>
            <a:r>
              <a:rPr lang="en-GB" b="1" dirty="0" err="1">
                <a:solidFill>
                  <a:srgbClr val="005493"/>
                </a:solidFill>
              </a:rPr>
              <a:t>Mabs</a:t>
            </a:r>
            <a:r>
              <a:rPr lang="en-GB" b="1" dirty="0">
                <a:solidFill>
                  <a:srgbClr val="005493"/>
                </a:solidFill>
              </a:rPr>
              <a:t>)</a:t>
            </a:r>
          </a:p>
          <a:p>
            <a:pPr marL="676275" lvl="1" indent="-514350">
              <a:buFont typeface="Courier New" panose="02070309020205020404" pitchFamily="49" charset="0"/>
              <a:buChar char="o"/>
            </a:pPr>
            <a:r>
              <a:rPr lang="en-GB" dirty="0"/>
              <a:t>Long lung persistence</a:t>
            </a:r>
          </a:p>
          <a:p>
            <a:pPr marL="219075" indent="-514350">
              <a:buFont typeface="+mj-lt"/>
              <a:buAutoNum type="arabicPeriod"/>
            </a:pPr>
            <a:r>
              <a:rPr lang="en-GB" b="1" dirty="0">
                <a:solidFill>
                  <a:srgbClr val="4472C4"/>
                </a:solidFill>
              </a:rPr>
              <a:t>Phage Therapy</a:t>
            </a:r>
          </a:p>
          <a:p>
            <a:pPr marL="676275" lvl="1" indent="-514350">
              <a:buFont typeface="Courier New" panose="02070309020205020404" pitchFamily="49" charset="0"/>
              <a:buChar char="o"/>
            </a:pPr>
            <a:r>
              <a:rPr lang="en-GB" dirty="0"/>
              <a:t>Personalized, case series</a:t>
            </a:r>
          </a:p>
        </p:txBody>
      </p:sp>
    </p:spTree>
    <p:extLst>
      <p:ext uri="{BB962C8B-B14F-4D97-AF65-F5344CB8AC3E}">
        <p14:creationId xmlns:p14="http://schemas.microsoft.com/office/powerpoint/2010/main" val="2868520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228600"/>
            <a:ext cx="3461657" cy="6019800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-1" y="6469130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5493"/>
                </a:solidFill>
                <a:effectLst/>
              </a:rPr>
              <a:t>Winthrop KL, et al. CID 2026 </a:t>
            </a:r>
            <a:endParaRPr lang="it-IT" sz="1400" dirty="0">
              <a:solidFill>
                <a:srgbClr val="005493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910615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solidFill>
                  <a:schemeClr val="bg1"/>
                </a:solidFill>
                <a:latin typeface="+mn-lt"/>
              </a:rPr>
              <a:t>Omadacycline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D009C5-51A5-1B3B-1D4A-16959C195A9B}"/>
              </a:ext>
            </a:extLst>
          </p:cNvPr>
          <p:cNvSpPr txBox="1"/>
          <p:nvPr/>
        </p:nvSpPr>
        <p:spPr>
          <a:xfrm>
            <a:off x="3733801" y="206831"/>
            <a:ext cx="81969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sz="1800" dirty="0">
                <a:effectLst/>
              </a:rPr>
              <a:t>A </a:t>
            </a:r>
            <a:r>
              <a:rPr lang="it-IT" sz="1800" dirty="0" err="1">
                <a:effectLst/>
              </a:rPr>
              <a:t>randomized</a:t>
            </a:r>
            <a:r>
              <a:rPr lang="it-IT" sz="1800" dirty="0">
                <a:effectLst/>
              </a:rPr>
              <a:t>, double-blind, placebo-</a:t>
            </a:r>
            <a:r>
              <a:rPr lang="it-IT" sz="1800" dirty="0" err="1">
                <a:effectLst/>
              </a:rPr>
              <a:t>controlled</a:t>
            </a:r>
            <a:r>
              <a:rPr lang="it-IT" sz="1800" dirty="0">
                <a:effectLst/>
              </a:rPr>
              <a:t>, </a:t>
            </a:r>
            <a:r>
              <a:rPr lang="it-IT" sz="1800" dirty="0" err="1">
                <a:effectLst/>
              </a:rPr>
              <a:t>multicenter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phase</a:t>
            </a:r>
            <a:r>
              <a:rPr lang="it-IT" sz="1800" dirty="0">
                <a:effectLst/>
              </a:rPr>
              <a:t> 2 study of </a:t>
            </a:r>
            <a:r>
              <a:rPr lang="it-IT" sz="1800" dirty="0" err="1">
                <a:effectLst/>
              </a:rPr>
              <a:t>omadacycline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monotherapy</a:t>
            </a:r>
            <a:endParaRPr lang="it-IT" sz="1800" dirty="0">
              <a:effectLst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800" dirty="0">
                <a:effectLst/>
              </a:rPr>
              <a:t>In </a:t>
            </a:r>
            <a:r>
              <a:rPr lang="it-IT" sz="1800" dirty="0" err="1">
                <a:effectLst/>
              </a:rPr>
              <a:t>adults</a:t>
            </a:r>
            <a:r>
              <a:rPr lang="it-IT" sz="1800" dirty="0">
                <a:effectLst/>
              </a:rPr>
              <a:t> with NTM-PD </a:t>
            </a:r>
            <a:r>
              <a:rPr lang="it-IT" sz="1800" dirty="0" err="1">
                <a:effectLst/>
              </a:rPr>
              <a:t>caused</a:t>
            </a:r>
            <a:r>
              <a:rPr lang="it-IT" sz="1800" dirty="0">
                <a:effectLst/>
              </a:rPr>
              <a:t> by </a:t>
            </a:r>
            <a:r>
              <a:rPr lang="it-IT" sz="1800" i="1" dirty="0">
                <a:effectLst/>
              </a:rPr>
              <a:t>M. </a:t>
            </a:r>
            <a:r>
              <a:rPr lang="it-IT" sz="1800" i="1" dirty="0" err="1">
                <a:effectLst/>
              </a:rPr>
              <a:t>abscessus</a:t>
            </a:r>
            <a:r>
              <a:rPr lang="it-IT" sz="1800" dirty="0">
                <a:effectLst/>
              </a:rPr>
              <a:t>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800" dirty="0" err="1">
                <a:effectLst/>
              </a:rPr>
              <a:t>Eligible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patients</a:t>
            </a:r>
            <a:r>
              <a:rPr lang="it-IT" sz="1800" dirty="0">
                <a:effectLst/>
              </a:rPr>
              <a:t> meeting the </a:t>
            </a:r>
            <a:r>
              <a:rPr lang="it-IT" sz="1800" dirty="0" err="1">
                <a:effectLst/>
              </a:rPr>
              <a:t>diagnostic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criteria</a:t>
            </a:r>
            <a:r>
              <a:rPr lang="it-IT" sz="1800" dirty="0">
                <a:effectLst/>
              </a:rPr>
              <a:t> for NTM-PD </a:t>
            </a:r>
            <a:r>
              <a:rPr lang="it-IT" sz="1800" dirty="0" err="1">
                <a:effectLst/>
              </a:rPr>
              <a:t>were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randomized</a:t>
            </a:r>
            <a:r>
              <a:rPr lang="it-IT" sz="1800" dirty="0">
                <a:effectLst/>
              </a:rPr>
              <a:t> 1.5:1 to </a:t>
            </a:r>
            <a:r>
              <a:rPr lang="it-IT" sz="1800" dirty="0" err="1">
                <a:effectLst/>
              </a:rPr>
              <a:t>receive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omadacycline</a:t>
            </a:r>
            <a:r>
              <a:rPr lang="it-IT" sz="1800" dirty="0">
                <a:effectLst/>
              </a:rPr>
              <a:t> 300 mg </a:t>
            </a:r>
            <a:r>
              <a:rPr lang="it-IT" sz="1800" dirty="0" err="1">
                <a:effectLst/>
              </a:rPr>
              <a:t>orally</a:t>
            </a:r>
            <a:r>
              <a:rPr lang="it-IT" sz="1800" dirty="0">
                <a:effectLst/>
              </a:rPr>
              <a:t> once </a:t>
            </a:r>
            <a:r>
              <a:rPr lang="it-IT" sz="1800" dirty="0" err="1">
                <a:effectLst/>
              </a:rPr>
              <a:t>daily</a:t>
            </a:r>
            <a:r>
              <a:rPr lang="it-IT" sz="1800" dirty="0">
                <a:effectLst/>
              </a:rPr>
              <a:t> or placebo for 84 days 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1DDAB64-7298-E637-76FB-A5386F7C4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928" y="1796143"/>
            <a:ext cx="5070108" cy="45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1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E4738CA-819B-D4E9-090A-858C7A54A002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4225FE9-672E-B887-CA84-072177002E7F}"/>
              </a:ext>
            </a:extLst>
          </p:cNvPr>
          <p:cNvSpPr txBox="1">
            <a:spLocks/>
          </p:cNvSpPr>
          <p:nvPr/>
        </p:nvSpPr>
        <p:spPr>
          <a:xfrm>
            <a:off x="-1" y="2416630"/>
            <a:ext cx="3461657" cy="2337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Host-directed therapies</a:t>
            </a:r>
            <a:endParaRPr kumimoji="0" lang="en-GB" sz="4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21E380-AD63-E5EC-8F76-3972B66DCAE8}"/>
              </a:ext>
            </a:extLst>
          </p:cNvPr>
          <p:cNvSpPr txBox="1"/>
          <p:nvPr/>
        </p:nvSpPr>
        <p:spPr>
          <a:xfrm>
            <a:off x="0" y="6156233"/>
            <a:ext cx="3596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ea typeface="+mn-ea"/>
                <a:cs typeface="+mn-cs"/>
              </a:rPr>
              <a:t>Browne SK, et al. Blood 2012; Rocco JM, et al. Journal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ea typeface="+mn-ea"/>
                <a:cs typeface="+mn-cs"/>
              </a:rPr>
              <a:t>Translational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ea typeface="+mn-ea"/>
                <a:cs typeface="+mn-cs"/>
              </a:rPr>
              <a:t>Autoimmunity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ea typeface="+mn-ea"/>
                <a:cs typeface="+mn-cs"/>
              </a:rPr>
              <a:t> 2021; Ricotta EE, et al. ERJ Open Res 2022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43F93A-5D74-A5E0-4385-CBEDED08F3DF}"/>
              </a:ext>
            </a:extLst>
          </p:cNvPr>
          <p:cNvSpPr txBox="1"/>
          <p:nvPr/>
        </p:nvSpPr>
        <p:spPr>
          <a:xfrm>
            <a:off x="3596016" y="751114"/>
            <a:ext cx="8229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5493"/>
                </a:solidFill>
                <a:effectLst/>
              </a:rPr>
              <a:t>PWH</a:t>
            </a:r>
            <a:r>
              <a:rPr lang="it-IT" sz="2800" dirty="0">
                <a:effectLst/>
              </a:rPr>
              <a:t> </a:t>
            </a:r>
            <a:r>
              <a:rPr lang="it-IT" sz="2800" dirty="0">
                <a:effectLst/>
                <a:sym typeface="Wingdings" pitchFamily="2" charset="2"/>
              </a:rPr>
              <a:t> </a:t>
            </a:r>
            <a:r>
              <a:rPr lang="it-IT" sz="2800" dirty="0" err="1">
                <a:effectLst/>
                <a:sym typeface="Wingdings" pitchFamily="2" charset="2"/>
              </a:rPr>
              <a:t>cART</a:t>
            </a:r>
            <a:endParaRPr lang="it-IT" sz="2800" dirty="0">
              <a:effectLst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rgbClr val="005493"/>
                </a:solidFill>
                <a:sym typeface="Wingdings" pitchFamily="2" charset="2"/>
              </a:rPr>
              <a:t>Other</a:t>
            </a:r>
            <a:r>
              <a:rPr lang="it-IT" sz="2800" dirty="0">
                <a:solidFill>
                  <a:srgbClr val="005493"/>
                </a:solidFill>
                <a:sym typeface="Wingdings" pitchFamily="2" charset="2"/>
              </a:rPr>
              <a:t> </a:t>
            </a:r>
            <a:r>
              <a:rPr lang="it-IT" sz="2800" dirty="0" err="1">
                <a:solidFill>
                  <a:srgbClr val="005493"/>
                </a:solidFill>
                <a:sym typeface="Wingdings" pitchFamily="2" charset="2"/>
              </a:rPr>
              <a:t>immunedepressions</a:t>
            </a:r>
            <a:r>
              <a:rPr lang="it-IT" sz="2800" dirty="0">
                <a:solidFill>
                  <a:srgbClr val="005493"/>
                </a:solidFill>
                <a:sym typeface="Wingdings" pitchFamily="2" charset="2"/>
              </a:rPr>
              <a:t> </a:t>
            </a:r>
            <a:r>
              <a:rPr lang="it-IT" sz="2800" dirty="0">
                <a:sym typeface="Wingdings" pitchFamily="2" charset="2"/>
              </a:rPr>
              <a:t> </a:t>
            </a:r>
            <a:r>
              <a:rPr lang="it-IT" sz="2800" dirty="0" err="1">
                <a:sym typeface="Wingdings" pitchFamily="2" charset="2"/>
              </a:rPr>
              <a:t>consider</a:t>
            </a:r>
            <a:r>
              <a:rPr lang="it-IT" sz="2800" dirty="0">
                <a:sym typeface="Wingdings" pitchFamily="2" charset="2"/>
              </a:rPr>
              <a:t> </a:t>
            </a:r>
            <a:r>
              <a:rPr lang="it-IT" sz="2800" dirty="0" err="1">
                <a:sym typeface="Wingdings" pitchFamily="2" charset="2"/>
              </a:rPr>
              <a:t>reducing</a:t>
            </a:r>
            <a:r>
              <a:rPr lang="it-IT" sz="2800" dirty="0">
                <a:sym typeface="Wingdings" pitchFamily="2" charset="2"/>
              </a:rPr>
              <a:t> immune </a:t>
            </a:r>
            <a:r>
              <a:rPr lang="it-IT" sz="2800" dirty="0" err="1">
                <a:sym typeface="Wingdings" pitchFamily="2" charset="2"/>
              </a:rPr>
              <a:t>suppression</a:t>
            </a:r>
            <a:r>
              <a:rPr lang="it-IT" sz="2800" dirty="0">
                <a:sym typeface="Wingdings" pitchFamily="2" charset="2"/>
              </a:rPr>
              <a:t> </a:t>
            </a:r>
            <a:r>
              <a:rPr lang="it-IT" sz="2800" dirty="0" err="1">
                <a:sym typeface="Wingdings" pitchFamily="2" charset="2"/>
              </a:rPr>
              <a:t>if</a:t>
            </a:r>
            <a:r>
              <a:rPr lang="it-IT" sz="2800" dirty="0">
                <a:sym typeface="Wingdings" pitchFamily="2" charset="2"/>
              </a:rPr>
              <a:t> </a:t>
            </a:r>
            <a:r>
              <a:rPr lang="it-IT" sz="2800" dirty="0" err="1">
                <a:sym typeface="Wingdings" pitchFamily="2" charset="2"/>
              </a:rPr>
              <a:t>feasible</a:t>
            </a:r>
            <a:endParaRPr lang="it-IT" sz="28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5493"/>
                </a:solidFill>
                <a:effectLst/>
              </a:rPr>
              <a:t>anti-IFN</a:t>
            </a:r>
            <a:r>
              <a:rPr lang="el-GR" sz="2800" dirty="0">
                <a:solidFill>
                  <a:srgbClr val="005493"/>
                </a:solidFill>
                <a:effectLst/>
              </a:rPr>
              <a:t>γ </a:t>
            </a:r>
            <a:r>
              <a:rPr lang="it-IT" sz="2800" dirty="0" err="1">
                <a:solidFill>
                  <a:srgbClr val="005493"/>
                </a:solidFill>
                <a:effectLst/>
              </a:rPr>
              <a:t>autoantibodies</a:t>
            </a:r>
            <a:r>
              <a:rPr lang="it-IT" sz="2800" dirty="0">
                <a:solidFill>
                  <a:srgbClr val="005493"/>
                </a:solidFill>
                <a:effectLst/>
              </a:rPr>
              <a:t> </a:t>
            </a:r>
            <a:r>
              <a:rPr lang="it-IT" sz="2800" dirty="0">
                <a:effectLst/>
                <a:sym typeface="Wingdings" pitchFamily="2" charset="2"/>
              </a:rPr>
              <a:t> rituximab, </a:t>
            </a:r>
            <a:r>
              <a:rPr lang="it-IT" sz="2800" dirty="0" err="1">
                <a:effectLst/>
                <a:sym typeface="Wingdings" pitchFamily="2" charset="2"/>
              </a:rPr>
              <a:t>bortezomib</a:t>
            </a:r>
            <a:endParaRPr lang="it-IT" sz="2800" dirty="0">
              <a:effectLst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rgbClr val="005493"/>
                </a:solidFill>
                <a:effectLst/>
              </a:rPr>
              <a:t>Cystic</a:t>
            </a:r>
            <a:r>
              <a:rPr lang="it-IT" sz="2800" dirty="0">
                <a:solidFill>
                  <a:srgbClr val="005493"/>
                </a:solidFill>
                <a:effectLst/>
              </a:rPr>
              <a:t> </a:t>
            </a:r>
            <a:r>
              <a:rPr lang="it-IT" sz="2800" dirty="0" err="1">
                <a:solidFill>
                  <a:srgbClr val="005493"/>
                </a:solidFill>
                <a:effectLst/>
              </a:rPr>
              <a:t>fibrosis</a:t>
            </a:r>
            <a:r>
              <a:rPr lang="it-IT" sz="2800" dirty="0">
                <a:solidFill>
                  <a:srgbClr val="005493"/>
                </a:solidFill>
                <a:effectLst/>
              </a:rPr>
              <a:t> </a:t>
            </a:r>
            <a:r>
              <a:rPr lang="it-IT" sz="2800" dirty="0">
                <a:effectLst/>
                <a:sym typeface="Wingdings" pitchFamily="2" charset="2"/>
              </a:rPr>
              <a:t> </a:t>
            </a:r>
            <a:r>
              <a:rPr lang="it-IT" sz="2800" dirty="0">
                <a:effectLst/>
              </a:rPr>
              <a:t>CFTR </a:t>
            </a:r>
            <a:r>
              <a:rPr lang="it-IT" sz="2800" dirty="0" err="1">
                <a:effectLst/>
              </a:rPr>
              <a:t>modulators</a:t>
            </a:r>
            <a:endParaRPr lang="it-IT" sz="2800" dirty="0">
              <a:effectLst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1B07A2-18BF-2479-4D98-9F9711D11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479" y="3270026"/>
            <a:ext cx="6703034" cy="31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16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20132F-F89A-BC9D-DD08-D75B496D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96" y="511629"/>
            <a:ext cx="8113276" cy="5878284"/>
          </a:xfrm>
        </p:spPr>
        <p:txBody>
          <a:bodyPr anchor="ctr">
            <a:normAutofit fontScale="92500" lnSpcReduction="10000"/>
          </a:bodyPr>
          <a:lstStyle/>
          <a:p>
            <a:r>
              <a:rPr lang="en-GB" b="1" dirty="0" err="1">
                <a:solidFill>
                  <a:srgbClr val="F20000"/>
                </a:solidFill>
              </a:rPr>
              <a:t>Incidenza</a:t>
            </a:r>
            <a:r>
              <a:rPr lang="en-GB" b="1" dirty="0">
                <a:solidFill>
                  <a:srgbClr val="F20000"/>
                </a:solidFill>
              </a:rPr>
              <a:t> in </a:t>
            </a:r>
            <a:r>
              <a:rPr lang="en-GB" b="1" dirty="0" err="1">
                <a:solidFill>
                  <a:srgbClr val="F20000"/>
                </a:solidFill>
              </a:rPr>
              <a:t>aumento</a:t>
            </a:r>
            <a:r>
              <a:rPr lang="en-GB" b="1" dirty="0">
                <a:solidFill>
                  <a:srgbClr val="F20000"/>
                </a:solidFill>
              </a:rPr>
              <a:t> </a:t>
            </a:r>
            <a:r>
              <a:rPr lang="en-GB" b="1" dirty="0" err="1">
                <a:solidFill>
                  <a:srgbClr val="F20000"/>
                </a:solidFill>
              </a:rPr>
              <a:t>delle</a:t>
            </a:r>
            <a:r>
              <a:rPr lang="en-GB" b="1" dirty="0">
                <a:solidFill>
                  <a:srgbClr val="F20000"/>
                </a:solidFill>
              </a:rPr>
              <a:t> NTM-PD, associate a un </a:t>
            </a:r>
            <a:r>
              <a:rPr lang="en-GB" b="1" dirty="0" err="1">
                <a:solidFill>
                  <a:srgbClr val="F20000"/>
                </a:solidFill>
              </a:rPr>
              <a:t>elevato</a:t>
            </a:r>
            <a:r>
              <a:rPr lang="en-GB" b="1" dirty="0">
                <a:solidFill>
                  <a:srgbClr val="F20000"/>
                </a:solidFill>
              </a:rPr>
              <a:t> </a:t>
            </a:r>
            <a:r>
              <a:rPr lang="en-GB" b="1" dirty="0" err="1">
                <a:solidFill>
                  <a:srgbClr val="F20000"/>
                </a:solidFill>
              </a:rPr>
              <a:t>utilizzo</a:t>
            </a:r>
            <a:r>
              <a:rPr lang="en-GB" b="1" dirty="0">
                <a:solidFill>
                  <a:srgbClr val="F20000"/>
                </a:solidFill>
              </a:rPr>
              <a:t> di </a:t>
            </a:r>
            <a:r>
              <a:rPr lang="en-GB" b="1" dirty="0" err="1">
                <a:solidFill>
                  <a:srgbClr val="F20000"/>
                </a:solidFill>
              </a:rPr>
              <a:t>risorse</a:t>
            </a:r>
            <a:r>
              <a:rPr lang="en-GB" b="1" dirty="0">
                <a:solidFill>
                  <a:srgbClr val="F20000"/>
                </a:solidFill>
              </a:rPr>
              <a:t> e </a:t>
            </a:r>
            <a:r>
              <a:rPr lang="en-GB" b="1" dirty="0" err="1">
                <a:solidFill>
                  <a:srgbClr val="F20000"/>
                </a:solidFill>
              </a:rPr>
              <a:t>mortalità</a:t>
            </a:r>
            <a:endParaRPr lang="en-GB" b="1" dirty="0">
              <a:solidFill>
                <a:srgbClr val="F20000"/>
              </a:solidFill>
            </a:endParaRPr>
          </a:p>
          <a:p>
            <a:r>
              <a:rPr lang="en-GB" b="1" dirty="0" err="1">
                <a:solidFill>
                  <a:srgbClr val="F19D01"/>
                </a:solidFill>
              </a:rPr>
              <a:t>Notevole</a:t>
            </a:r>
            <a:r>
              <a:rPr lang="en-GB" b="1" dirty="0">
                <a:solidFill>
                  <a:srgbClr val="F19D01"/>
                </a:solidFill>
              </a:rPr>
              <a:t> </a:t>
            </a:r>
            <a:r>
              <a:rPr lang="en-GB" b="1" dirty="0" err="1">
                <a:solidFill>
                  <a:srgbClr val="F19D01"/>
                </a:solidFill>
              </a:rPr>
              <a:t>ritardo</a:t>
            </a:r>
            <a:r>
              <a:rPr lang="en-GB" b="1" dirty="0">
                <a:solidFill>
                  <a:srgbClr val="F19D01"/>
                </a:solidFill>
              </a:rPr>
              <a:t> </a:t>
            </a:r>
            <a:r>
              <a:rPr lang="en-GB" b="1" dirty="0" err="1">
                <a:solidFill>
                  <a:srgbClr val="F19D01"/>
                </a:solidFill>
              </a:rPr>
              <a:t>diagnostico</a:t>
            </a:r>
            <a:r>
              <a:rPr lang="en-GB" b="1" dirty="0">
                <a:solidFill>
                  <a:srgbClr val="F19D01"/>
                </a:solidFill>
              </a:rPr>
              <a:t> (</a:t>
            </a:r>
            <a:r>
              <a:rPr lang="en-GB" b="1" dirty="0" err="1">
                <a:solidFill>
                  <a:srgbClr val="F19D01"/>
                </a:solidFill>
              </a:rPr>
              <a:t>impatto</a:t>
            </a:r>
            <a:r>
              <a:rPr lang="en-GB" b="1" dirty="0">
                <a:solidFill>
                  <a:srgbClr val="F19D01"/>
                </a:solidFill>
              </a:rPr>
              <a:t> </a:t>
            </a:r>
            <a:r>
              <a:rPr lang="en-GB" b="1" dirty="0" err="1">
                <a:solidFill>
                  <a:srgbClr val="F19D01"/>
                </a:solidFill>
              </a:rPr>
              <a:t>sull’outcome</a:t>
            </a:r>
            <a:r>
              <a:rPr lang="en-GB" b="1" dirty="0">
                <a:solidFill>
                  <a:srgbClr val="F19D01"/>
                </a:solidFill>
              </a:rPr>
              <a:t>?)</a:t>
            </a:r>
          </a:p>
          <a:p>
            <a:pPr lvl="1"/>
            <a:r>
              <a:rPr lang="en-GB" dirty="0" err="1">
                <a:solidFill>
                  <a:srgbClr val="F19D01"/>
                </a:solidFill>
              </a:rPr>
              <a:t>Coinvolgimento</a:t>
            </a:r>
            <a:r>
              <a:rPr lang="en-GB" dirty="0">
                <a:solidFill>
                  <a:srgbClr val="F19D01"/>
                </a:solidFill>
              </a:rPr>
              <a:t> di MMG, </a:t>
            </a:r>
            <a:r>
              <a:rPr lang="en-GB" dirty="0" err="1">
                <a:solidFill>
                  <a:srgbClr val="F19D01"/>
                </a:solidFill>
              </a:rPr>
              <a:t>pneumologi</a:t>
            </a:r>
            <a:r>
              <a:rPr lang="en-GB" dirty="0">
                <a:solidFill>
                  <a:srgbClr val="F19D01"/>
                </a:solidFill>
              </a:rPr>
              <a:t> e </a:t>
            </a:r>
            <a:r>
              <a:rPr lang="en-GB" dirty="0" err="1">
                <a:solidFill>
                  <a:srgbClr val="F19D01"/>
                </a:solidFill>
              </a:rPr>
              <a:t>reumatologi</a:t>
            </a:r>
            <a:endParaRPr lang="en-GB" dirty="0">
              <a:solidFill>
                <a:srgbClr val="F19D01"/>
              </a:solidFill>
            </a:endParaRPr>
          </a:p>
          <a:p>
            <a:pPr lvl="1"/>
            <a:r>
              <a:rPr lang="en-GB" dirty="0">
                <a:solidFill>
                  <a:srgbClr val="F19D01"/>
                </a:solidFill>
              </a:rPr>
              <a:t>Computer-assisted diagnosis?</a:t>
            </a:r>
          </a:p>
          <a:p>
            <a:r>
              <a:rPr lang="en-GB" b="1" dirty="0" err="1">
                <a:solidFill>
                  <a:srgbClr val="007A01"/>
                </a:solidFill>
              </a:rPr>
              <a:t>Gestione</a:t>
            </a:r>
            <a:r>
              <a:rPr lang="en-GB" b="1" dirty="0">
                <a:solidFill>
                  <a:srgbClr val="007A01"/>
                </a:solidFill>
              </a:rPr>
              <a:t> “</a:t>
            </a:r>
            <a:r>
              <a:rPr lang="en-GB" b="1" dirty="0" err="1">
                <a:solidFill>
                  <a:srgbClr val="007A01"/>
                </a:solidFill>
              </a:rPr>
              <a:t>olistica</a:t>
            </a:r>
            <a:r>
              <a:rPr lang="en-GB" b="1" dirty="0">
                <a:solidFill>
                  <a:srgbClr val="007A01"/>
                </a:solidFill>
              </a:rPr>
              <a:t>” e </a:t>
            </a:r>
            <a:r>
              <a:rPr lang="en-GB" b="1" dirty="0" err="1">
                <a:solidFill>
                  <a:srgbClr val="007A01"/>
                </a:solidFill>
              </a:rPr>
              <a:t>coinvolgimento</a:t>
            </a:r>
            <a:r>
              <a:rPr lang="en-GB" b="1" dirty="0">
                <a:solidFill>
                  <a:srgbClr val="007A01"/>
                </a:solidFill>
              </a:rPr>
              <a:t> del </a:t>
            </a:r>
            <a:r>
              <a:rPr lang="en-GB" b="1" dirty="0" err="1">
                <a:solidFill>
                  <a:srgbClr val="007A01"/>
                </a:solidFill>
              </a:rPr>
              <a:t>paziente</a:t>
            </a:r>
            <a:endParaRPr lang="en-GB" b="1" dirty="0">
              <a:solidFill>
                <a:srgbClr val="007A01"/>
              </a:solidFill>
            </a:endParaRPr>
          </a:p>
          <a:p>
            <a:pPr lvl="1"/>
            <a:r>
              <a:rPr lang="en-GB" dirty="0" err="1">
                <a:solidFill>
                  <a:srgbClr val="007A01"/>
                </a:solidFill>
              </a:rPr>
              <a:t>Gestione</a:t>
            </a:r>
            <a:r>
              <a:rPr lang="en-GB" dirty="0">
                <a:solidFill>
                  <a:srgbClr val="007A01"/>
                </a:solidFill>
              </a:rPr>
              <a:t> </a:t>
            </a:r>
            <a:r>
              <a:rPr lang="en-GB" dirty="0" err="1">
                <a:solidFill>
                  <a:srgbClr val="007A01"/>
                </a:solidFill>
              </a:rPr>
              <a:t>multidisciplinare</a:t>
            </a:r>
            <a:endParaRPr lang="en-GB" dirty="0">
              <a:solidFill>
                <a:srgbClr val="007A01"/>
              </a:solidFill>
            </a:endParaRPr>
          </a:p>
          <a:p>
            <a:pPr lvl="1"/>
            <a:r>
              <a:rPr lang="en-GB" dirty="0" err="1">
                <a:solidFill>
                  <a:srgbClr val="007A01"/>
                </a:solidFill>
              </a:rPr>
              <a:t>Terapia</a:t>
            </a:r>
            <a:r>
              <a:rPr lang="en-GB" dirty="0">
                <a:solidFill>
                  <a:srgbClr val="007A01"/>
                </a:solidFill>
              </a:rPr>
              <a:t> con </a:t>
            </a:r>
            <a:r>
              <a:rPr lang="en-GB" dirty="0" err="1">
                <a:solidFill>
                  <a:srgbClr val="007A01"/>
                </a:solidFill>
              </a:rPr>
              <a:t>efficacia</a:t>
            </a:r>
            <a:r>
              <a:rPr lang="en-GB" dirty="0">
                <a:solidFill>
                  <a:srgbClr val="007A01"/>
                </a:solidFill>
              </a:rPr>
              <a:t> </a:t>
            </a:r>
            <a:r>
              <a:rPr lang="en-GB" dirty="0" err="1">
                <a:solidFill>
                  <a:srgbClr val="007A01"/>
                </a:solidFill>
              </a:rPr>
              <a:t>incompleta</a:t>
            </a:r>
            <a:r>
              <a:rPr lang="en-GB" dirty="0">
                <a:solidFill>
                  <a:srgbClr val="007A01"/>
                </a:solidFill>
              </a:rPr>
              <a:t> e </a:t>
            </a:r>
            <a:r>
              <a:rPr lang="en-GB" dirty="0" err="1">
                <a:solidFill>
                  <a:srgbClr val="007A01"/>
                </a:solidFill>
              </a:rPr>
              <a:t>tossicità</a:t>
            </a:r>
            <a:r>
              <a:rPr lang="en-GB" dirty="0">
                <a:solidFill>
                  <a:srgbClr val="007A01"/>
                </a:solidFill>
              </a:rPr>
              <a:t> </a:t>
            </a:r>
            <a:r>
              <a:rPr lang="en-GB" dirty="0" err="1">
                <a:solidFill>
                  <a:srgbClr val="007A01"/>
                </a:solidFill>
              </a:rPr>
              <a:t>rilevante</a:t>
            </a:r>
            <a:r>
              <a:rPr lang="en-GB" dirty="0">
                <a:solidFill>
                  <a:srgbClr val="007A01"/>
                </a:solidFill>
              </a:rPr>
              <a:t> </a:t>
            </a:r>
            <a:r>
              <a:rPr lang="en-GB" dirty="0">
                <a:solidFill>
                  <a:srgbClr val="007A01"/>
                </a:solidFill>
                <a:sym typeface="Wingdings" pitchFamily="2" charset="2"/>
              </a:rPr>
              <a:t> </a:t>
            </a:r>
            <a:r>
              <a:rPr lang="en-GB" dirty="0" err="1">
                <a:solidFill>
                  <a:srgbClr val="007A01"/>
                </a:solidFill>
              </a:rPr>
              <a:t>Necessari</a:t>
            </a:r>
            <a:r>
              <a:rPr lang="en-GB" dirty="0">
                <a:solidFill>
                  <a:srgbClr val="007A01"/>
                </a:solidFill>
              </a:rPr>
              <a:t> </a:t>
            </a:r>
            <a:r>
              <a:rPr lang="en-GB" dirty="0" err="1">
                <a:solidFill>
                  <a:srgbClr val="007A01"/>
                </a:solidFill>
              </a:rPr>
              <a:t>nuovi</a:t>
            </a:r>
            <a:r>
              <a:rPr lang="en-GB" dirty="0">
                <a:solidFill>
                  <a:srgbClr val="007A01"/>
                </a:solidFill>
              </a:rPr>
              <a:t> </a:t>
            </a:r>
            <a:r>
              <a:rPr lang="en-GB" dirty="0" err="1">
                <a:solidFill>
                  <a:srgbClr val="007A01"/>
                </a:solidFill>
              </a:rPr>
              <a:t>farmaci</a:t>
            </a:r>
            <a:r>
              <a:rPr lang="en-GB" dirty="0">
                <a:solidFill>
                  <a:srgbClr val="007A01"/>
                </a:solidFill>
              </a:rPr>
              <a:t> con </a:t>
            </a:r>
            <a:r>
              <a:rPr lang="en-GB" dirty="0" err="1">
                <a:solidFill>
                  <a:srgbClr val="007A01"/>
                </a:solidFill>
              </a:rPr>
              <a:t>attività</a:t>
            </a:r>
            <a:r>
              <a:rPr lang="en-GB" dirty="0">
                <a:solidFill>
                  <a:srgbClr val="007A01"/>
                </a:solidFill>
              </a:rPr>
              <a:t> </a:t>
            </a:r>
            <a:r>
              <a:rPr lang="en-GB" dirty="0" err="1">
                <a:solidFill>
                  <a:srgbClr val="007A01"/>
                </a:solidFill>
              </a:rPr>
              <a:t>battericida</a:t>
            </a:r>
            <a:endParaRPr lang="en-GB" dirty="0">
              <a:solidFill>
                <a:srgbClr val="007A01"/>
              </a:solidFill>
            </a:endParaRPr>
          </a:p>
          <a:p>
            <a:r>
              <a:rPr lang="en-GB" b="1" dirty="0" err="1">
                <a:solidFill>
                  <a:srgbClr val="1213D9"/>
                </a:solidFill>
              </a:rPr>
              <a:t>Molte</a:t>
            </a:r>
            <a:r>
              <a:rPr lang="en-GB" b="1" dirty="0">
                <a:solidFill>
                  <a:srgbClr val="1213D9"/>
                </a:solidFill>
              </a:rPr>
              <a:t> </a:t>
            </a:r>
            <a:r>
              <a:rPr lang="en-GB" b="1" dirty="0" err="1">
                <a:solidFill>
                  <a:srgbClr val="1213D9"/>
                </a:solidFill>
              </a:rPr>
              <a:t>domande</a:t>
            </a:r>
            <a:r>
              <a:rPr lang="en-GB" b="1" dirty="0">
                <a:solidFill>
                  <a:srgbClr val="1213D9"/>
                </a:solidFill>
              </a:rPr>
              <a:t> </a:t>
            </a:r>
            <a:r>
              <a:rPr lang="en-GB" b="1" dirty="0" err="1">
                <a:solidFill>
                  <a:srgbClr val="1213D9"/>
                </a:solidFill>
              </a:rPr>
              <a:t>aperte</a:t>
            </a:r>
            <a:endParaRPr lang="en-GB" b="1" dirty="0">
              <a:solidFill>
                <a:srgbClr val="1213D9"/>
              </a:solidFill>
            </a:endParaRPr>
          </a:p>
          <a:p>
            <a:pPr lvl="1"/>
            <a:r>
              <a:rPr lang="en-GB" dirty="0" err="1">
                <a:solidFill>
                  <a:srgbClr val="1213D9"/>
                </a:solidFill>
              </a:rPr>
              <a:t>Ottimizzazione</a:t>
            </a:r>
            <a:r>
              <a:rPr lang="en-GB" dirty="0">
                <a:solidFill>
                  <a:srgbClr val="1213D9"/>
                </a:solidFill>
              </a:rPr>
              <a:t> </a:t>
            </a:r>
            <a:r>
              <a:rPr lang="en-GB" dirty="0" err="1">
                <a:solidFill>
                  <a:srgbClr val="1213D9"/>
                </a:solidFill>
              </a:rPr>
              <a:t>farmacologica</a:t>
            </a:r>
            <a:r>
              <a:rPr lang="en-GB" dirty="0">
                <a:solidFill>
                  <a:srgbClr val="1213D9"/>
                </a:solidFill>
              </a:rPr>
              <a:t> (</a:t>
            </a:r>
            <a:r>
              <a:rPr lang="en-GB" dirty="0" err="1">
                <a:solidFill>
                  <a:srgbClr val="1213D9"/>
                </a:solidFill>
              </a:rPr>
              <a:t>clofazimina</a:t>
            </a:r>
            <a:r>
              <a:rPr lang="en-GB" dirty="0">
                <a:solidFill>
                  <a:srgbClr val="1213D9"/>
                </a:solidFill>
              </a:rPr>
              <a:t> al </a:t>
            </a:r>
            <a:r>
              <a:rPr lang="en-GB" dirty="0" err="1">
                <a:solidFill>
                  <a:srgbClr val="1213D9"/>
                </a:solidFill>
              </a:rPr>
              <a:t>posto</a:t>
            </a:r>
            <a:r>
              <a:rPr lang="en-GB" dirty="0">
                <a:solidFill>
                  <a:srgbClr val="1213D9"/>
                </a:solidFill>
              </a:rPr>
              <a:t> di </a:t>
            </a:r>
            <a:r>
              <a:rPr lang="en-GB" dirty="0" err="1">
                <a:solidFill>
                  <a:srgbClr val="1213D9"/>
                </a:solidFill>
              </a:rPr>
              <a:t>rifampicina</a:t>
            </a:r>
            <a:r>
              <a:rPr lang="en-GB" dirty="0">
                <a:solidFill>
                  <a:srgbClr val="1213D9"/>
                </a:solidFill>
              </a:rPr>
              <a:t>? </a:t>
            </a:r>
            <a:r>
              <a:rPr lang="en-GB" dirty="0" err="1">
                <a:solidFill>
                  <a:srgbClr val="1213D9"/>
                </a:solidFill>
              </a:rPr>
              <a:t>Dosi</a:t>
            </a:r>
            <a:r>
              <a:rPr lang="en-GB" dirty="0">
                <a:solidFill>
                  <a:srgbClr val="1213D9"/>
                </a:solidFill>
              </a:rPr>
              <a:t>? TDM? PG per </a:t>
            </a:r>
            <a:r>
              <a:rPr lang="en-GB" dirty="0" err="1">
                <a:solidFill>
                  <a:srgbClr val="1213D9"/>
                </a:solidFill>
              </a:rPr>
              <a:t>amiglicosidi</a:t>
            </a:r>
            <a:r>
              <a:rPr lang="en-GB" dirty="0">
                <a:solidFill>
                  <a:srgbClr val="1213D9"/>
                </a:solidFill>
              </a:rPr>
              <a:t>?)?</a:t>
            </a:r>
          </a:p>
          <a:p>
            <a:pPr lvl="1"/>
            <a:r>
              <a:rPr lang="en-GB" dirty="0" err="1">
                <a:solidFill>
                  <a:srgbClr val="1213D9"/>
                </a:solidFill>
              </a:rPr>
              <a:t>Terapia</a:t>
            </a:r>
            <a:r>
              <a:rPr lang="en-GB" dirty="0">
                <a:solidFill>
                  <a:srgbClr val="1213D9"/>
                </a:solidFill>
              </a:rPr>
              <a:t> </a:t>
            </a:r>
            <a:r>
              <a:rPr lang="en-GB" dirty="0" err="1">
                <a:solidFill>
                  <a:srgbClr val="1213D9"/>
                </a:solidFill>
              </a:rPr>
              <a:t>della</a:t>
            </a:r>
            <a:r>
              <a:rPr lang="en-GB" dirty="0">
                <a:solidFill>
                  <a:srgbClr val="1213D9"/>
                </a:solidFill>
              </a:rPr>
              <a:t> </a:t>
            </a:r>
            <a:r>
              <a:rPr lang="en-GB" dirty="0" err="1">
                <a:solidFill>
                  <a:srgbClr val="1213D9"/>
                </a:solidFill>
              </a:rPr>
              <a:t>malattia</a:t>
            </a:r>
            <a:r>
              <a:rPr lang="en-GB" dirty="0">
                <a:solidFill>
                  <a:srgbClr val="1213D9"/>
                </a:solidFill>
              </a:rPr>
              <a:t> </a:t>
            </a:r>
            <a:r>
              <a:rPr lang="en-GB" dirty="0" err="1">
                <a:solidFill>
                  <a:srgbClr val="1213D9"/>
                </a:solidFill>
              </a:rPr>
              <a:t>refrattaria</a:t>
            </a:r>
            <a:r>
              <a:rPr lang="en-GB" dirty="0">
                <a:solidFill>
                  <a:srgbClr val="1213D9"/>
                </a:solidFill>
              </a:rPr>
              <a:t>?</a:t>
            </a:r>
          </a:p>
          <a:p>
            <a:pPr lvl="1"/>
            <a:r>
              <a:rPr lang="en-GB" dirty="0" err="1">
                <a:solidFill>
                  <a:srgbClr val="1213D9"/>
                </a:solidFill>
              </a:rPr>
              <a:t>Quando</a:t>
            </a:r>
            <a:r>
              <a:rPr lang="en-GB" dirty="0">
                <a:solidFill>
                  <a:srgbClr val="1213D9"/>
                </a:solidFill>
              </a:rPr>
              <a:t> </a:t>
            </a:r>
            <a:r>
              <a:rPr lang="en-GB" dirty="0" err="1">
                <a:solidFill>
                  <a:srgbClr val="1213D9"/>
                </a:solidFill>
              </a:rPr>
              <a:t>interrompere</a:t>
            </a:r>
            <a:r>
              <a:rPr lang="en-GB" dirty="0">
                <a:solidFill>
                  <a:srgbClr val="1213D9"/>
                </a:solidFill>
              </a:rPr>
              <a:t> in </a:t>
            </a:r>
            <a:r>
              <a:rPr lang="en-GB" dirty="0" err="1">
                <a:solidFill>
                  <a:srgbClr val="1213D9"/>
                </a:solidFill>
              </a:rPr>
              <a:t>caso</a:t>
            </a:r>
            <a:r>
              <a:rPr lang="en-GB" dirty="0">
                <a:solidFill>
                  <a:srgbClr val="1213D9"/>
                </a:solidFill>
              </a:rPr>
              <a:t> di </a:t>
            </a:r>
            <a:r>
              <a:rPr lang="en-GB" dirty="0" err="1">
                <a:solidFill>
                  <a:srgbClr val="1213D9"/>
                </a:solidFill>
              </a:rPr>
              <a:t>fallimento</a:t>
            </a:r>
            <a:r>
              <a:rPr lang="en-GB" dirty="0">
                <a:solidFill>
                  <a:srgbClr val="1213D9"/>
                </a:solidFill>
              </a:rPr>
              <a:t> </a:t>
            </a:r>
            <a:r>
              <a:rPr lang="en-GB" dirty="0" err="1">
                <a:solidFill>
                  <a:srgbClr val="1213D9"/>
                </a:solidFill>
              </a:rPr>
              <a:t>microbiologico</a:t>
            </a:r>
            <a:r>
              <a:rPr lang="en-GB" dirty="0">
                <a:solidFill>
                  <a:srgbClr val="1213D9"/>
                </a:solidFill>
              </a:rPr>
              <a:t>?</a:t>
            </a:r>
          </a:p>
          <a:p>
            <a:pPr lvl="1"/>
            <a:r>
              <a:rPr lang="en-GB" dirty="0" err="1">
                <a:solidFill>
                  <a:srgbClr val="1213D9"/>
                </a:solidFill>
              </a:rPr>
              <a:t>Terapia</a:t>
            </a:r>
            <a:r>
              <a:rPr lang="en-GB" dirty="0">
                <a:solidFill>
                  <a:srgbClr val="1213D9"/>
                </a:solidFill>
              </a:rPr>
              <a:t> </a:t>
            </a:r>
            <a:r>
              <a:rPr lang="en-GB" dirty="0" err="1">
                <a:solidFill>
                  <a:srgbClr val="1213D9"/>
                </a:solidFill>
              </a:rPr>
              <a:t>della</a:t>
            </a:r>
            <a:r>
              <a:rPr lang="en-GB" dirty="0">
                <a:solidFill>
                  <a:srgbClr val="1213D9"/>
                </a:solidFill>
              </a:rPr>
              <a:t> </a:t>
            </a:r>
            <a:r>
              <a:rPr lang="en-GB" dirty="0" err="1">
                <a:solidFill>
                  <a:srgbClr val="1213D9"/>
                </a:solidFill>
              </a:rPr>
              <a:t>malattia</a:t>
            </a:r>
            <a:r>
              <a:rPr lang="en-GB" dirty="0">
                <a:solidFill>
                  <a:srgbClr val="1213D9"/>
                </a:solidFill>
              </a:rPr>
              <a:t> </a:t>
            </a:r>
            <a:r>
              <a:rPr lang="en-GB" dirty="0" err="1">
                <a:solidFill>
                  <a:srgbClr val="1213D9"/>
                </a:solidFill>
              </a:rPr>
              <a:t>extrapolmonare</a:t>
            </a:r>
            <a:endParaRPr lang="en-GB" dirty="0">
              <a:solidFill>
                <a:srgbClr val="1213D9"/>
              </a:solidFill>
            </a:endParaRPr>
          </a:p>
          <a:p>
            <a:r>
              <a:rPr lang="en-GB" b="1" dirty="0">
                <a:solidFill>
                  <a:srgbClr val="7B0279"/>
                </a:solidFill>
              </a:rPr>
              <a:t>Randomized and controlled trials!!!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EC6C8D-7D4B-3255-BDB0-C9B953D611A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50001"/>
          <a:stretch/>
        </p:blipFill>
        <p:spPr>
          <a:xfrm>
            <a:off x="31408" y="511629"/>
            <a:ext cx="3466800" cy="578031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30" y="2270312"/>
            <a:ext cx="2735317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>
                <a:latin typeface="+mn-lt"/>
              </a:rPr>
              <a:t>Conclusioni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905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C17291-A769-77B5-B338-9DFE2B99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840"/>
            <a:ext cx="12192000" cy="1325563"/>
          </a:xfrm>
        </p:spPr>
        <p:txBody>
          <a:bodyPr/>
          <a:lstStyle/>
          <a:p>
            <a:pPr algn="ctr"/>
            <a:r>
              <a:rPr lang="it-IT" dirty="0" err="1"/>
              <a:t>Acknowledgements</a:t>
            </a:r>
            <a:endParaRPr lang="it-IT" dirty="0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FD3B660F-EFDA-3B7B-D55D-C9D8ED1F8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101"/>
          <a:stretch/>
        </p:blipFill>
        <p:spPr>
          <a:xfrm>
            <a:off x="870998" y="1701757"/>
            <a:ext cx="2396580" cy="1152000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0D85F1C9-8512-C496-7875-8BD27B0FB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3239671"/>
            <a:ext cx="1231088" cy="150745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E674BA0-D221-E8FC-D898-3AF7A7DA96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543"/>
          <a:stretch/>
        </p:blipFill>
        <p:spPr>
          <a:xfrm>
            <a:off x="451067" y="5267515"/>
            <a:ext cx="3276600" cy="11176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28" name="Picture 4" descr="Tema UniTo - v3">
            <a:extLst>
              <a:ext uri="{FF2B5EF4-FFF2-40B4-BE49-F238E27FC236}">
                <a16:creationId xmlns:a16="http://schemas.microsoft.com/office/drawing/2014/main" id="{71F176CA-8D8F-1FE3-46A5-A4685C2E4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23" y="1788773"/>
            <a:ext cx="3051401" cy="12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'ospedale con sede in Italia migliora l'assistenza ai ...">
            <a:extLst>
              <a:ext uri="{FF2B5EF4-FFF2-40B4-BE49-F238E27FC236}">
                <a16:creationId xmlns:a16="http://schemas.microsoft.com/office/drawing/2014/main" id="{88AE796E-B058-0295-55F7-F4D27BFF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62" y="5023757"/>
            <a:ext cx="1660193" cy="13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C92FAE8-EE6B-FABB-0F11-DF568C9682B7}"/>
              </a:ext>
            </a:extLst>
          </p:cNvPr>
          <p:cNvSpPr/>
          <p:nvPr/>
        </p:nvSpPr>
        <p:spPr>
          <a:xfrm>
            <a:off x="2895600" y="3317787"/>
            <a:ext cx="3276600" cy="151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SCDO Malattie Infettive!</a:t>
            </a:r>
          </a:p>
          <a:p>
            <a:pPr algn="ctr"/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Stefano Patrucco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Elisa Clivati</a:t>
            </a:r>
          </a:p>
          <a:p>
            <a:pPr algn="ctr"/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Paolo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Ravanini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Anna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Camaggi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D8570CC-FABE-AAE7-2C79-3AAD0AC1A8C7}"/>
              </a:ext>
            </a:extLst>
          </p:cNvPr>
          <p:cNvSpPr/>
          <p:nvPr/>
        </p:nvSpPr>
        <p:spPr>
          <a:xfrm>
            <a:off x="3886200" y="5253852"/>
            <a:ext cx="2598390" cy="111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Marisa Gariglio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Cinzia Borgogna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Marta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Mellai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Sandra D’Alfonso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D9C309F-F092-BAF7-C229-531840EFF1CE}"/>
              </a:ext>
            </a:extLst>
          </p:cNvPr>
          <p:cNvSpPr/>
          <p:nvPr/>
        </p:nvSpPr>
        <p:spPr>
          <a:xfrm>
            <a:off x="9116928" y="4858338"/>
            <a:ext cx="2776860" cy="151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Carlo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Perno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Prof.ssa Claudia Alteri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Rossana Scutari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Valeria Fox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Luna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Colagrossi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4DE50F6-8456-FC82-17DC-85A66FBF937D}"/>
              </a:ext>
            </a:extLst>
          </p:cNvPr>
          <p:cNvSpPr/>
          <p:nvPr/>
        </p:nvSpPr>
        <p:spPr>
          <a:xfrm>
            <a:off x="9116928" y="1644713"/>
            <a:ext cx="2776860" cy="151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Giovanni Di Perri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Stefano Bonora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Mattia Trunfio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Antonio D’Avolio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Jessica Cusato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Mussa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Roberto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Angilletta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Sabrina Vicinanza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E166757-F4E6-E8A0-1482-D6C977C3374B}"/>
              </a:ext>
            </a:extLst>
          </p:cNvPr>
          <p:cNvSpPr/>
          <p:nvPr/>
        </p:nvSpPr>
        <p:spPr>
          <a:xfrm>
            <a:off x="3377906" y="1599377"/>
            <a:ext cx="2302613" cy="151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Cristoforo Comi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Fabiola De Marchi</a:t>
            </a:r>
          </a:p>
        </p:txBody>
      </p:sp>
      <p:pic>
        <p:nvPicPr>
          <p:cNvPr id="1026" name="Picture 2" descr="ASL Città di Torino | Turin">
            <a:extLst>
              <a:ext uri="{FF2B5EF4-FFF2-40B4-BE49-F238E27FC236}">
                <a16:creationId xmlns:a16="http://schemas.microsoft.com/office/drawing/2014/main" id="{DA271718-B4AF-A6AF-BFF6-76663527A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06" y="3497153"/>
            <a:ext cx="1997061" cy="11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785BC6B-3C02-2F14-B1D3-BD3C07717591}"/>
              </a:ext>
            </a:extLst>
          </p:cNvPr>
          <p:cNvSpPr/>
          <p:nvPr/>
        </p:nvSpPr>
        <p:spPr>
          <a:xfrm>
            <a:off x="9296400" y="3346521"/>
            <a:ext cx="2776860" cy="151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Valeria Ghisetti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Alessandra Mondo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F2104CD-0C66-04A7-9E8E-9E8E957E2F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998" y="346819"/>
            <a:ext cx="927100" cy="9652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F70F870-2B42-2CE6-17C1-77C288AB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37031"/>
            <a:ext cx="2776860" cy="77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211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78737B4-9A4D-C956-51FD-56BF27103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100" y="74655"/>
            <a:ext cx="6916558" cy="673046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E4738CA-819B-D4E9-090A-858C7A54A002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8DC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4225FE9-672E-B887-CA84-072177002E7F}"/>
              </a:ext>
            </a:extLst>
          </p:cNvPr>
          <p:cNvSpPr txBox="1">
            <a:spLocks/>
          </p:cNvSpPr>
          <p:nvPr/>
        </p:nvSpPr>
        <p:spPr>
          <a:xfrm>
            <a:off x="344214" y="2971690"/>
            <a:ext cx="27353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Global Trends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21E380-AD63-E5EC-8F76-3972B66DCAE8}"/>
              </a:ext>
            </a:extLst>
          </p:cNvPr>
          <p:cNvSpPr txBox="1"/>
          <p:nvPr/>
        </p:nvSpPr>
        <p:spPr>
          <a:xfrm>
            <a:off x="0" y="6474372"/>
            <a:ext cx="346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rgbClr val="8DCEC4"/>
                </a:solidFill>
                <a:effectLst/>
              </a:rPr>
              <a:t>Naestholt</a:t>
            </a:r>
            <a:r>
              <a:rPr lang="it-IT" sz="1200" dirty="0">
                <a:solidFill>
                  <a:srgbClr val="8DCEC4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Dah</a:t>
            </a:r>
            <a:r>
              <a:rPr lang="it-IT" sz="1200" dirty="0">
                <a:solidFill>
                  <a:srgbClr val="8DCEC4"/>
                </a:solidFill>
                <a:effectLst/>
              </a:rPr>
              <a:t> V, et al.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Chest</a:t>
            </a:r>
            <a:r>
              <a:rPr lang="it-IT" sz="1200" dirty="0">
                <a:solidFill>
                  <a:srgbClr val="8DCEC4"/>
                </a:solidFill>
                <a:effectLst/>
              </a:rPr>
              <a:t> 2022</a:t>
            </a:r>
            <a:endParaRPr lang="it-IT" sz="1200" dirty="0">
              <a:solidFill>
                <a:srgbClr val="8DCE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373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E4738CA-819B-D4E9-090A-858C7A54A002}"/>
              </a:ext>
            </a:extLst>
          </p:cNvPr>
          <p:cNvSpPr/>
          <p:nvPr/>
        </p:nvSpPr>
        <p:spPr>
          <a:xfrm>
            <a:off x="0" y="575167"/>
            <a:ext cx="3461657" cy="5954953"/>
          </a:xfrm>
          <a:prstGeom prst="rect">
            <a:avLst/>
          </a:prstGeom>
          <a:solidFill>
            <a:srgbClr val="8DC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4225FE9-672E-B887-CA84-072177002E7F}"/>
              </a:ext>
            </a:extLst>
          </p:cNvPr>
          <p:cNvSpPr txBox="1">
            <a:spLocks/>
          </p:cNvSpPr>
          <p:nvPr/>
        </p:nvSpPr>
        <p:spPr>
          <a:xfrm>
            <a:off x="182848" y="945282"/>
            <a:ext cx="3117443" cy="487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+mn-lt"/>
              </a:rPr>
              <a:t>Mortality</a:t>
            </a:r>
          </a:p>
          <a:p>
            <a:pPr algn="ctr"/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France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Incidence 1-1.1/100K inhabitants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increased mortality rate X 2.8 (95% CI: 2.53; 3.11) and lower for patients treated with antibiotics (HR = 0.772; 95% CI [0.628; 0.949).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21E380-AD63-E5EC-8F76-3972B66DCAE8}"/>
              </a:ext>
            </a:extLst>
          </p:cNvPr>
          <p:cNvSpPr txBox="1"/>
          <p:nvPr/>
        </p:nvSpPr>
        <p:spPr>
          <a:xfrm>
            <a:off x="0" y="6561458"/>
            <a:ext cx="346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rgbClr val="8DCEC4"/>
                </a:solidFill>
                <a:effectLst/>
              </a:rPr>
              <a:t>Veziris</a:t>
            </a:r>
            <a:r>
              <a:rPr lang="it-IT" sz="1200" dirty="0">
                <a:solidFill>
                  <a:srgbClr val="8DCEC4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N</a:t>
            </a:r>
            <a:r>
              <a:rPr lang="it-IT" sz="1200" dirty="0">
                <a:solidFill>
                  <a:srgbClr val="8DCEC4"/>
                </a:solidFill>
                <a:effectLst/>
              </a:rPr>
              <a:t>, et al. BMC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Infect</a:t>
            </a:r>
            <a:r>
              <a:rPr lang="it-IT" sz="1200" dirty="0">
                <a:solidFill>
                  <a:srgbClr val="8DCEC4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Dis</a:t>
            </a:r>
            <a:r>
              <a:rPr lang="it-IT" sz="1200" dirty="0">
                <a:solidFill>
                  <a:srgbClr val="8DCEC4"/>
                </a:solidFill>
                <a:effectLst/>
              </a:rPr>
              <a:t> 2021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AEA269-E42E-7A79-7119-EC17A729D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505" y="575168"/>
            <a:ext cx="8615548" cy="503008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A16A6D6-3294-ABAD-4DC4-CCBECFA90C06}"/>
              </a:ext>
            </a:extLst>
          </p:cNvPr>
          <p:cNvSpPr/>
          <p:nvPr/>
        </p:nvSpPr>
        <p:spPr>
          <a:xfrm>
            <a:off x="3788493" y="5767233"/>
            <a:ext cx="8327572" cy="762888"/>
          </a:xfrm>
          <a:prstGeom prst="rect">
            <a:avLst/>
          </a:prstGeom>
          <a:solidFill>
            <a:srgbClr val="8DCE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solidFill>
                  <a:schemeClr val="tx1"/>
                </a:solidFill>
              </a:rPr>
              <a:t>Increasing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mortality</a:t>
            </a:r>
            <a:r>
              <a:rPr lang="it-IT" sz="2400" b="1" dirty="0">
                <a:solidFill>
                  <a:schemeClr val="tx1"/>
                </a:solidFill>
              </a:rPr>
              <a:t> in </a:t>
            </a:r>
            <a:r>
              <a:rPr lang="it-IT" sz="2400" b="1" dirty="0" err="1">
                <a:solidFill>
                  <a:schemeClr val="tx1"/>
                </a:solidFill>
              </a:rPr>
              <a:t>recent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years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it-IT" dirty="0" err="1">
                <a:solidFill>
                  <a:schemeClr val="tx1"/>
                </a:solidFill>
              </a:rPr>
              <a:t>Harada</a:t>
            </a:r>
            <a:r>
              <a:rPr lang="it-IT" dirty="0">
                <a:solidFill>
                  <a:schemeClr val="tx1"/>
                </a:solidFill>
              </a:rPr>
              <a:t> K, et al. IJID 2025</a:t>
            </a:r>
          </a:p>
        </p:txBody>
      </p:sp>
    </p:spTree>
    <p:extLst>
      <p:ext uri="{BB962C8B-B14F-4D97-AF65-F5344CB8AC3E}">
        <p14:creationId xmlns:p14="http://schemas.microsoft.com/office/powerpoint/2010/main" val="29747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+mn-lt"/>
              </a:rPr>
              <a:t>Clofazimine efficacy in the treatment of  MAC-PD </a:t>
            </a:r>
            <a:endParaRPr lang="en-GB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2801C8-8F57-3C9F-5CC3-98AEE168E763}"/>
              </a:ext>
            </a:extLst>
          </p:cNvPr>
          <p:cNvSpPr txBox="1"/>
          <p:nvPr/>
        </p:nvSpPr>
        <p:spPr>
          <a:xfrm>
            <a:off x="0" y="6265966"/>
            <a:ext cx="346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C000"/>
                </a:solidFill>
              </a:rPr>
              <a:t>Javad </a:t>
            </a:r>
            <a:r>
              <a:rPr lang="en-GB" sz="1400" dirty="0" err="1">
                <a:solidFill>
                  <a:srgbClr val="FFC000"/>
                </a:solidFill>
              </a:rPr>
              <a:t>Nasiri</a:t>
            </a:r>
            <a:r>
              <a:rPr lang="en-GB" sz="1400" dirty="0">
                <a:solidFill>
                  <a:srgbClr val="FFC000"/>
                </a:solidFill>
              </a:rPr>
              <a:t> M, et al. Front Med 2021;</a:t>
            </a:r>
          </a:p>
          <a:p>
            <a:pPr algn="ctr"/>
            <a:r>
              <a:rPr lang="en-GB" sz="1400" dirty="0">
                <a:solidFill>
                  <a:srgbClr val="FFC000"/>
                </a:solidFill>
              </a:rPr>
              <a:t>Bao S, et al. IJAA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9D5C7E-4370-B0B3-9CCA-08640BD2D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457" y="860433"/>
            <a:ext cx="5236028" cy="5191561"/>
          </a:xfrm>
          <a:prstGeom prst="rect">
            <a:avLst/>
          </a:prstGeom>
          <a:ln w="19050">
            <a:noFill/>
          </a:ln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A32C4A70-755C-EAC9-AD7B-CE9B3A51DFC7}"/>
              </a:ext>
            </a:extLst>
          </p:cNvPr>
          <p:cNvSpPr/>
          <p:nvPr/>
        </p:nvSpPr>
        <p:spPr>
          <a:xfrm>
            <a:off x="5197021" y="2485121"/>
            <a:ext cx="2374900" cy="22987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56.8%</a:t>
            </a:r>
          </a:p>
          <a:p>
            <a:pPr algn="ctr"/>
            <a:r>
              <a:rPr lang="it-IT" sz="2400" b="1" dirty="0"/>
              <a:t>(47.1-66.5)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C07DE90-FFEA-241E-59C8-1441F475963E}"/>
              </a:ext>
            </a:extLst>
          </p:cNvPr>
          <p:cNvGrpSpPr/>
          <p:nvPr/>
        </p:nvGrpSpPr>
        <p:grpSpPr>
          <a:xfrm>
            <a:off x="9154886" y="1161399"/>
            <a:ext cx="2841171" cy="4524315"/>
            <a:chOff x="9154886" y="1161399"/>
            <a:chExt cx="2841171" cy="4524315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2EDF9F3-7451-C128-3C8F-D1C9C597F2B5}"/>
                </a:ext>
              </a:extLst>
            </p:cNvPr>
            <p:cNvSpPr txBox="1"/>
            <p:nvPr/>
          </p:nvSpPr>
          <p:spPr>
            <a:xfrm>
              <a:off x="9154886" y="1161399"/>
              <a:ext cx="2841171" cy="4524315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dirty="0">
                  <a:latin typeface="MyriadPro"/>
                </a:rPr>
                <a:t>A </a:t>
              </a:r>
              <a:r>
                <a:rPr lang="it-IT" dirty="0" err="1">
                  <a:latin typeface="MyriadPro"/>
                </a:rPr>
                <a:t>very</a:t>
              </a:r>
              <a:r>
                <a:rPr lang="it-IT" dirty="0">
                  <a:latin typeface="MyriadPro"/>
                </a:rPr>
                <a:t> </a:t>
              </a:r>
              <a:r>
                <a:rPr lang="it-IT" dirty="0" err="1">
                  <a:latin typeface="MyriadPro"/>
                </a:rPr>
                <a:t>recent</a:t>
              </a:r>
              <a:r>
                <a:rPr lang="it-IT" dirty="0">
                  <a:latin typeface="MyriadPro"/>
                </a:rPr>
                <a:t> paper in </a:t>
              </a:r>
              <a:r>
                <a:rPr lang="it-IT" dirty="0" err="1">
                  <a:latin typeface="MyriadPro"/>
                </a:rPr>
                <a:t>patients</a:t>
              </a:r>
              <a:r>
                <a:rPr lang="it-IT" dirty="0">
                  <a:latin typeface="MyriadPro"/>
                </a:rPr>
                <a:t> «</a:t>
              </a:r>
              <a:r>
                <a:rPr lang="it-IT" dirty="0" err="1">
                  <a:latin typeface="MyriadPro"/>
                </a:rPr>
                <a:t>unsuitable</a:t>
              </a:r>
              <a:r>
                <a:rPr lang="it-IT" dirty="0">
                  <a:latin typeface="MyriadPro"/>
                </a:rPr>
                <a:t>» for standard </a:t>
              </a:r>
              <a:r>
                <a:rPr lang="it-IT" dirty="0" err="1">
                  <a:latin typeface="MyriadPro"/>
                </a:rPr>
                <a:t>regimens</a:t>
              </a:r>
              <a:r>
                <a:rPr lang="it-IT" dirty="0">
                  <a:latin typeface="MyriadPro"/>
                </a:rPr>
                <a:t> </a:t>
              </a:r>
              <a:r>
                <a:rPr lang="it-IT" dirty="0" err="1">
                  <a:latin typeface="MyriadPro"/>
                </a:rPr>
                <a:t>identified</a:t>
              </a:r>
              <a:r>
                <a:rPr lang="it-IT" dirty="0">
                  <a:latin typeface="MyriadPro"/>
                </a:rPr>
                <a:t> 50 </a:t>
              </a:r>
              <a:r>
                <a:rPr lang="it-IT" dirty="0" err="1">
                  <a:latin typeface="MyriadPro"/>
                </a:rPr>
                <a:t>participants</a:t>
              </a:r>
              <a:r>
                <a:rPr lang="it-IT" dirty="0">
                  <a:latin typeface="MyriadPro"/>
                </a:rPr>
                <a:t> </a:t>
              </a:r>
              <a:r>
                <a:rPr lang="it-IT" dirty="0" err="1">
                  <a:latin typeface="MyriadPro"/>
                </a:rPr>
                <a:t>treated</a:t>
              </a:r>
              <a:r>
                <a:rPr lang="it-IT" dirty="0">
                  <a:latin typeface="MyriadPro"/>
                </a:rPr>
                <a:t> with </a:t>
              </a:r>
              <a:r>
                <a:rPr lang="it-IT" dirty="0" err="1">
                  <a:latin typeface="MyriadPro"/>
                </a:rPr>
                <a:t>Cz</a:t>
              </a:r>
              <a:endParaRPr lang="it-IT" dirty="0">
                <a:latin typeface="MyriadPro"/>
              </a:endParaRPr>
            </a:p>
            <a:p>
              <a:endParaRPr lang="it-IT" dirty="0"/>
            </a:p>
            <a:p>
              <a:endParaRPr lang="it-IT" dirty="0"/>
            </a:p>
            <a:p>
              <a:pPr algn="ctr"/>
              <a:r>
                <a:rPr lang="it-IT" b="1" dirty="0"/>
                <a:t>Culture </a:t>
              </a:r>
              <a:r>
                <a:rPr lang="it-IT" b="1" dirty="0" err="1"/>
                <a:t>conversion</a:t>
              </a:r>
              <a:r>
                <a:rPr lang="it-IT" b="1" dirty="0"/>
                <a:t> in 64%</a:t>
              </a:r>
            </a:p>
            <a:p>
              <a:pPr algn="ctr"/>
              <a:r>
                <a:rPr lang="it-IT" dirty="0"/>
                <a:t>Clinical </a:t>
              </a:r>
              <a:r>
                <a:rPr lang="it-IT" dirty="0" err="1"/>
                <a:t>response</a:t>
              </a:r>
              <a:r>
                <a:rPr lang="it-IT" dirty="0"/>
                <a:t> 68%</a:t>
              </a:r>
            </a:p>
            <a:p>
              <a:pPr algn="ctr"/>
              <a:r>
                <a:rPr lang="it-IT" dirty="0" err="1"/>
                <a:t>Radiological</a:t>
              </a:r>
              <a:r>
                <a:rPr lang="it-IT" dirty="0"/>
                <a:t> </a:t>
              </a:r>
              <a:r>
                <a:rPr lang="it-IT" dirty="0" err="1"/>
                <a:t>response</a:t>
              </a:r>
              <a:r>
                <a:rPr lang="it-IT" dirty="0"/>
                <a:t> 52%</a:t>
              </a:r>
            </a:p>
            <a:p>
              <a:pPr algn="ctr"/>
              <a:endParaRPr lang="it-IT" dirty="0"/>
            </a:p>
            <a:p>
              <a:pPr algn="ctr"/>
              <a:endParaRPr lang="it-IT" dirty="0"/>
            </a:p>
            <a:p>
              <a:pPr algn="ctr"/>
              <a:r>
                <a:rPr lang="it-IT" dirty="0" err="1"/>
                <a:t>Favorable</a:t>
              </a:r>
              <a:r>
                <a:rPr lang="it-IT" dirty="0"/>
                <a:t> features:</a:t>
              </a:r>
            </a:p>
            <a:p>
              <a:pPr marL="285750" indent="-285750" algn="ctr">
                <a:buFont typeface="Wingdings" pitchFamily="2" charset="2"/>
                <a:buChar char="§"/>
              </a:pPr>
              <a:r>
                <a:rPr lang="it-IT" dirty="0"/>
                <a:t>CFZ MIC &lt;0.25 mg/L</a:t>
              </a:r>
            </a:p>
            <a:p>
              <a:pPr marL="285750" indent="-285750" algn="ctr">
                <a:buFont typeface="Wingdings" pitchFamily="2" charset="2"/>
                <a:buChar char="§"/>
              </a:pPr>
              <a:r>
                <a:rPr lang="it-IT" dirty="0" err="1"/>
                <a:t>previous</a:t>
              </a:r>
              <a:r>
                <a:rPr lang="it-IT" dirty="0"/>
                <a:t> TB treatment history 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257DB7F5-5B25-9087-4479-6ECF3FA5C54F}"/>
                </a:ext>
              </a:extLst>
            </p:cNvPr>
            <p:cNvSpPr/>
            <p:nvPr/>
          </p:nvSpPr>
          <p:spPr>
            <a:xfrm>
              <a:off x="9154886" y="3048000"/>
              <a:ext cx="2841171" cy="1045029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8297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E4738CA-819B-D4E9-090A-858C7A54A002}"/>
              </a:ext>
            </a:extLst>
          </p:cNvPr>
          <p:cNvSpPr/>
          <p:nvPr/>
        </p:nvSpPr>
        <p:spPr>
          <a:xfrm>
            <a:off x="0" y="302291"/>
            <a:ext cx="3461657" cy="5869909"/>
          </a:xfrm>
          <a:prstGeom prst="rect">
            <a:avLst/>
          </a:prstGeom>
          <a:solidFill>
            <a:srgbClr val="8DC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4225FE9-672E-B887-CA84-072177002E7F}"/>
              </a:ext>
            </a:extLst>
          </p:cNvPr>
          <p:cNvSpPr txBox="1">
            <a:spLocks/>
          </p:cNvSpPr>
          <p:nvPr/>
        </p:nvSpPr>
        <p:spPr>
          <a:xfrm>
            <a:off x="172105" y="1232240"/>
            <a:ext cx="3117443" cy="487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+mn-lt"/>
              </a:rPr>
              <a:t>Global Burden of Disease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21E380-AD63-E5EC-8F76-3972B66DCAE8}"/>
              </a:ext>
            </a:extLst>
          </p:cNvPr>
          <p:cNvSpPr txBox="1"/>
          <p:nvPr/>
        </p:nvSpPr>
        <p:spPr>
          <a:xfrm>
            <a:off x="-1" y="6253904"/>
            <a:ext cx="346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8DCEC4"/>
                </a:solidFill>
                <a:effectLst/>
              </a:rPr>
              <a:t>GBD 2023 Lower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Respiratory</a:t>
            </a:r>
            <a:r>
              <a:rPr lang="it-IT" sz="1200" dirty="0">
                <a:solidFill>
                  <a:srgbClr val="8DCEC4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Infections</a:t>
            </a:r>
            <a:r>
              <a:rPr lang="it-IT" sz="1200" dirty="0">
                <a:solidFill>
                  <a:srgbClr val="8DCEC4"/>
                </a:solidFill>
                <a:effectLst/>
              </a:rPr>
              <a:t> and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Antimicrobial</a:t>
            </a:r>
            <a:r>
              <a:rPr lang="it-IT" sz="1200" dirty="0">
                <a:solidFill>
                  <a:srgbClr val="8DCEC4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Resistance</a:t>
            </a:r>
            <a:r>
              <a:rPr lang="it-IT" sz="1200" dirty="0">
                <a:solidFill>
                  <a:srgbClr val="8DCEC4"/>
                </a:solidFill>
                <a:effectLst/>
              </a:rPr>
              <a:t> </a:t>
            </a:r>
            <a:r>
              <a:rPr lang="it-IT" sz="1200" dirty="0" err="1">
                <a:solidFill>
                  <a:srgbClr val="8DCEC4"/>
                </a:solidFill>
                <a:effectLst/>
              </a:rPr>
              <a:t>Collaborators</a:t>
            </a:r>
            <a:r>
              <a:rPr lang="it-IT" sz="1200" dirty="0">
                <a:solidFill>
                  <a:srgbClr val="8DCEC4"/>
                </a:solidFill>
                <a:effectLst/>
              </a:rPr>
              <a:t>*Lancet ID 2026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5546E3-28CF-7914-EB47-D8803890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45" y="302291"/>
            <a:ext cx="6661016" cy="595161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1BAED06-BC88-B5ED-2CF7-BF19CDE06BC5}"/>
              </a:ext>
            </a:extLst>
          </p:cNvPr>
          <p:cNvSpPr/>
          <p:nvPr/>
        </p:nvSpPr>
        <p:spPr>
          <a:xfrm>
            <a:off x="6048732" y="1232240"/>
            <a:ext cx="224932" cy="1256688"/>
          </a:xfrm>
          <a:prstGeom prst="rect">
            <a:avLst/>
          </a:prstGeom>
          <a:solidFill>
            <a:srgbClr val="8DCEC4">
              <a:alpha val="25098"/>
            </a:srgbClr>
          </a:solidFill>
          <a:ln>
            <a:solidFill>
              <a:srgbClr val="8DC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926C951-6109-4502-1FB8-9C4FAE45025F}"/>
              </a:ext>
            </a:extLst>
          </p:cNvPr>
          <p:cNvSpPr/>
          <p:nvPr/>
        </p:nvSpPr>
        <p:spPr>
          <a:xfrm>
            <a:off x="7613481" y="4176738"/>
            <a:ext cx="224932" cy="1256688"/>
          </a:xfrm>
          <a:prstGeom prst="rect">
            <a:avLst/>
          </a:prstGeom>
          <a:solidFill>
            <a:srgbClr val="8DCEC4">
              <a:alpha val="25098"/>
            </a:srgbClr>
          </a:solidFill>
          <a:ln>
            <a:solidFill>
              <a:srgbClr val="8DC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4B8273-2655-7402-EDB2-185107AB7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73" y="409769"/>
            <a:ext cx="2254508" cy="12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8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7F4DB-A612-DF4F-5043-DDE70236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" y="92978"/>
            <a:ext cx="1210491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C00000"/>
                </a:solidFill>
              </a:rPr>
              <a:t>Rifampicin has no role in treatment of MAC-PD?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FEF8F24F-F927-73B4-3F19-7749DBF37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/>
              <a:t>NO EFFECT ON MAC GROWTH AND NO PROTECTION FROM RESISTANCE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E5A25855-3989-FA61-E1DD-93D308164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3389"/>
            <a:ext cx="5157787" cy="3684588"/>
          </a:xfrm>
        </p:spPr>
        <p:txBody>
          <a:bodyPr anchor="ctr">
            <a:normAutofit/>
          </a:bodyPr>
          <a:lstStyle/>
          <a:p>
            <a:r>
              <a:rPr lang="en-GB" sz="2400" dirty="0"/>
              <a:t>High MICs</a:t>
            </a:r>
          </a:p>
          <a:p>
            <a:r>
              <a:rPr lang="en-GB" sz="2400" dirty="0"/>
              <a:t>PK/PD targets not attained (dose &gt;50 mg/Kg)</a:t>
            </a:r>
          </a:p>
          <a:p>
            <a:r>
              <a:rPr lang="en-GB" sz="2400" dirty="0"/>
              <a:t>In a recent hollow </a:t>
            </a:r>
            <a:r>
              <a:rPr lang="en-GB" sz="2400" dirty="0" err="1"/>
              <a:t>fiber</a:t>
            </a:r>
            <a:r>
              <a:rPr lang="en-GB" sz="2400" dirty="0"/>
              <a:t> model omission of rifampicin from the treatment regimen did not have any impact on antimycobacterial activity or the emergence of macrolide resistance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3E72D5F6-D576-AF14-C926-A32F88D99B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/>
              <a:t>SIGNIFINCANTLY DECREASES AZ EXPOSURE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D6ABA911-7837-6A7C-D33A-AE2CE1C23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12764"/>
            <a:ext cx="5183188" cy="3684588"/>
          </a:xfrm>
        </p:spPr>
        <p:txBody>
          <a:bodyPr anchor="ctr">
            <a:normAutofit/>
          </a:bodyPr>
          <a:lstStyle/>
          <a:p>
            <a:r>
              <a:rPr lang="en-GB" sz="2400" dirty="0"/>
              <a:t>Lower azithromycin exposure by 35% (when dosed with rifampicin)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C59B94-F9FE-E253-4EDF-06C1EA3D8942}"/>
              </a:ext>
            </a:extLst>
          </p:cNvPr>
          <p:cNvSpPr txBox="1"/>
          <p:nvPr/>
        </p:nvSpPr>
        <p:spPr>
          <a:xfrm>
            <a:off x="0" y="6553984"/>
            <a:ext cx="1219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Schildkraut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JA, et al. AAC 2023; van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ingen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et al. AJRCCM 2012; Gaviraghi A,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submitted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883E19C-54C8-9BD7-7A3E-380C2CA5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343" y="3406990"/>
            <a:ext cx="3351212" cy="30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46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E4738CA-819B-D4E9-090A-858C7A54A002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8DC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4225FE9-672E-B887-CA84-072177002E7F}"/>
              </a:ext>
            </a:extLst>
          </p:cNvPr>
          <p:cNvSpPr txBox="1">
            <a:spLocks/>
          </p:cNvSpPr>
          <p:nvPr/>
        </p:nvSpPr>
        <p:spPr>
          <a:xfrm>
            <a:off x="-1" y="2002973"/>
            <a:ext cx="3461657" cy="299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Mortality and causes of death in patients with MAC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Denmark 1991-2018 (n=2207)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21E380-AD63-E5EC-8F76-3972B66DCAE8}"/>
              </a:ext>
            </a:extLst>
          </p:cNvPr>
          <p:cNvSpPr txBox="1"/>
          <p:nvPr/>
        </p:nvSpPr>
        <p:spPr>
          <a:xfrm>
            <a:off x="0" y="6474372"/>
            <a:ext cx="346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8DCE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Dahl VN, et al. OFID 2025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1105E94-FD52-4D5D-93A0-BAA0E308B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343" y="751114"/>
            <a:ext cx="8554345" cy="53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31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86B1A71-A26F-2E2D-4BE7-C4AC169B62DB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8DCE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4BA38F-3C2C-514D-81B0-EAE76F08CF99}"/>
              </a:ext>
            </a:extLst>
          </p:cNvPr>
          <p:cNvSpPr txBox="1"/>
          <p:nvPr/>
        </p:nvSpPr>
        <p:spPr>
          <a:xfrm>
            <a:off x="0" y="6329230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8DCEC4"/>
                </a:solidFill>
                <a:effectLst/>
                <a:uLnTx/>
                <a:uFillTx/>
                <a:ea typeface="+mn-ea"/>
                <a:cs typeface="+mn-cs"/>
              </a:rPr>
              <a:t>Wi YM.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DCEC4"/>
                </a:solidFill>
                <a:effectLst/>
                <a:uLnTx/>
                <a:uFillTx/>
                <a:ea typeface="+mn-ea"/>
                <a:cs typeface="+mn-cs"/>
              </a:rPr>
              <a:t>Infect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8DCEC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DCEC4"/>
                </a:solidFill>
                <a:effectLst/>
                <a:uLnTx/>
                <a:uFillTx/>
                <a:ea typeface="+mn-ea"/>
                <a:cs typeface="+mn-cs"/>
              </a:rPr>
              <a:t>Chemother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8DCEC4"/>
                </a:solidFill>
                <a:effectLst/>
                <a:uLnTx/>
                <a:uFillTx/>
                <a:ea typeface="+mn-ea"/>
                <a:cs typeface="+mn-cs"/>
              </a:rPr>
              <a:t> 2019</a:t>
            </a:r>
            <a:endParaRPr lang="it-IT" sz="1400" dirty="0">
              <a:solidFill>
                <a:srgbClr val="8DCEC4"/>
              </a:solidFill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80DCE1A-AC3B-A2CD-5B2A-A7982FAA4D0E}"/>
              </a:ext>
            </a:extLst>
          </p:cNvPr>
          <p:cNvSpPr txBox="1">
            <a:spLocks/>
          </p:cNvSpPr>
          <p:nvPr/>
        </p:nvSpPr>
        <p:spPr>
          <a:xfrm>
            <a:off x="-1" y="2416630"/>
            <a:ext cx="3461657" cy="2337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How to treat ENTM?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77626080-B27F-3B7C-AA3B-2A1420AC2957}"/>
              </a:ext>
            </a:extLst>
          </p:cNvPr>
          <p:cNvGraphicFramePr/>
          <p:nvPr/>
        </p:nvGraphicFramePr>
        <p:xfrm>
          <a:off x="3802743" y="7462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5294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C60958D-AFFC-9AD9-070E-ABA6D55C7B70}"/>
              </a:ext>
            </a:extLst>
          </p:cNvPr>
          <p:cNvSpPr/>
          <p:nvPr/>
        </p:nvSpPr>
        <p:spPr>
          <a:xfrm>
            <a:off x="0" y="206917"/>
            <a:ext cx="3461657" cy="6268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B664CF8-F2FE-7D7E-E154-D952A697E2B4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dirty="0">
                <a:solidFill>
                  <a:schemeClr val="bg1"/>
                </a:solidFill>
                <a:latin typeface="+mn-lt"/>
              </a:rPr>
              <a:t>Risk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Factors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 for NTM-PD </a:t>
            </a:r>
            <a:br>
              <a:rPr lang="it-IT" sz="2800" dirty="0">
                <a:solidFill>
                  <a:schemeClr val="bg1"/>
                </a:solidFill>
                <a:latin typeface="+mn-lt"/>
              </a:rPr>
            </a:br>
            <a:r>
              <a:rPr lang="it-IT" sz="2800" dirty="0">
                <a:solidFill>
                  <a:schemeClr val="bg1"/>
                </a:solidFill>
                <a:latin typeface="+mn-lt"/>
              </a:rPr>
              <a:t>A </a:t>
            </a:r>
            <a:r>
              <a:rPr lang="it-IT" sz="2800" dirty="0" err="1">
                <a:solidFill>
                  <a:schemeClr val="bg1"/>
                </a:solidFill>
                <a:latin typeface="+mn-lt"/>
              </a:rPr>
              <a:t>Systematic</a:t>
            </a:r>
            <a:r>
              <a:rPr lang="it-IT" sz="2800" dirty="0">
                <a:solidFill>
                  <a:schemeClr val="bg1"/>
                </a:solidFill>
                <a:latin typeface="+mn-lt"/>
              </a:rPr>
              <a:t> Literature Review and Meta-Analysis </a:t>
            </a:r>
            <a:endParaRPr lang="en-GB" sz="3200" strike="sngStrik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420FF5-1421-4672-E4E1-CCD5D0FB4B50}"/>
              </a:ext>
            </a:extLst>
          </p:cNvPr>
          <p:cNvSpPr txBox="1"/>
          <p:nvPr/>
        </p:nvSpPr>
        <p:spPr>
          <a:xfrm>
            <a:off x="0" y="6475424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ED7D31"/>
                </a:solidFill>
              </a:rPr>
              <a:t>Loebinger</a:t>
            </a:r>
            <a:r>
              <a:rPr lang="en-GB" sz="1400" dirty="0">
                <a:solidFill>
                  <a:srgbClr val="ED7D31"/>
                </a:solidFill>
              </a:rPr>
              <a:t> MR, et al. Chest 2023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5BD4DF9-E203-6935-1F38-57BA73F66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571" y="-10885"/>
            <a:ext cx="5926802" cy="6858000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761B3E2F-3ADD-A99C-EA33-A4A4774D4BE0}"/>
              </a:ext>
            </a:extLst>
          </p:cNvPr>
          <p:cNvSpPr/>
          <p:nvPr/>
        </p:nvSpPr>
        <p:spPr>
          <a:xfrm>
            <a:off x="8545285" y="1445079"/>
            <a:ext cx="925285" cy="620486"/>
          </a:xfrm>
          <a:prstGeom prst="ellipse">
            <a:avLst/>
          </a:prstGeom>
          <a:noFill/>
          <a:ln w="38100">
            <a:solidFill>
              <a:srgbClr val="941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5F03CBEE-FD0E-F9D6-FF11-FFFB97698908}"/>
              </a:ext>
            </a:extLst>
          </p:cNvPr>
          <p:cNvSpPr/>
          <p:nvPr/>
        </p:nvSpPr>
        <p:spPr>
          <a:xfrm>
            <a:off x="8545285" y="4142014"/>
            <a:ext cx="925285" cy="620486"/>
          </a:xfrm>
          <a:prstGeom prst="ellipse">
            <a:avLst/>
          </a:prstGeom>
          <a:noFill/>
          <a:ln w="38100">
            <a:solidFill>
              <a:srgbClr val="941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7321FD61-628D-E93F-B33D-B696C66FE681}"/>
              </a:ext>
            </a:extLst>
          </p:cNvPr>
          <p:cNvSpPr/>
          <p:nvPr/>
        </p:nvSpPr>
        <p:spPr>
          <a:xfrm>
            <a:off x="8545285" y="6189928"/>
            <a:ext cx="925285" cy="620486"/>
          </a:xfrm>
          <a:prstGeom prst="ellipse">
            <a:avLst/>
          </a:prstGeom>
          <a:noFill/>
          <a:ln w="38100">
            <a:solidFill>
              <a:srgbClr val="941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83F0B3B-017C-9B7C-AC0C-4E4ED27456BD}"/>
              </a:ext>
            </a:extLst>
          </p:cNvPr>
          <p:cNvSpPr/>
          <p:nvPr/>
        </p:nvSpPr>
        <p:spPr>
          <a:xfrm>
            <a:off x="5388429" y="206917"/>
            <a:ext cx="903514" cy="119654"/>
          </a:xfrm>
          <a:prstGeom prst="rect">
            <a:avLst/>
          </a:prstGeom>
          <a:solidFill>
            <a:srgbClr val="941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FA27DAC-CC3F-64F8-76A5-F76167951CA3}"/>
              </a:ext>
            </a:extLst>
          </p:cNvPr>
          <p:cNvSpPr/>
          <p:nvPr/>
        </p:nvSpPr>
        <p:spPr>
          <a:xfrm>
            <a:off x="5382986" y="2307772"/>
            <a:ext cx="903514" cy="119654"/>
          </a:xfrm>
          <a:prstGeom prst="rect">
            <a:avLst/>
          </a:prstGeom>
          <a:solidFill>
            <a:srgbClr val="941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EB3EBAC-ABAE-3778-0083-756BA3CE3E66}"/>
              </a:ext>
            </a:extLst>
          </p:cNvPr>
          <p:cNvSpPr/>
          <p:nvPr/>
        </p:nvSpPr>
        <p:spPr>
          <a:xfrm>
            <a:off x="5382985" y="4953000"/>
            <a:ext cx="1202871" cy="119654"/>
          </a:xfrm>
          <a:prstGeom prst="rect">
            <a:avLst/>
          </a:prstGeom>
          <a:solidFill>
            <a:srgbClr val="941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967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09B082-38D6-3073-C299-CE05EF6B2C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asyReadingPRO" panose="02000506040000020003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B9130E-EEDE-0249-E63C-DC09A8765127}"/>
              </a:ext>
            </a:extLst>
          </p:cNvPr>
          <p:cNvSpPr txBox="1"/>
          <p:nvPr/>
        </p:nvSpPr>
        <p:spPr>
          <a:xfrm>
            <a:off x="12700" y="6205419"/>
            <a:ext cx="346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Nasiri</a:t>
            </a:r>
            <a:r>
              <a:rPr lang="it-IT" sz="1200" dirty="0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 MJ, et al. </a:t>
            </a:r>
            <a:r>
              <a:rPr lang="it-IT" sz="1200" dirty="0" err="1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Exp</a:t>
            </a:r>
            <a:r>
              <a:rPr lang="it-IT" sz="1200" dirty="0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 </a:t>
            </a:r>
            <a:r>
              <a:rPr lang="it-IT" sz="1200" dirty="0" err="1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Rev</a:t>
            </a:r>
            <a:r>
              <a:rPr lang="it-IT" sz="1200" dirty="0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 Anti-inf </a:t>
            </a:r>
            <a:r>
              <a:rPr lang="it-IT" sz="1200" dirty="0" err="1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Ther</a:t>
            </a:r>
            <a:r>
              <a:rPr lang="it-IT" sz="1200" dirty="0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 2020; Cheng L, et al. </a:t>
            </a:r>
            <a:r>
              <a:rPr lang="it-IT" sz="1200" dirty="0" err="1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Trop</a:t>
            </a:r>
            <a:r>
              <a:rPr lang="it-IT" sz="1200" dirty="0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 </a:t>
            </a:r>
            <a:r>
              <a:rPr lang="it-IT" sz="1200" dirty="0" err="1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Med</a:t>
            </a:r>
            <a:r>
              <a:rPr lang="it-IT" sz="1200" dirty="0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 and Inf </a:t>
            </a:r>
            <a:r>
              <a:rPr lang="it-IT" sz="1200" dirty="0" err="1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Dis</a:t>
            </a:r>
            <a:r>
              <a:rPr lang="it-IT" sz="1200" dirty="0">
                <a:solidFill>
                  <a:srgbClr val="FFC000"/>
                </a:solidFill>
                <a:effectLst/>
                <a:latin typeface="EasyReadingPRO" panose="02000506040000020003" pitchFamily="2" charset="0"/>
              </a:rPr>
              <a:t> 2022 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8794C37-DAC2-22EF-E8A2-097C60F3351A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498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EasyReadingPRO" panose="02000506040000020003" pitchFamily="2" charset="0"/>
              </a:rPr>
              <a:t>How effective are treatments for </a:t>
            </a:r>
          </a:p>
          <a:p>
            <a:pPr algn="ctr"/>
            <a:r>
              <a:rPr lang="en-GB" sz="3600" dirty="0">
                <a:latin typeface="EasyReadingPRO" panose="02000506040000020003" pitchFamily="2" charset="0"/>
              </a:rPr>
              <a:t>MAC-PD?</a:t>
            </a:r>
            <a:endParaRPr lang="en-GB" dirty="0">
              <a:latin typeface="EasyReadingPRO" panose="02000506040000020003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24B56FA-B6BB-AED1-CC41-4294170E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837" y="745671"/>
            <a:ext cx="5532234" cy="5344887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84AD99C8-BC81-9293-6B69-78C9E988EDE0}"/>
              </a:ext>
            </a:extLst>
          </p:cNvPr>
          <p:cNvSpPr/>
          <p:nvPr/>
        </p:nvSpPr>
        <p:spPr>
          <a:xfrm>
            <a:off x="5262504" y="2197100"/>
            <a:ext cx="2374900" cy="22987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EasyReadingPRO" panose="02000506040000020003" pitchFamily="2" charset="0"/>
              </a:rPr>
              <a:t>68.1%</a:t>
            </a:r>
          </a:p>
          <a:p>
            <a:pPr algn="ctr"/>
            <a:r>
              <a:rPr lang="it-IT" b="1" dirty="0">
                <a:solidFill>
                  <a:schemeClr val="tx1"/>
                </a:solidFill>
                <a:latin typeface="EasyReadingPRO" panose="02000506040000020003" pitchFamily="2" charset="0"/>
              </a:rPr>
              <a:t>(64.7-71.4)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C89986-47A0-DD6F-F69D-3BC6111F8D31}"/>
              </a:ext>
            </a:extLst>
          </p:cNvPr>
          <p:cNvSpPr txBox="1"/>
          <p:nvPr/>
        </p:nvSpPr>
        <p:spPr>
          <a:xfrm>
            <a:off x="9397163" y="789479"/>
            <a:ext cx="2657022" cy="5262979"/>
          </a:xfrm>
          <a:prstGeom prst="rect">
            <a:avLst/>
          </a:prstGeom>
          <a:solidFill>
            <a:srgbClr val="FFC00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it-IT" sz="2400" dirty="0">
                <a:effectLst/>
                <a:latin typeface="EasyReadingPRO" panose="02000506040000020003" pitchFamily="2" charset="0"/>
              </a:rPr>
              <a:t>Two </a:t>
            </a:r>
            <a:r>
              <a:rPr lang="it-IT" sz="2400" dirty="0" err="1">
                <a:effectLst/>
                <a:latin typeface="EasyReadingPRO" panose="02000506040000020003" pitchFamily="2" charset="0"/>
              </a:rPr>
              <a:t>factors</a:t>
            </a:r>
            <a:r>
              <a:rPr lang="it-IT" sz="2400" dirty="0">
                <a:effectLst/>
                <a:latin typeface="EasyReadingPRO" panose="02000506040000020003" pitchFamily="2" charset="0"/>
              </a:rPr>
              <a:t> </a:t>
            </a:r>
            <a:r>
              <a:rPr lang="it-IT" sz="2400" dirty="0" err="1">
                <a:effectLst/>
                <a:latin typeface="EasyReadingPRO" panose="02000506040000020003" pitchFamily="2" charset="0"/>
              </a:rPr>
              <a:t>associated</a:t>
            </a:r>
            <a:r>
              <a:rPr lang="it-IT" sz="2400" dirty="0">
                <a:effectLst/>
                <a:latin typeface="EasyReadingPRO" panose="02000506040000020003" pitchFamily="2" charset="0"/>
              </a:rPr>
              <a:t> with </a:t>
            </a:r>
            <a:r>
              <a:rPr lang="it-IT" sz="2400" dirty="0" err="1">
                <a:effectLst/>
                <a:latin typeface="EasyReadingPRO" panose="02000506040000020003" pitchFamily="2" charset="0"/>
              </a:rPr>
              <a:t>better</a:t>
            </a:r>
            <a:r>
              <a:rPr lang="it-IT" sz="2400" dirty="0">
                <a:effectLst/>
                <a:latin typeface="EasyReadingPRO" panose="02000506040000020003" pitchFamily="2" charset="0"/>
              </a:rPr>
              <a:t> </a:t>
            </a:r>
            <a:r>
              <a:rPr lang="it-IT" sz="2400" dirty="0" err="1">
                <a:effectLst/>
                <a:latin typeface="EasyReadingPRO" panose="02000506040000020003" pitchFamily="2" charset="0"/>
              </a:rPr>
              <a:t>outcomes</a:t>
            </a:r>
            <a:r>
              <a:rPr lang="it-IT" sz="2400" dirty="0">
                <a:effectLst/>
                <a:latin typeface="EasyReadingPRO" panose="02000506040000020003" pitchFamily="2" charset="0"/>
              </a:rPr>
              <a:t> in the multivariate </a:t>
            </a:r>
            <a:r>
              <a:rPr lang="it-IT" sz="2400" dirty="0" err="1">
                <a:effectLst/>
                <a:latin typeface="EasyReadingPRO" panose="02000506040000020003" pitchFamily="2" charset="0"/>
              </a:rPr>
              <a:t>analysis</a:t>
            </a:r>
            <a:r>
              <a:rPr lang="it-IT" sz="2400" dirty="0">
                <a:effectLst/>
                <a:latin typeface="EasyReadingPRO" panose="02000506040000020003" pitchFamily="2" charset="0"/>
              </a:rPr>
              <a:t>:</a:t>
            </a:r>
          </a:p>
          <a:p>
            <a:pPr algn="ctr"/>
            <a:endParaRPr lang="it-IT" sz="2400" dirty="0">
              <a:effectLst/>
              <a:latin typeface="EasyReadingPRO" panose="02000506040000020003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400" dirty="0">
                <a:effectLst/>
                <a:latin typeface="EasyReadingPRO" panose="02000506040000020003" pitchFamily="2" charset="0"/>
              </a:rPr>
              <a:t>Macrolide-</a:t>
            </a:r>
            <a:r>
              <a:rPr lang="it-IT" sz="2400" dirty="0" err="1">
                <a:effectLst/>
                <a:latin typeface="EasyReadingPRO" panose="02000506040000020003" pitchFamily="2" charset="0"/>
              </a:rPr>
              <a:t>containing</a:t>
            </a:r>
            <a:r>
              <a:rPr lang="it-IT" sz="2400" dirty="0">
                <a:effectLst/>
                <a:latin typeface="EasyReadingPRO" panose="02000506040000020003" pitchFamily="2" charset="0"/>
              </a:rPr>
              <a:t> </a:t>
            </a:r>
            <a:r>
              <a:rPr lang="it-IT" sz="2400" dirty="0" err="1">
                <a:effectLst/>
                <a:latin typeface="EasyReadingPRO" panose="02000506040000020003" pitchFamily="2" charset="0"/>
              </a:rPr>
              <a:t>regimens</a:t>
            </a:r>
            <a:endParaRPr lang="it-IT" sz="2400" dirty="0">
              <a:effectLst/>
              <a:latin typeface="EasyReadingPRO" panose="02000506040000020003" pitchFamily="2" charset="0"/>
            </a:endParaRPr>
          </a:p>
          <a:p>
            <a:pPr marL="514350" indent="-514350">
              <a:buFont typeface="+mj-lt"/>
              <a:buAutoNum type="arabicPeriod"/>
            </a:pPr>
            <a:endParaRPr lang="it-IT" sz="2400" dirty="0">
              <a:latin typeface="EasyReadingPRO" panose="02000506040000020003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400" dirty="0">
                <a:effectLst/>
                <a:latin typeface="EasyReadingPRO" panose="02000506040000020003" pitchFamily="2" charset="0"/>
              </a:rPr>
              <a:t>Treatment duration of &gt;12 </a:t>
            </a:r>
            <a:r>
              <a:rPr lang="it-IT" sz="2400" dirty="0" err="1">
                <a:effectLst/>
                <a:latin typeface="EasyReadingPRO" panose="02000506040000020003" pitchFamily="2" charset="0"/>
              </a:rPr>
              <a:t>months</a:t>
            </a:r>
            <a:endParaRPr lang="it-IT" sz="2400" dirty="0">
              <a:effectLst/>
              <a:latin typeface="EasyReadingPRO" panose="02000506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D4E00A-B2FD-7741-8409-4F2CE757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31" y="201839"/>
            <a:ext cx="11337138" cy="1325563"/>
          </a:xfrm>
          <a:solidFill>
            <a:srgbClr val="005493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Therapeutic drug monitoring in NTM therapy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DC230D-0D67-F144-9080-7C66D4782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31" y="1799545"/>
            <a:ext cx="11337138" cy="433999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B0FDEB-87C7-CA42-A491-46DE9E4F8EB8}"/>
              </a:ext>
            </a:extLst>
          </p:cNvPr>
          <p:cNvSpPr txBox="1"/>
          <p:nvPr/>
        </p:nvSpPr>
        <p:spPr>
          <a:xfrm>
            <a:off x="720762" y="6519135"/>
            <a:ext cx="10929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Alffenaar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JW, et al.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Pharmacok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2021 </a:t>
            </a:r>
          </a:p>
        </p:txBody>
      </p:sp>
    </p:spTree>
    <p:extLst>
      <p:ext uri="{BB962C8B-B14F-4D97-AF65-F5344CB8AC3E}">
        <p14:creationId xmlns:p14="http://schemas.microsoft.com/office/powerpoint/2010/main" val="341988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5B317D0-A282-C5F4-7F98-5785B88D7AA3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185B48-C14D-3E50-D1D1-13844C8F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2971690"/>
            <a:ext cx="2735317" cy="1325563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Outline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20132F-F89A-BC9D-DD08-D75B496D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96" y="864108"/>
            <a:ext cx="8113276" cy="5120640"/>
          </a:xfrm>
        </p:spPr>
        <p:txBody>
          <a:bodyPr anchor="ctr">
            <a:normAutofit/>
          </a:bodyPr>
          <a:lstStyle/>
          <a:p>
            <a:r>
              <a:rPr lang="en-GB" dirty="0" err="1"/>
              <a:t>Epidemiologia</a:t>
            </a:r>
            <a:endParaRPr lang="en-GB" dirty="0"/>
          </a:p>
          <a:p>
            <a:r>
              <a:rPr lang="it-IT" dirty="0"/>
              <a:t>Diagnosi e ritardo diagnostico</a:t>
            </a:r>
          </a:p>
          <a:p>
            <a:pPr lvl="1"/>
            <a:r>
              <a:rPr lang="it-IT" dirty="0"/>
              <a:t>Diagnosi precoce</a:t>
            </a:r>
          </a:p>
          <a:p>
            <a:pPr lvl="1"/>
            <a:r>
              <a:rPr lang="it-IT" dirty="0"/>
              <a:t>Nuovi fattori di rischio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Terapia</a:t>
            </a:r>
          </a:p>
          <a:p>
            <a:pPr lvl="1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«Standard»</a:t>
            </a:r>
          </a:p>
          <a:p>
            <a:pPr lvl="1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Malattia refrattaria</a:t>
            </a:r>
          </a:p>
          <a:p>
            <a:pPr lvl="1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Nuove opzioni in studio</a:t>
            </a:r>
          </a:p>
          <a:p>
            <a:pPr lvl="1"/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Micobatteriosi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extrapolmonari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e disseminate</a:t>
            </a:r>
          </a:p>
        </p:txBody>
      </p:sp>
    </p:spTree>
    <p:extLst>
      <p:ext uri="{BB962C8B-B14F-4D97-AF65-F5344CB8AC3E}">
        <p14:creationId xmlns:p14="http://schemas.microsoft.com/office/powerpoint/2010/main" val="3551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C60958D-AFFC-9AD9-070E-ABA6D55C7B70}"/>
              </a:ext>
            </a:extLst>
          </p:cNvPr>
          <p:cNvSpPr/>
          <p:nvPr/>
        </p:nvSpPr>
        <p:spPr>
          <a:xfrm>
            <a:off x="0" y="751114"/>
            <a:ext cx="3461657" cy="5344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B664CF8-F2FE-7D7E-E154-D952A697E2B4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Delay in diagnosis </a:t>
            </a:r>
            <a:r>
              <a:rPr lang="en-GB" sz="3600" strike="sngStrike" dirty="0">
                <a:solidFill>
                  <a:schemeClr val="bg1"/>
                </a:solidFill>
                <a:latin typeface="+mn-lt"/>
              </a:rPr>
              <a:t>and treatment</a:t>
            </a:r>
            <a:endParaRPr lang="en-GB" strike="sngStrik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420FF5-1421-4672-E4E1-CCD5D0FB4B50}"/>
              </a:ext>
            </a:extLst>
          </p:cNvPr>
          <p:cNvSpPr txBox="1"/>
          <p:nvPr/>
        </p:nvSpPr>
        <p:spPr>
          <a:xfrm>
            <a:off x="0" y="6343306"/>
            <a:ext cx="346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ED7D31"/>
                </a:solidFill>
              </a:rPr>
              <a:t>Hayashi M, et al. </a:t>
            </a:r>
            <a:r>
              <a:rPr lang="en-GB" sz="1400" dirty="0" err="1">
                <a:solidFill>
                  <a:srgbClr val="ED7D31"/>
                </a:solidFill>
              </a:rPr>
              <a:t>Helyon</a:t>
            </a:r>
            <a:r>
              <a:rPr lang="en-GB" sz="1400" dirty="0">
                <a:solidFill>
                  <a:srgbClr val="ED7D31"/>
                </a:solidFill>
              </a:rPr>
              <a:t> 2024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3918111-93DC-CFA6-3066-30D1B209952B}"/>
              </a:ext>
            </a:extLst>
          </p:cNvPr>
          <p:cNvSpPr/>
          <p:nvPr/>
        </p:nvSpPr>
        <p:spPr>
          <a:xfrm>
            <a:off x="4299857" y="1709057"/>
            <a:ext cx="3091543" cy="3113315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71.8 </a:t>
            </a:r>
            <a:r>
              <a:rPr lang="it-IT" sz="3200" dirty="0" err="1"/>
              <a:t>months</a:t>
            </a:r>
            <a:endParaRPr lang="it-IT" sz="3200" dirty="0"/>
          </a:p>
        </p:txBody>
      </p:sp>
      <p:sp>
        <p:nvSpPr>
          <p:cNvPr id="3" name="Freccia sinistra 2">
            <a:extLst>
              <a:ext uri="{FF2B5EF4-FFF2-40B4-BE49-F238E27FC236}">
                <a16:creationId xmlns:a16="http://schemas.microsoft.com/office/drawing/2014/main" id="{B89FC332-35E4-807C-DB32-826CA9C4B5FC}"/>
              </a:ext>
            </a:extLst>
          </p:cNvPr>
          <p:cNvSpPr/>
          <p:nvPr/>
        </p:nvSpPr>
        <p:spPr>
          <a:xfrm>
            <a:off x="7754757" y="2383971"/>
            <a:ext cx="4093029" cy="1763486"/>
          </a:xfrm>
          <a:prstGeom prst="leftArrow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Higher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radiological</a:t>
            </a:r>
            <a:r>
              <a:rPr lang="it-IT" sz="2400" dirty="0">
                <a:solidFill>
                  <a:schemeClr val="tx1"/>
                </a:solidFill>
              </a:rPr>
              <a:t> score</a:t>
            </a:r>
          </a:p>
        </p:txBody>
      </p:sp>
    </p:spTree>
    <p:extLst>
      <p:ext uri="{BB962C8B-B14F-4D97-AF65-F5344CB8AC3E}">
        <p14:creationId xmlns:p14="http://schemas.microsoft.com/office/powerpoint/2010/main" val="96902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71A427-A584-B74C-941D-F28AA17E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768"/>
            <a:ext cx="10515600" cy="113206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Late onset </a:t>
            </a:r>
            <a:r>
              <a:rPr lang="en-GB" b="1" dirty="0" err="1">
                <a:solidFill>
                  <a:schemeClr val="bg1"/>
                </a:solidFill>
              </a:rPr>
              <a:t>immunedeficiencies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E51F0B-BEAF-CA49-AA50-6588C494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19262"/>
            <a:ext cx="6946900" cy="456248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B68CB07-D764-B44A-A619-A3646FDDF70B}"/>
              </a:ext>
            </a:extLst>
          </p:cNvPr>
          <p:cNvSpPr/>
          <p:nvPr/>
        </p:nvSpPr>
        <p:spPr>
          <a:xfrm>
            <a:off x="7823200" y="1808162"/>
            <a:ext cx="4191001" cy="4480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GATA2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Young age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Multiple infections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u="sng" dirty="0"/>
              <a:t>anti IFN-</a:t>
            </a:r>
            <a:r>
              <a:rPr lang="el-GR" sz="2800" u="sng" dirty="0"/>
              <a:t>γ</a:t>
            </a:r>
            <a:r>
              <a:rPr lang="it-IT" sz="2800" u="sng" dirty="0"/>
              <a:t> </a:t>
            </a:r>
            <a:r>
              <a:rPr lang="it-IT" sz="2800" u="sng" dirty="0" err="1"/>
              <a:t>antibodies</a:t>
            </a:r>
            <a:r>
              <a:rPr lang="el-GR" sz="2800" u="sng" dirty="0"/>
              <a:t>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Female, Asia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HLAs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Disseminated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</a:rPr>
              <a:t>Observed in 9.3% Sjogren e 7.4% SLE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8CF68D-BDD9-704B-8979-415F04EFCAA7}"/>
              </a:ext>
            </a:extLst>
          </p:cNvPr>
          <p:cNvSpPr txBox="1"/>
          <p:nvPr/>
        </p:nvSpPr>
        <p:spPr>
          <a:xfrm>
            <a:off x="0" y="6553195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Wu U-I and Holland SM. Lancet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Inf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Dis 2015; Gupta S, et al.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Artr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Rheumat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2478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phic showing the mechanism of action of Teclistamab where the bispecific antibody binds BCMA on myeloma cells and CD3 on T cells to activate cytotoxic T-cell signaling and tumor cell killing.">
            <a:extLst>
              <a:ext uri="{FF2B5EF4-FFF2-40B4-BE49-F238E27FC236}">
                <a16:creationId xmlns:a16="http://schemas.microsoft.com/office/drawing/2014/main" id="{75F392D9-3D8F-6C52-C4BB-845A32BB4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265" y="674914"/>
            <a:ext cx="8509905" cy="56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1F5E07B-EFD8-160E-AA77-4471B09974EA}"/>
              </a:ext>
            </a:extLst>
          </p:cNvPr>
          <p:cNvSpPr/>
          <p:nvPr/>
        </p:nvSpPr>
        <p:spPr>
          <a:xfrm>
            <a:off x="0" y="674914"/>
            <a:ext cx="3276600" cy="5673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B998B17B-1F07-A66B-C32A-632DF7C2F98E}"/>
              </a:ext>
            </a:extLst>
          </p:cNvPr>
          <p:cNvSpPr txBox="1">
            <a:spLocks/>
          </p:cNvSpPr>
          <p:nvPr/>
        </p:nvSpPr>
        <p:spPr>
          <a:xfrm>
            <a:off x="344214" y="2340430"/>
            <a:ext cx="2735317" cy="2155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solidFill>
                  <a:schemeClr val="bg1"/>
                </a:solidFill>
                <a:latin typeface="+mn-lt"/>
              </a:rPr>
              <a:t>New immune </a:t>
            </a:r>
            <a:r>
              <a:rPr lang="it-IT" sz="3600" dirty="0" err="1">
                <a:solidFill>
                  <a:schemeClr val="bg1"/>
                </a:solidFill>
                <a:latin typeface="+mn-lt"/>
              </a:rPr>
              <a:t>modulators</a:t>
            </a:r>
            <a:endParaRPr lang="en-GB" sz="4000" strike="sngStrike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88728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2630</Words>
  <Application>Microsoft Macintosh PowerPoint</Application>
  <PresentationFormat>Widescreen</PresentationFormat>
  <Paragraphs>435</Paragraphs>
  <Slides>55</Slides>
  <Notes>27</Notes>
  <HiddenSlides>9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Courier New</vt:lpstr>
      <vt:lpstr>EasyReadingPRO</vt:lpstr>
      <vt:lpstr>MyriadPro</vt:lpstr>
      <vt:lpstr>Roboto</vt:lpstr>
      <vt:lpstr>Wingdings</vt:lpstr>
      <vt:lpstr>Tema di Office</vt:lpstr>
      <vt:lpstr>Gestione attuale delle micobatteriosi non tubercolari</vt:lpstr>
      <vt:lpstr>Disclosures</vt:lpstr>
      <vt:lpstr>Outline</vt:lpstr>
      <vt:lpstr>Outline</vt:lpstr>
      <vt:lpstr>Presentazione standard di PowerPoint</vt:lpstr>
      <vt:lpstr>Outline</vt:lpstr>
      <vt:lpstr>Presentazione standard di PowerPoint</vt:lpstr>
      <vt:lpstr>Late onset immunedeficiencies</vt:lpstr>
      <vt:lpstr>Presentazione standard di PowerPoint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NTM identification and treatment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PRATICA…</vt:lpstr>
      <vt:lpstr>Multidisciplinary Management</vt:lpstr>
      <vt:lpstr>Presentazione standard di PowerPoint</vt:lpstr>
      <vt:lpstr>Presentazione standard di PowerPoint</vt:lpstr>
      <vt:lpstr>Presentazione standard di PowerPoint</vt:lpstr>
      <vt:lpstr>No role for rifampicin for MAC?</vt:lpstr>
      <vt:lpstr>Alternatives to rifampicin?</vt:lpstr>
      <vt:lpstr>Clofazimine RCT</vt:lpstr>
      <vt:lpstr>Clofazimine Dose</vt:lpstr>
      <vt:lpstr>REFRACTORY DISEASE</vt:lpstr>
      <vt:lpstr>Alternative therapeutic options for NTM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  <vt:lpstr>Acknowledgements</vt:lpstr>
      <vt:lpstr>Presentazione standard di PowerPoint</vt:lpstr>
      <vt:lpstr>Presentazione standard di PowerPoint</vt:lpstr>
      <vt:lpstr>Clofazimine efficacy in the treatment of  MAC-PD </vt:lpstr>
      <vt:lpstr>Rifampicin has no role in treatment of MAC-PD?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Therapeutic drug monitoring in NTM therapy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CALCAGNO</dc:creator>
  <cp:lastModifiedBy>ANDREA CALCAGNO</cp:lastModifiedBy>
  <cp:revision>125</cp:revision>
  <dcterms:created xsi:type="dcterms:W3CDTF">2024-08-24T15:56:05Z</dcterms:created>
  <dcterms:modified xsi:type="dcterms:W3CDTF">2026-05-12T05:00:54Z</dcterms:modified>
</cp:coreProperties>
</file>