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147470599" r:id="rId2"/>
    <p:sldId id="921" r:id="rId3"/>
    <p:sldId id="915" r:id="rId4"/>
    <p:sldId id="783" r:id="rId5"/>
    <p:sldId id="815" r:id="rId6"/>
    <p:sldId id="816" r:id="rId7"/>
    <p:sldId id="793" r:id="rId8"/>
    <p:sldId id="806" r:id="rId9"/>
    <p:sldId id="2147470595" r:id="rId10"/>
    <p:sldId id="820" r:id="rId11"/>
    <p:sldId id="809" r:id="rId12"/>
    <p:sldId id="2147470588" r:id="rId13"/>
    <p:sldId id="825" r:id="rId14"/>
    <p:sldId id="687" r:id="rId15"/>
    <p:sldId id="688" r:id="rId16"/>
    <p:sldId id="698" r:id="rId17"/>
    <p:sldId id="705" r:id="rId18"/>
    <p:sldId id="2147470589" r:id="rId19"/>
    <p:sldId id="708" r:id="rId20"/>
    <p:sldId id="2147470590" r:id="rId21"/>
    <p:sldId id="926" r:id="rId22"/>
    <p:sldId id="2147470584" r:id="rId23"/>
    <p:sldId id="2147470585" r:id="rId24"/>
    <p:sldId id="2147470586" r:id="rId25"/>
    <p:sldId id="927" r:id="rId26"/>
    <p:sldId id="929" r:id="rId27"/>
    <p:sldId id="2147470593" r:id="rId28"/>
    <p:sldId id="2147470577" r:id="rId29"/>
    <p:sldId id="2147470591" r:id="rId30"/>
    <p:sldId id="2147470565" r:id="rId31"/>
    <p:sldId id="2147470549" r:id="rId32"/>
    <p:sldId id="2147470551" r:id="rId33"/>
    <p:sldId id="2147470594" r:id="rId34"/>
    <p:sldId id="2147470601" r:id="rId35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0000"/>
    <a:srgbClr val="0066CC"/>
    <a:srgbClr val="33CC33"/>
    <a:srgbClr val="00B050"/>
    <a:srgbClr val="FF99CC"/>
    <a:srgbClr val="005284"/>
    <a:srgbClr val="ABB332"/>
    <a:srgbClr val="E4A820"/>
    <a:srgbClr val="008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636" autoAdjust="0"/>
    <p:restoredTop sz="94657"/>
  </p:normalViewPr>
  <p:slideViewPr>
    <p:cSldViewPr snapToGrid="0" snapToObjects="1">
      <p:cViewPr varScale="1">
        <p:scale>
          <a:sx n="65" d="100"/>
          <a:sy n="65" d="100"/>
        </p:scale>
        <p:origin x="223" y="3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33F6E-893F-4017-8588-3F3ECD06E243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C5138-2F55-45C7-BDDF-CDE70B8298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87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70038" y="1571625"/>
            <a:ext cx="3506787" cy="1973263"/>
          </a:xfrm>
          <a:ln cap="flat"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3" tIns="43730" rIns="90583" bIns="43730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66B80-3D6E-5546-9EA6-0C8B17C4081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76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52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23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703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2" y="1191"/>
            <a:ext cx="9155922" cy="5143500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76239" y="1302018"/>
            <a:ext cx="8391525" cy="20394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>
              <a:defRPr lang="it-IT" sz="2325" b="1" dirty="0" smtClean="0"/>
            </a:lvl1pPr>
            <a:lvl2pPr>
              <a:defRPr lang="it-IT" sz="2325" b="1" dirty="0" smtClean="0"/>
            </a:lvl2pPr>
            <a:lvl3pPr>
              <a:defRPr lang="it-IT" sz="2325" b="1" dirty="0" smtClean="0"/>
            </a:lvl3pPr>
            <a:lvl4pPr>
              <a:defRPr lang="it-IT" sz="2325" b="1" dirty="0" smtClean="0"/>
            </a:lvl4pPr>
            <a:lvl5pPr>
              <a:defRPr lang="it-IT" sz="2325" b="1" dirty="0" smtClean="0"/>
            </a:lvl5pPr>
          </a:lstStyle>
          <a:p>
            <a:pPr marL="242888" lvl="0" indent="-242888" defTabSz="556022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</a:pPr>
            <a:r>
              <a:rPr lang="en-US" noProof="0"/>
              <a:t>Body Text</a:t>
            </a:r>
          </a:p>
          <a:p>
            <a:pPr marL="725091" lvl="1" indent="-240506" defTabSz="556022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</a:pPr>
            <a:r>
              <a:rPr lang="en-US" noProof="0"/>
              <a:t>Second Level</a:t>
            </a:r>
          </a:p>
          <a:p>
            <a:pPr marL="1209675" lvl="2" indent="-242888" defTabSz="556022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</a:pPr>
            <a:r>
              <a:rPr lang="en-US" noProof="0"/>
              <a:t>Third Level</a:t>
            </a:r>
          </a:p>
          <a:p>
            <a:pPr marL="1694260" lvl="3" indent="-244079" defTabSz="556022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</a:pPr>
            <a:r>
              <a:rPr lang="en-US" noProof="0"/>
              <a:t>Fourth Level</a:t>
            </a:r>
          </a:p>
          <a:p>
            <a:pPr marL="2184797" lvl="4" indent="-244079" defTabSz="556022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</a:pPr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1667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327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13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15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62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616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06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67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228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11FE-1A0F-8E43-9B38-8A95BDB31608}" type="datetimeFigureOut">
              <a:rPr lang="it-IT" smtClean="0"/>
              <a:pPr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98163-BAC5-6D4B-9EC0-031A539CD5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7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C58E942-4B5F-3AFF-9C55-C1BE17290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AB7978AC-5031-3E69-1289-12BC5771FA9E}"/>
              </a:ext>
            </a:extLst>
          </p:cNvPr>
          <p:cNvGrpSpPr/>
          <p:nvPr/>
        </p:nvGrpSpPr>
        <p:grpSpPr>
          <a:xfrm>
            <a:off x="1283107" y="226147"/>
            <a:ext cx="6577786" cy="4691206"/>
            <a:chOff x="1710809" y="301529"/>
            <a:chExt cx="8770381" cy="6254941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25F9B94-0B49-ADDA-D06A-5D65CC380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0809" y="301529"/>
              <a:ext cx="8770381" cy="6254941"/>
            </a:xfrm>
            <a:prstGeom prst="rect">
              <a:avLst/>
            </a:prstGeom>
            <a:ln>
              <a:solidFill>
                <a:srgbClr val="0B2A7E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4A0F933-2B63-6EC0-405D-6D69C09A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6181" t="414" r="66102" b="73175"/>
            <a:stretch>
              <a:fillRect/>
            </a:stretch>
          </p:blipFill>
          <p:spPr>
            <a:xfrm rot="5400000">
              <a:off x="5788181" y="657381"/>
              <a:ext cx="457198" cy="3043880"/>
            </a:xfrm>
            <a:prstGeom prst="rect">
              <a:avLst/>
            </a:prstGeom>
          </p:spPr>
        </p:pic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4E44D412-778B-EC98-A130-E83737B858FF}"/>
              </a:ext>
            </a:extLst>
          </p:cNvPr>
          <p:cNvSpPr txBox="1">
            <a:spLocks/>
          </p:cNvSpPr>
          <p:nvPr/>
        </p:nvSpPr>
        <p:spPr bwMode="auto">
          <a:xfrm>
            <a:off x="1712001" y="1641691"/>
            <a:ext cx="5719998" cy="2949500"/>
          </a:xfrm>
          <a:prstGeom prst="rect">
            <a:avLst/>
          </a:prstGeom>
          <a:solidFill>
            <a:srgbClr val="009EDE">
              <a:alpha val="69804"/>
            </a:srgbClr>
          </a:solidFill>
          <a:ln w="12700">
            <a:solidFill>
              <a:srgbClr val="0B2A7E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2pPr>
            <a:lvl3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3pPr>
            <a:lvl4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4pPr>
            <a:lvl5pPr marL="31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5pPr>
            <a:lvl6pPr marL="4603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75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47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31975" indent="-3175" algn="ctr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defRPr sz="31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it-IT" sz="27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27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Malattie e lesioni polmonari poco studiate sottodiagnosticate e/o curate tardi</a:t>
            </a:r>
          </a:p>
          <a:p>
            <a:pPr>
              <a:buNone/>
            </a:pPr>
            <a:endParaRPr lang="it-IT" sz="27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it-IT" altLang="it-IT" sz="2625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Giorgia Dalpiaz</a:t>
            </a:r>
            <a:br>
              <a:rPr lang="it-IT" altLang="it-IT" sz="2625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altLang="it-IT" sz="2625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195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Alta Spec. in Imaging Toracico</a:t>
            </a:r>
          </a:p>
          <a:p>
            <a:pPr marL="0" indent="0"/>
            <a:r>
              <a:rPr lang="it-IT" altLang="it-IT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Ospedale Bellaria - AUSL Bologna</a:t>
            </a:r>
          </a:p>
          <a:p>
            <a:pPr marL="0" indent="0"/>
            <a:r>
              <a:rPr lang="it-IT" altLang="it-IT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Prof. a contratto Scuole spec. RX &amp; Pneumologia UNIBO</a:t>
            </a:r>
          </a:p>
          <a:p>
            <a:pPr>
              <a:buNone/>
            </a:pPr>
            <a:endParaRPr lang="it-IT" sz="27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52DB44-208B-012E-4233-2C80F4894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955" y="2830412"/>
            <a:ext cx="891348" cy="891348"/>
          </a:xfrm>
          <a:prstGeom prst="rect">
            <a:avLst/>
          </a:prstGeom>
          <a:ln w="12700">
            <a:solidFill>
              <a:srgbClr val="ED7D3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A2FE7A4-C3F3-98AF-48A9-B11AB8919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18" y="2830412"/>
            <a:ext cx="891348" cy="891348"/>
          </a:xfrm>
          <a:prstGeom prst="rect">
            <a:avLst/>
          </a:prstGeom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599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of Lymph Nodes in the Bod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80" y="1278456"/>
            <a:ext cx="2621770" cy="320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5816890" y="1242857"/>
            <a:ext cx="2955702" cy="15511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sz="21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sede cervicale </a:t>
            </a: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la localizzazione più frequente di TB </a:t>
            </a:r>
            <a:r>
              <a:rPr lang="it-IT" sz="21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extrapolmonare</a:t>
            </a: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marL="0" indent="0" algn="ctr">
              <a:buNone/>
            </a:pP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Picco di età: 20-40 anni</a:t>
            </a:r>
          </a:p>
        </p:txBody>
      </p:sp>
      <p:pic>
        <p:nvPicPr>
          <p:cNvPr id="11" name="Picture 2" descr="http://journal.publications.chestnet.org/data/Journals/CHEST/21976/cb042450500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r="5254" b="16764"/>
          <a:stretch/>
        </p:blipFill>
        <p:spPr bwMode="auto">
          <a:xfrm>
            <a:off x="5826550" y="2998594"/>
            <a:ext cx="2946042" cy="1804098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3207775" y="464516"/>
            <a:ext cx="2171780" cy="392285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 linfonodale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81068" y="1254916"/>
            <a:ext cx="2171780" cy="392285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 collo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DC193C3-7233-4906-15F1-494589A36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r="50737" b="16412"/>
          <a:stretch/>
        </p:blipFill>
        <p:spPr bwMode="auto">
          <a:xfrm>
            <a:off x="381068" y="1815260"/>
            <a:ext cx="2171780" cy="16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886D3E-3D72-A9AD-6631-C3D701294907}"/>
              </a:ext>
            </a:extLst>
          </p:cNvPr>
          <p:cNvSpPr txBox="1">
            <a:spLocks/>
          </p:cNvSpPr>
          <p:nvPr/>
        </p:nvSpPr>
        <p:spPr>
          <a:xfrm>
            <a:off x="267442" y="3612156"/>
            <a:ext cx="2399032" cy="962974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1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Linfonodi ingranditi ed alcuni </a:t>
            </a:r>
            <a:r>
              <a:rPr lang="it-IT" sz="21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colliquati</a:t>
            </a:r>
            <a:r>
              <a:rPr lang="it-IT" sz="21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ACCA7A18-CD0F-07A1-6C93-7091A7A12875}"/>
              </a:ext>
            </a:extLst>
          </p:cNvPr>
          <p:cNvSpPr/>
          <p:nvPr/>
        </p:nvSpPr>
        <p:spPr>
          <a:xfrm>
            <a:off x="8115300" y="3229691"/>
            <a:ext cx="761258" cy="729762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1AB7F78-A6DF-3807-6D87-1484CCDE5735}"/>
              </a:ext>
            </a:extLst>
          </p:cNvPr>
          <p:cNvSpPr/>
          <p:nvPr/>
        </p:nvSpPr>
        <p:spPr>
          <a:xfrm>
            <a:off x="4511039" y="1518577"/>
            <a:ext cx="592184" cy="423434"/>
          </a:xfrm>
          <a:prstGeom prst="ellipse">
            <a:avLst/>
          </a:prstGeom>
          <a:noFill/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58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  <p:bldP spid="3" grpId="0"/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 txBox="1">
            <a:spLocks/>
          </p:cNvSpPr>
          <p:nvPr/>
        </p:nvSpPr>
        <p:spPr>
          <a:xfrm>
            <a:off x="5196787" y="578899"/>
            <a:ext cx="3375713" cy="2868976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Revisione della biopsia faringea:</a:t>
            </a:r>
          </a:p>
          <a:p>
            <a:pPr marL="0" indent="0" algn="ctr">
              <a:buNone/>
            </a:pP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«Flogosi granulomatosa, </a:t>
            </a:r>
            <a:r>
              <a:rPr lang="it-IT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Ziehl</a:t>
            </a: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it-IT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Neelsen</a:t>
            </a: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negativa, tuttavia sono necessarie altre indagini per escludere l’eziologia </a:t>
            </a:r>
            <a:r>
              <a:rPr lang="it-IT" sz="2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tubercolare</a:t>
            </a:r>
            <a:r>
              <a:rPr lang="it-IT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it-IT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8C5D0FF6-3910-736A-A8B8-907C8E2A6C1D}"/>
              </a:ext>
            </a:extLst>
          </p:cNvPr>
          <p:cNvSpPr txBox="1">
            <a:spLocks/>
          </p:cNvSpPr>
          <p:nvPr/>
        </p:nvSpPr>
        <p:spPr>
          <a:xfrm>
            <a:off x="5484066" y="3748462"/>
            <a:ext cx="2801155" cy="818342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 dopo </a:t>
            </a:r>
            <a:b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mesi !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705B4CA2-8440-7352-52FF-0BD5B7A40C01}"/>
              </a:ext>
            </a:extLst>
          </p:cNvPr>
          <p:cNvGrpSpPr/>
          <p:nvPr/>
        </p:nvGrpSpPr>
        <p:grpSpPr>
          <a:xfrm>
            <a:off x="728629" y="362443"/>
            <a:ext cx="3206182" cy="4418614"/>
            <a:chOff x="971505" y="483257"/>
            <a:chExt cx="4274909" cy="58914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8938222-CF91-8B12-3F02-EF35AB6EB6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4"/>
            <a:stretch>
              <a:fillRect/>
            </a:stretch>
          </p:blipFill>
          <p:spPr bwMode="auto">
            <a:xfrm>
              <a:off x="971505" y="483257"/>
              <a:ext cx="4274909" cy="589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C4B0136-93C3-E5A2-02B7-15E045397CE1}"/>
                </a:ext>
              </a:extLst>
            </p:cNvPr>
            <p:cNvSpPr txBox="1"/>
            <p:nvPr/>
          </p:nvSpPr>
          <p:spPr>
            <a:xfrm>
              <a:off x="2286000" y="5806889"/>
              <a:ext cx="1767840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it-IT" sz="15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Film del 1983</a:t>
              </a:r>
              <a:endParaRPr lang="it-IT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455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42F1C-A306-0729-D8BB-E6F35BE4F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AC217-8AAF-98BC-AA8F-DA82808F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36"/>
          <a:stretch>
            <a:fillRect/>
          </a:stretch>
        </p:blipFill>
        <p:spPr>
          <a:xfrm>
            <a:off x="4465320" y="889351"/>
            <a:ext cx="4096796" cy="3742815"/>
          </a:xfrm>
          <a:prstGeom prst="rect">
            <a:avLst/>
          </a:prstGeom>
          <a:noFill/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D6E3685-1295-359C-D1CA-20663180D590}"/>
              </a:ext>
            </a:extLst>
          </p:cNvPr>
          <p:cNvSpPr txBox="1">
            <a:spLocks/>
          </p:cNvSpPr>
          <p:nvPr/>
        </p:nvSpPr>
        <p:spPr>
          <a:xfrm>
            <a:off x="5849927" y="362443"/>
            <a:ext cx="1540941" cy="32338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0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Fidanzato</a:t>
            </a:r>
            <a:endParaRPr lang="it-IT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B6661F-B88D-BEC5-DF83-E51FCD9DB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/>
          <a:stretch>
            <a:fillRect/>
          </a:stretch>
        </p:blipFill>
        <p:spPr bwMode="auto">
          <a:xfrm>
            <a:off x="728629" y="362443"/>
            <a:ext cx="3206182" cy="441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D0206E-8F2C-7A6B-97AC-7B7B9A4BD8C2}"/>
              </a:ext>
            </a:extLst>
          </p:cNvPr>
          <p:cNvSpPr txBox="1"/>
          <p:nvPr/>
        </p:nvSpPr>
        <p:spPr>
          <a:xfrm>
            <a:off x="1714500" y="4355167"/>
            <a:ext cx="1325880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500" dirty="0">
                <a:solidFill>
                  <a:srgbClr val="FFFF00"/>
                </a:solidFill>
              </a:rPr>
              <a:t>Film del 1983</a:t>
            </a:r>
            <a:endParaRPr lang="it-IT" sz="135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10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AD72BDA-5881-13DE-E956-B73D2B932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2" y="291458"/>
            <a:ext cx="3077735" cy="45605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C2FD67D-096E-F433-CE14-9820CAFB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551" y="492217"/>
            <a:ext cx="4979458" cy="11749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BFB1EF-643B-3849-F337-776032B7BC3F}"/>
              </a:ext>
            </a:extLst>
          </p:cNvPr>
          <p:cNvSpPr txBox="1"/>
          <p:nvPr/>
        </p:nvSpPr>
        <p:spPr>
          <a:xfrm>
            <a:off x="4000977" y="2005944"/>
            <a:ext cx="4570605" cy="2862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casi di malattia sono molto contenuti. </a:t>
            </a: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L’ultimo documento ministeriale, riporta 2.480 casi notificati nel 2021 (70% polmonari, 1,7% con co-infezione da HIV e </a:t>
            </a: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 nati all’estero</a:t>
            </a: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percentuali delle forme </a:t>
            </a: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polmonari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extra-polmonari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notificate e confermate batteriologicamente sono rispettivamente del </a:t>
            </a: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97% </a:t>
            </a: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26%.</a:t>
            </a:r>
          </a:p>
          <a:p>
            <a:pPr algn="ctr">
              <a:buNone/>
            </a:pPr>
            <a:r>
              <a:rPr lang="it-IT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Attualmente non esistono linee guida nazionali aggiornate !</a:t>
            </a:r>
          </a:p>
        </p:txBody>
      </p:sp>
    </p:spTree>
    <p:extLst>
      <p:ext uri="{BB962C8B-B14F-4D97-AF65-F5344CB8AC3E}">
        <p14:creationId xmlns:p14="http://schemas.microsoft.com/office/powerpoint/2010/main" val="32119834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16">
            <a:extLst>
              <a:ext uri="{FF2B5EF4-FFF2-40B4-BE49-F238E27FC236}">
                <a16:creationId xmlns:a16="http://schemas.microsoft.com/office/drawing/2014/main" id="{699029E7-B111-2468-CFA0-5AA379148872}"/>
              </a:ext>
            </a:extLst>
          </p:cNvPr>
          <p:cNvGrpSpPr/>
          <p:nvPr/>
        </p:nvGrpSpPr>
        <p:grpSpPr>
          <a:xfrm>
            <a:off x="5417782" y="1454176"/>
            <a:ext cx="3147857" cy="2453753"/>
            <a:chOff x="4833938" y="104775"/>
            <a:chExt cx="3995737" cy="3114675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3B3CECF-AF40-B865-0816-9C2E0EB9E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33938" y="104775"/>
              <a:ext cx="3133725" cy="3114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8" name="Picture 6" descr="Simboli_Noduli">
              <a:extLst>
                <a:ext uri="{FF2B5EF4-FFF2-40B4-BE49-F238E27FC236}">
                  <a16:creationId xmlns:a16="http://schemas.microsoft.com/office/drawing/2014/main" id="{4FA857CB-0C07-B590-F444-2C40112ED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99438" y="1036638"/>
              <a:ext cx="630237" cy="630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7C2802D-6279-8910-BF90-7B3CD5F4A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47297" y="2180436"/>
              <a:ext cx="1982378" cy="75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D915EC-7942-E001-A49A-978E3165DB8A}"/>
              </a:ext>
            </a:extLst>
          </p:cNvPr>
          <p:cNvSpPr txBox="1"/>
          <p:nvPr/>
        </p:nvSpPr>
        <p:spPr>
          <a:xfrm>
            <a:off x="5643952" y="429103"/>
            <a:ext cx="2090189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Malattie professionali</a:t>
            </a:r>
            <a:endParaRPr lang="it-IT" sz="13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192CE6-ADC7-25C5-9DD6-BA2616F74D7F}"/>
              </a:ext>
            </a:extLst>
          </p:cNvPr>
          <p:cNvSpPr txBox="1"/>
          <p:nvPr/>
        </p:nvSpPr>
        <p:spPr>
          <a:xfrm>
            <a:off x="5328422" y="4133747"/>
            <a:ext cx="2647480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Malattia polmonare poco studiata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BFE42CF0-0A22-3A95-AE37-19152C930BDD}"/>
              </a:ext>
            </a:extLst>
          </p:cNvPr>
          <p:cNvGrpSpPr/>
          <p:nvPr/>
        </p:nvGrpSpPr>
        <p:grpSpPr>
          <a:xfrm>
            <a:off x="736299" y="377697"/>
            <a:ext cx="3147856" cy="4406998"/>
            <a:chOff x="736299" y="377697"/>
            <a:chExt cx="3147856" cy="4406998"/>
          </a:xfrm>
        </p:grpSpPr>
        <p:pic>
          <p:nvPicPr>
            <p:cNvPr id="2" name="Picture 2" descr="Un posto sicuro (2015) - IMDb">
              <a:extLst>
                <a:ext uri="{FF2B5EF4-FFF2-40B4-BE49-F238E27FC236}">
                  <a16:creationId xmlns:a16="http://schemas.microsoft.com/office/drawing/2014/main" id="{5F2D6E8A-E532-92C5-1590-3EB9A64BDA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299" y="377697"/>
              <a:ext cx="3147856" cy="4406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BF4CB4CA-BF68-75DC-3225-A7BBB67EAE98}"/>
                </a:ext>
              </a:extLst>
            </p:cNvPr>
            <p:cNvSpPr txBox="1"/>
            <p:nvPr/>
          </p:nvSpPr>
          <p:spPr>
            <a:xfrm>
              <a:off x="1517747" y="4299947"/>
              <a:ext cx="1584960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it-IT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Film del 2015</a:t>
              </a:r>
              <a:endParaRPr lang="it-IT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Giorgia\Documenti\Torace\Meeting toracici Bellaria\Meeting toracici Bellaria 2009\Casi per i Meeting\Talcosi da condom lung_Turrini Vanna\1 Turrini Vanna_TC pelvi\2009-04-24_150741.png">
            <a:extLst>
              <a:ext uri="{FF2B5EF4-FFF2-40B4-BE49-F238E27FC236}">
                <a16:creationId xmlns:a16="http://schemas.microsoft.com/office/drawing/2014/main" id="{C8C4E2F4-989E-42AF-6CDA-671BBC30F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23956" r="5762" b="21835"/>
          <a:stretch>
            <a:fillRect/>
          </a:stretch>
        </p:blipFill>
        <p:spPr bwMode="auto">
          <a:xfrm>
            <a:off x="5041929" y="2307292"/>
            <a:ext cx="2941434" cy="23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7C3F8D14-3978-7531-AE2D-4A6D0674E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29" y="388670"/>
            <a:ext cx="36767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Donna di 62aa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Non-fumatrice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Ex-operaia in pensione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Dispnea da sforzo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 </a:t>
            </a:r>
            <a:r>
              <a:rPr lang="it-IT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body 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staging</a:t>
            </a:r>
            <a:b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neo uterina</a:t>
            </a:r>
          </a:p>
        </p:txBody>
      </p:sp>
      <p:pic>
        <p:nvPicPr>
          <p:cNvPr id="5" name="Picture 2" descr="Un posto sicuro (2015) - IMDb">
            <a:extLst>
              <a:ext uri="{FF2B5EF4-FFF2-40B4-BE49-F238E27FC236}">
                <a16:creationId xmlns:a16="http://schemas.microsoft.com/office/drawing/2014/main" id="{FE10E7D3-30F7-80C6-7B77-0A915BC25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9" y="377697"/>
            <a:ext cx="3147856" cy="440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D4BB08-A02E-19ED-3248-B2506FD19648}"/>
              </a:ext>
            </a:extLst>
          </p:cNvPr>
          <p:cNvSpPr txBox="1"/>
          <p:nvPr/>
        </p:nvSpPr>
        <p:spPr>
          <a:xfrm>
            <a:off x="1517747" y="4299947"/>
            <a:ext cx="158496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del 2015</a:t>
            </a:r>
            <a:endParaRPr lang="it-IT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8984984-2557-4314-0B5C-0E2F9439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31598" r="6323" b="27574"/>
          <a:stretch>
            <a:fillRect/>
          </a:stretch>
        </p:blipFill>
        <p:spPr bwMode="auto">
          <a:xfrm>
            <a:off x="610196" y="306211"/>
            <a:ext cx="3263766" cy="19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D10157-95BA-5054-11A7-743F9B72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27200" r="3040" b="27039"/>
          <a:stretch>
            <a:fillRect/>
          </a:stretch>
        </p:blipFill>
        <p:spPr bwMode="auto">
          <a:xfrm>
            <a:off x="5196840" y="306211"/>
            <a:ext cx="3257551" cy="194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276D8DAA-300B-4885-9264-C235EBFE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9" b="21169"/>
          <a:stretch>
            <a:fillRect/>
          </a:stretch>
        </p:blipFill>
        <p:spPr bwMode="auto">
          <a:xfrm>
            <a:off x="610196" y="2656979"/>
            <a:ext cx="3263766" cy="228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599AF3-A839-C118-2BE7-CC769D58EFA7}"/>
              </a:ext>
            </a:extLst>
          </p:cNvPr>
          <p:cNvSpPr txBox="1"/>
          <p:nvPr/>
        </p:nvSpPr>
        <p:spPr>
          <a:xfrm>
            <a:off x="4886658" y="2656979"/>
            <a:ext cx="3877914" cy="19697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Diffusi noduli </a:t>
            </a:r>
            <a:r>
              <a:rPr lang="it-IT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centrolobulari</a:t>
            </a:r>
            <a:r>
              <a:rPr 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subsolidi</a:t>
            </a:r>
            <a:r>
              <a:rPr 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 GGO</a:t>
            </a:r>
          </a:p>
          <a:p>
            <a:pPr algn="ctr">
              <a:buNone/>
            </a:pP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primo sospetto fu di una HP ma:</a:t>
            </a:r>
            <a:b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non air trapping</a:t>
            </a:r>
            <a:b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 allergie note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7931C2C3-2F09-2B1C-B5C2-FF665A97C9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48" y="1421388"/>
            <a:ext cx="1645623" cy="2159579"/>
          </a:xfrm>
          <a:noFill/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5E4BE1C-D7B0-CE87-4BC5-78EBAA27DC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6888" y="304263"/>
            <a:ext cx="3011488" cy="871537"/>
          </a:xfrm>
        </p:spPr>
        <p:txBody>
          <a:bodyPr/>
          <a:lstStyle/>
          <a:p>
            <a:pPr algn="ctr"/>
            <a:r>
              <a:rPr lang="it-IT" alt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Lavaggio </a:t>
            </a:r>
            <a:r>
              <a:rPr lang="it-IT" altLang="it-IT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broncoalveolare</a:t>
            </a:r>
            <a:r>
              <a:rPr lang="it-IT" alt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(BAL)</a:t>
            </a:r>
          </a:p>
        </p:txBody>
      </p:sp>
      <p:pic>
        <p:nvPicPr>
          <p:cNvPr id="14341" name="Picture 5" descr="Turrini talcosis4">
            <a:extLst>
              <a:ext uri="{FF2B5EF4-FFF2-40B4-BE49-F238E27FC236}">
                <a16:creationId xmlns:a16="http://schemas.microsoft.com/office/drawing/2014/main" id="{BA2FECDC-2AB9-9538-76B7-D3F23CB3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1770" t="29234" r="24748" b="10634"/>
          <a:stretch>
            <a:fillRect/>
          </a:stretch>
        </p:blipFill>
        <p:spPr bwMode="auto">
          <a:xfrm>
            <a:off x="525127" y="1392898"/>
            <a:ext cx="1917505" cy="2096921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2292" name="Text Box 6">
            <a:extLst>
              <a:ext uri="{FF2B5EF4-FFF2-40B4-BE49-F238E27FC236}">
                <a16:creationId xmlns:a16="http://schemas.microsoft.com/office/drawing/2014/main" id="{A4FCB09B-A3F5-5556-C955-4B21BEAF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9" y="3844248"/>
            <a:ext cx="18480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it-IT" altLang="it-IT" sz="1500" b="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Am</a:t>
            </a:r>
            <a:r>
              <a:rPr lang="it-IT" altLang="it-IT" sz="1500" b="0" i="1" dirty="0">
                <a:solidFill>
                  <a:schemeClr val="bg1"/>
                </a:solidFill>
                <a:cs typeface="Times New Roman" panose="02020603050405020304" pitchFamily="18" charset="0"/>
              </a:rPr>
              <a:t> J </a:t>
            </a:r>
            <a:r>
              <a:rPr lang="it-IT" altLang="it-IT" sz="1500" b="0" i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Pathol</a:t>
            </a:r>
            <a:r>
              <a:rPr lang="it-IT" altLang="it-IT" sz="1500" b="0" i="1" dirty="0">
                <a:solidFill>
                  <a:schemeClr val="bg1"/>
                </a:solidFill>
                <a:cs typeface="Times New Roman" panose="02020603050405020304" pitchFamily="18" charset="0"/>
              </a:rPr>
              <a:t> 1981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1EA903E-9FC7-A06B-348C-0E2F56493495}"/>
              </a:ext>
            </a:extLst>
          </p:cNvPr>
          <p:cNvSpPr/>
          <p:nvPr/>
        </p:nvSpPr>
        <p:spPr>
          <a:xfrm>
            <a:off x="5421526" y="1301750"/>
            <a:ext cx="33069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Riferisce di aver lavorato per 10 anni, in una fabbrica di </a:t>
            </a:r>
            <a:r>
              <a:rPr lang="it-IT" sz="21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condom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alta </a:t>
            </a:r>
            <a:r>
              <a:rPr lang="it-IT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esposiziona</a:t>
            </a:r>
            <a:r>
              <a:rPr lang="it-IT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talco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3A4845F-DDA2-F83C-F63B-B8AFFE944457}"/>
              </a:ext>
            </a:extLst>
          </p:cNvPr>
          <p:cNvSpPr/>
          <p:nvPr/>
        </p:nvSpPr>
        <p:spPr>
          <a:xfrm>
            <a:off x="5421526" y="473197"/>
            <a:ext cx="2785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 anamnesi</a:t>
            </a:r>
          </a:p>
        </p:txBody>
      </p:sp>
      <p:pic>
        <p:nvPicPr>
          <p:cNvPr id="1026" name="Picture 2" descr="Tipi di preservativi: quanti ne esistono? | MEDICITALIA.it">
            <a:extLst>
              <a:ext uri="{FF2B5EF4-FFF2-40B4-BE49-F238E27FC236}">
                <a16:creationId xmlns:a16="http://schemas.microsoft.com/office/drawing/2014/main" id="{3FE543C5-85A5-E43B-7DAD-4C3FF5E84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58" y="2935005"/>
            <a:ext cx="2877285" cy="16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B6CEA6-A496-EBEF-9B88-A7E8AC35BD93}"/>
              </a:ext>
            </a:extLst>
          </p:cNvPr>
          <p:cNvSpPr txBox="1"/>
          <p:nvPr/>
        </p:nvSpPr>
        <p:spPr>
          <a:xfrm>
            <a:off x="259732" y="3721603"/>
            <a:ext cx="237425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5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Cortesia di Alessandra Cancellieri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292" grpId="0"/>
      <p:bldP spid="6" grpId="0"/>
      <p:bldP spid="7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96B4AE-1B8B-F35A-FA67-0A1D15A78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733" y="352905"/>
            <a:ext cx="4000568" cy="1090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5F9540-F612-A4F3-DBA5-122CAC8E5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1" y="202363"/>
            <a:ext cx="3197987" cy="4738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565F3D-3D26-B762-258F-C6CB87CD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64" r="4488"/>
          <a:stretch>
            <a:fillRect/>
          </a:stretch>
        </p:blipFill>
        <p:spPr>
          <a:xfrm>
            <a:off x="4110440" y="1616196"/>
            <a:ext cx="4491154" cy="32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33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tangolo 4">
            <a:extLst>
              <a:ext uri="{FF2B5EF4-FFF2-40B4-BE49-F238E27FC236}">
                <a16:creationId xmlns:a16="http://schemas.microsoft.com/office/drawing/2014/main" id="{2259855B-A688-A1DA-70AC-CDD75F2FC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56" y="913518"/>
            <a:ext cx="7840349" cy="387336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1313" indent="-341313" defTabSz="449263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 defTabSz="449263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altLang="it-IT" sz="2100" dirty="0">
                <a:solidFill>
                  <a:schemeClr val="bg1"/>
                </a:solidFill>
              </a:rPr>
              <a:t>Inalazione di polveri di </a:t>
            </a:r>
            <a:r>
              <a:rPr lang="it-IT" altLang="it-IT" sz="2100" dirty="0">
                <a:solidFill>
                  <a:srgbClr val="FFFF00"/>
                </a:solidFill>
              </a:rPr>
              <a:t>talco</a:t>
            </a:r>
            <a:r>
              <a:rPr lang="it-IT" altLang="it-IT" sz="2100" dirty="0">
                <a:solidFill>
                  <a:schemeClr val="bg1"/>
                </a:solidFill>
              </a:rPr>
              <a:t> (silicato idrato di magnesio)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>
                <a:solidFill>
                  <a:schemeClr val="bg1"/>
                </a:solidFill>
              </a:rPr>
              <a:t>     è la più importante pneumoconiosi da silicati dopo la asbestosi. Presenta </a:t>
            </a:r>
            <a:r>
              <a:rPr lang="it-IT" altLang="it-IT" sz="2100" dirty="0">
                <a:solidFill>
                  <a:srgbClr val="FFFF00"/>
                </a:solidFill>
              </a:rPr>
              <a:t>contaminazioni</a:t>
            </a:r>
            <a:r>
              <a:rPr lang="it-IT" altLang="it-IT" sz="2100" dirty="0">
                <a:solidFill>
                  <a:schemeClr val="bg1"/>
                </a:solidFill>
              </a:rPr>
              <a:t> variabili con </a:t>
            </a:r>
            <a:r>
              <a:rPr lang="it-IT" altLang="it-IT" sz="2100" dirty="0">
                <a:solidFill>
                  <a:srgbClr val="FFFF00"/>
                </a:solidFill>
              </a:rPr>
              <a:t>altri minerali fibrosi </a:t>
            </a:r>
            <a:r>
              <a:rPr lang="it-IT" altLang="it-IT" sz="2100" dirty="0">
                <a:solidFill>
                  <a:schemeClr val="bg1"/>
                </a:solidFill>
              </a:rPr>
              <a:t>(tremolite, </a:t>
            </a:r>
            <a:r>
              <a:rPr lang="it-IT" altLang="it-IT" sz="2100" dirty="0" err="1">
                <a:solidFill>
                  <a:schemeClr val="bg1"/>
                </a:solidFill>
              </a:rPr>
              <a:t>antofillite</a:t>
            </a:r>
            <a:r>
              <a:rPr lang="it-IT" altLang="it-IT" sz="2100" dirty="0">
                <a:solidFill>
                  <a:schemeClr val="bg1"/>
                </a:solidFill>
              </a:rPr>
              <a:t>, crisotilo, altri asbesti) e non (quarzo)</a:t>
            </a:r>
          </a:p>
          <a:p>
            <a:pPr eaLnBrk="1" hangingPunct="1">
              <a:lnSpc>
                <a:spcPct val="90000"/>
              </a:lnSpc>
            </a:pPr>
            <a:endParaRPr lang="it-IT" altLang="it-IT" sz="2100" dirty="0">
              <a:solidFill>
                <a:schemeClr val="bg1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altLang="it-IT" sz="2100" dirty="0">
                <a:solidFill>
                  <a:schemeClr val="bg1"/>
                </a:solidFill>
              </a:rPr>
              <a:t>Impiego in diversi settori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100" dirty="0">
                <a:solidFill>
                  <a:schemeClr val="bg1"/>
                </a:solidFill>
              </a:rPr>
              <a:t>     </a:t>
            </a:r>
            <a:r>
              <a:rPr lang="it-IT" altLang="it-IT" sz="2100" dirty="0">
                <a:solidFill>
                  <a:srgbClr val="FFFF00"/>
                </a:solidFill>
              </a:rPr>
              <a:t>Cosmetica e produzione medicinali, industria ceramiche, della carta, della gomma, sfruttato come polvere antiadesiva e lubrificante</a:t>
            </a:r>
          </a:p>
          <a:p>
            <a:pPr eaLnBrk="1" hangingPunct="1">
              <a:lnSpc>
                <a:spcPct val="90000"/>
              </a:lnSpc>
            </a:pPr>
            <a:endParaRPr lang="it-IT" altLang="it-IT" sz="2100" dirty="0">
              <a:solidFill>
                <a:srgbClr val="FFFF00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altLang="it-IT" sz="2100" dirty="0">
                <a:solidFill>
                  <a:schemeClr val="bg1"/>
                </a:solidFill>
              </a:rPr>
              <a:t>Sintomatologia: </a:t>
            </a:r>
            <a:r>
              <a:rPr lang="it-IT" altLang="it-IT" sz="2100" dirty="0">
                <a:solidFill>
                  <a:srgbClr val="FFFF00"/>
                </a:solidFill>
              </a:rPr>
              <a:t>muta per molti anni </a:t>
            </a:r>
            <a:r>
              <a:rPr lang="it-IT" altLang="it-IT" sz="2100" dirty="0">
                <a:solidFill>
                  <a:schemeClr val="bg1"/>
                </a:solidFill>
              </a:rPr>
              <a:t>fino, nei casi più seri, a dispnea con associate alterazioni della funzionalità respiratoria evidenziabili con PFR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BC5139B-A283-7EED-F7A6-3A98999F71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395389"/>
            <a:ext cx="5829300" cy="320675"/>
          </a:xfrm>
        </p:spPr>
        <p:txBody>
          <a:bodyPr>
            <a:noAutofit/>
          </a:bodyPr>
          <a:lstStyle/>
          <a:p>
            <a:pPr algn="ctr"/>
            <a:r>
              <a:rPr lang="it-IT" altLang="it-IT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Talcosi</a:t>
            </a:r>
            <a:endParaRPr lang="it-IT" altLang="it-IT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4DC71-CC35-AE0D-3F48-C2D7C4F30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E1494C-D47B-405B-D972-73B35E2960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6369" y="356572"/>
            <a:ext cx="7251262" cy="723900"/>
          </a:xfr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Malattie e lesioni polmonari poco studiate sottodiagnosticate e/o curate tardi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30FB5C-3F08-4150-09A1-D0B0A9C5C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4"/>
          <a:stretch>
            <a:fillRect/>
          </a:stretch>
        </p:blipFill>
        <p:spPr bwMode="auto">
          <a:xfrm>
            <a:off x="406838" y="1771755"/>
            <a:ext cx="1864880" cy="257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7E04B8-624B-D718-5AB2-7D8472A2BB0F}"/>
              </a:ext>
            </a:extLst>
          </p:cNvPr>
          <p:cNvSpPr txBox="1"/>
          <p:nvPr/>
        </p:nvSpPr>
        <p:spPr>
          <a:xfrm>
            <a:off x="29684" y="1253103"/>
            <a:ext cx="25527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Infezioni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61F55AE-8FE0-641C-9609-009DA9C95C61}"/>
              </a:ext>
            </a:extLst>
          </p:cNvPr>
          <p:cNvSpPr txBox="1"/>
          <p:nvPr/>
        </p:nvSpPr>
        <p:spPr>
          <a:xfrm>
            <a:off x="2773020" y="1394328"/>
            <a:ext cx="175553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Malattie professionali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C0B7020-8376-009E-EA44-B592FA439000}"/>
              </a:ext>
            </a:extLst>
          </p:cNvPr>
          <p:cNvSpPr txBox="1"/>
          <p:nvPr/>
        </p:nvSpPr>
        <p:spPr>
          <a:xfrm>
            <a:off x="4846384" y="1310090"/>
            <a:ext cx="1864880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Nuove condizioni fumo-relate</a:t>
            </a:r>
          </a:p>
        </p:txBody>
      </p:sp>
      <p:pic>
        <p:nvPicPr>
          <p:cNvPr id="1026" name="Picture 2" descr="Un posto sicuro (2015) - IMDb">
            <a:extLst>
              <a:ext uri="{FF2B5EF4-FFF2-40B4-BE49-F238E27FC236}">
                <a16:creationId xmlns:a16="http://schemas.microsoft.com/office/drawing/2014/main" id="{2043C20C-06CE-CB28-C178-57C1F5D3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79" y="2247338"/>
            <a:ext cx="1864880" cy="26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3 Iconic Vaping Scenes in Movies and TV - General - UV Community">
            <a:extLst>
              <a:ext uri="{FF2B5EF4-FFF2-40B4-BE49-F238E27FC236}">
                <a16:creationId xmlns:a16="http://schemas.microsoft.com/office/drawing/2014/main" id="{A7BD2D63-0762-AAA9-2735-E5A907066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5863"/>
          <a:stretch>
            <a:fillRect/>
          </a:stretch>
        </p:blipFill>
        <p:spPr bwMode="auto">
          <a:xfrm>
            <a:off x="5068598" y="2247339"/>
            <a:ext cx="1515478" cy="10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Tourist (2010)">
            <a:extLst>
              <a:ext uri="{FF2B5EF4-FFF2-40B4-BE49-F238E27FC236}">
                <a16:creationId xmlns:a16="http://schemas.microsoft.com/office/drawing/2014/main" id="{BC980125-413B-C2DD-8F44-A1C64EB71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84"/>
          <a:stretch>
            <a:fillRect/>
          </a:stretch>
        </p:blipFill>
        <p:spPr bwMode="auto">
          <a:xfrm>
            <a:off x="5068598" y="3345737"/>
            <a:ext cx="1515478" cy="1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7FA9D4-ADAC-38B6-07C7-2CB12339BF9B}"/>
              </a:ext>
            </a:extLst>
          </p:cNvPr>
          <p:cNvSpPr txBox="1"/>
          <p:nvPr/>
        </p:nvSpPr>
        <p:spPr>
          <a:xfrm>
            <a:off x="7068852" y="1209662"/>
            <a:ext cx="160138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Asma grave</a:t>
            </a:r>
          </a:p>
        </p:txBody>
      </p:sp>
      <p:pic>
        <p:nvPicPr>
          <p:cNvPr id="3" name="Picture 4" descr="Qualcosa è cambiato - Film (1997)">
            <a:extLst>
              <a:ext uri="{FF2B5EF4-FFF2-40B4-BE49-F238E27FC236}">
                <a16:creationId xmlns:a16="http://schemas.microsoft.com/office/drawing/2014/main" id="{6B111C94-6C21-1860-A54B-81B43DCF8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/>
          <a:stretch>
            <a:fillRect/>
          </a:stretch>
        </p:blipFill>
        <p:spPr bwMode="auto">
          <a:xfrm>
            <a:off x="7070266" y="1771755"/>
            <a:ext cx="1904998" cy="251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3" grpId="0"/>
      <p:bldP spid="15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0EDC-4E5B-B519-6197-0EA462DC7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7FD2B52-880F-BFD6-F875-41F2EEAAD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1" y="202363"/>
            <a:ext cx="3197987" cy="4738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5E8750-CF63-DF71-E08F-1D1AE7B9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285" y="327814"/>
            <a:ext cx="4536368" cy="13312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EFC13E5-0725-E071-F6A4-5AC456525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13" y="1862809"/>
            <a:ext cx="5116514" cy="28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8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760433-CCCC-A051-76D9-928673DD556D}"/>
              </a:ext>
            </a:extLst>
          </p:cNvPr>
          <p:cNvSpPr txBox="1"/>
          <p:nvPr/>
        </p:nvSpPr>
        <p:spPr>
          <a:xfrm>
            <a:off x="5152456" y="442926"/>
            <a:ext cx="2755652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Nuove condizioni fumo-relate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9EB53923-FA70-7575-F143-34B16341D6EC}"/>
              </a:ext>
            </a:extLst>
          </p:cNvPr>
          <p:cNvGrpSpPr/>
          <p:nvPr/>
        </p:nvGrpSpPr>
        <p:grpSpPr>
          <a:xfrm>
            <a:off x="5067555" y="1520122"/>
            <a:ext cx="3575410" cy="2711317"/>
            <a:chOff x="371475" y="3716338"/>
            <a:chExt cx="3967057" cy="3008312"/>
          </a:xfrm>
        </p:grpSpPr>
        <p:pic>
          <p:nvPicPr>
            <p:cNvPr id="4" name="Picture 14" descr="Spazi aerei_HRTC">
              <a:extLst>
                <a:ext uri="{FF2B5EF4-FFF2-40B4-BE49-F238E27FC236}">
                  <a16:creationId xmlns:a16="http://schemas.microsoft.com/office/drawing/2014/main" id="{CE8C5AA9-6DBE-5759-0597-FF5F039DF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475" y="3716338"/>
              <a:ext cx="3032125" cy="3008312"/>
            </a:xfrm>
            <a:prstGeom prst="rect">
              <a:avLst/>
            </a:prstGeom>
            <a:noFill/>
            <a:effectLst>
              <a:outerShdw dist="107763" dir="18900000" algn="ctr" rotWithShape="0">
                <a:srgbClr val="1F54EB"/>
              </a:outerShdw>
            </a:effectLst>
          </p:spPr>
        </p:pic>
        <p:pic>
          <p:nvPicPr>
            <p:cNvPr id="5" name="Picture 15" descr="Simboli_Alveoli">
              <a:extLst>
                <a:ext uri="{FF2B5EF4-FFF2-40B4-BE49-F238E27FC236}">
                  <a16:creationId xmlns:a16="http://schemas.microsoft.com/office/drawing/2014/main" id="{9E61D7BD-4DFC-4AA9-DCA7-499AFC5A6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1586791">
              <a:off x="3605213" y="4322763"/>
              <a:ext cx="673100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7E560D8-7ACF-CB20-F36D-8E847B2B1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8667" y="5661824"/>
              <a:ext cx="1869865" cy="75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52E587-10FB-DFA6-B999-6E9A9A0BD5F9}"/>
              </a:ext>
            </a:extLst>
          </p:cNvPr>
          <p:cNvSpPr txBox="1"/>
          <p:nvPr/>
        </p:nvSpPr>
        <p:spPr>
          <a:xfrm>
            <a:off x="5216334" y="4477638"/>
            <a:ext cx="2647480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Sottodiagnosticata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C8652FF-27F4-0FD7-0250-4A89C4A05C23}"/>
              </a:ext>
            </a:extLst>
          </p:cNvPr>
          <p:cNvGrpSpPr/>
          <p:nvPr/>
        </p:nvGrpSpPr>
        <p:grpSpPr>
          <a:xfrm>
            <a:off x="1545798" y="468818"/>
            <a:ext cx="2070272" cy="4219169"/>
            <a:chOff x="1218340" y="468818"/>
            <a:chExt cx="2070272" cy="4219169"/>
          </a:xfrm>
        </p:grpSpPr>
        <p:pic>
          <p:nvPicPr>
            <p:cNvPr id="8" name="Picture 6" descr="Top 3 Iconic Vaping Scenes in Movies and TV - General - UV Community">
              <a:extLst>
                <a:ext uri="{FF2B5EF4-FFF2-40B4-BE49-F238E27FC236}">
                  <a16:creationId xmlns:a16="http://schemas.microsoft.com/office/drawing/2014/main" id="{F0AC4662-BAD5-47CA-D674-9F925E61BB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27" r="5863"/>
            <a:stretch>
              <a:fillRect/>
            </a:stretch>
          </p:blipFill>
          <p:spPr bwMode="auto">
            <a:xfrm>
              <a:off x="1218340" y="468818"/>
              <a:ext cx="2070272" cy="1462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The Tourist (2010)">
              <a:extLst>
                <a:ext uri="{FF2B5EF4-FFF2-40B4-BE49-F238E27FC236}">
                  <a16:creationId xmlns:a16="http://schemas.microsoft.com/office/drawing/2014/main" id="{3B08CA74-DFF9-4DD0-189D-42D9A8A32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340" y="1976670"/>
              <a:ext cx="2004920" cy="2711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7CF0866-2073-227C-707A-9EE8A77EFA42}"/>
                </a:ext>
              </a:extLst>
            </p:cNvPr>
            <p:cNvSpPr txBox="1"/>
            <p:nvPr/>
          </p:nvSpPr>
          <p:spPr>
            <a:xfrm>
              <a:off x="1545798" y="1608129"/>
              <a:ext cx="1350005" cy="3231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it-IT" sz="15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Film del 2010</a:t>
              </a:r>
              <a:endParaRPr lang="it-IT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746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6ADB15-13D2-36AD-62D8-97550CEB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3" y="332366"/>
            <a:ext cx="8137653" cy="44787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D6C996-273A-7105-A526-489CC6A88B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1" b="1730"/>
          <a:stretch>
            <a:fillRect/>
          </a:stretch>
        </p:blipFill>
        <p:spPr>
          <a:xfrm>
            <a:off x="1535541" y="1674993"/>
            <a:ext cx="6072917" cy="3026267"/>
          </a:xfrm>
          <a:prstGeom prst="rect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E7521D-3853-6357-6EEA-99A32B491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162" y="423268"/>
            <a:ext cx="4504617" cy="53207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BF5D281-0384-6D35-1E5B-75D0A3B5B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63" y="493429"/>
            <a:ext cx="2277109" cy="38327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C5CA1F6-9D8D-9B54-8C50-A8310FA1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628" y="1142287"/>
            <a:ext cx="1124062" cy="27330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424AC5B-B070-A188-902C-56E8A0F27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8324" y="1076175"/>
            <a:ext cx="2941318" cy="442048"/>
          </a:xfrm>
          <a:prstGeom prst="rect">
            <a:avLst/>
          </a:prstGeom>
        </p:spPr>
      </p:pic>
      <p:pic>
        <p:nvPicPr>
          <p:cNvPr id="1026" name="Picture 2" descr="Gli pneumologi: «Considerare la possibilità di portare la sanità sotto la  competenza esclusiva dello Stato» | Sanità Informazione">
            <a:extLst>
              <a:ext uri="{FF2B5EF4-FFF2-40B4-BE49-F238E27FC236}">
                <a16:creationId xmlns:a16="http://schemas.microsoft.com/office/drawing/2014/main" id="{A1CFF482-9654-722C-EEE2-167C0FE9D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90" y="1051751"/>
            <a:ext cx="1411514" cy="4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932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4D9B96-3F63-603D-5431-47D782F46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35" y="322603"/>
            <a:ext cx="8173130" cy="44982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A391D5-36A8-3270-1AB0-34C3007328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29" t="14099" r="7166"/>
          <a:stretch>
            <a:fillRect/>
          </a:stretch>
        </p:blipFill>
        <p:spPr>
          <a:xfrm>
            <a:off x="2660906" y="912870"/>
            <a:ext cx="5751326" cy="35780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6" descr="Top 3 Iconic Vaping Scenes in Movies and TV - General - UV Community">
            <a:extLst>
              <a:ext uri="{FF2B5EF4-FFF2-40B4-BE49-F238E27FC236}">
                <a16:creationId xmlns:a16="http://schemas.microsoft.com/office/drawing/2014/main" id="{C8BB84FA-CEA6-0F4D-011E-FB8E32641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7" r="5863"/>
          <a:stretch>
            <a:fillRect/>
          </a:stretch>
        </p:blipFill>
        <p:spPr bwMode="auto">
          <a:xfrm>
            <a:off x="731768" y="770257"/>
            <a:ext cx="1766442" cy="12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The Tourist (2010)">
            <a:extLst>
              <a:ext uri="{FF2B5EF4-FFF2-40B4-BE49-F238E27FC236}">
                <a16:creationId xmlns:a16="http://schemas.microsoft.com/office/drawing/2014/main" id="{57BC8426-2735-4DC4-A835-B883EB0EB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8" y="2102074"/>
            <a:ext cx="1766442" cy="238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02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898CD8-781C-25F0-FDFB-03716A829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24" y="285178"/>
            <a:ext cx="8248126" cy="45395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5E1A4E0-C058-066B-F3EC-28320FCD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9241"/>
          <a:stretch>
            <a:fillRect/>
          </a:stretch>
        </p:blipFill>
        <p:spPr>
          <a:xfrm>
            <a:off x="488919" y="341756"/>
            <a:ext cx="8150926" cy="4369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845A0BF-D90E-A27A-EB54-36FB9F064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2" y="2826071"/>
            <a:ext cx="8005996" cy="161614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2B4C235-4371-0224-6E02-0BFE8CFB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462"/>
          <a:stretch>
            <a:fillRect/>
          </a:stretch>
        </p:blipFill>
        <p:spPr>
          <a:xfrm>
            <a:off x="503258" y="870634"/>
            <a:ext cx="8150927" cy="17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31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281D2C1-BF2D-A164-CAB7-01653D033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1" y="519009"/>
            <a:ext cx="4469228" cy="122162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77831B-21A2-6A7F-6DD1-8960B75E2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1" y="202363"/>
            <a:ext cx="3197987" cy="4738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92D714-979D-D83E-097F-27C50EAF3194}"/>
              </a:ext>
            </a:extLst>
          </p:cNvPr>
          <p:cNvSpPr txBox="1"/>
          <p:nvPr/>
        </p:nvSpPr>
        <p:spPr>
          <a:xfrm>
            <a:off x="4114800" y="2134672"/>
            <a:ext cx="4570605" cy="23544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Secondo PASSI 2022-202317, l’uso della </a:t>
            </a:r>
            <a:r>
              <a:rPr lang="it-IT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sigaretta elettronica </a:t>
            </a: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coinvolge il </a:t>
            </a:r>
            <a:r>
              <a:rPr lang="it-IT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4,4% della popolazione </a:t>
            </a: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 è </a:t>
            </a:r>
            <a:r>
              <a:rPr lang="it-IT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più frequente fra i giovani</a:t>
            </a: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18-24enni (8,1% vs 2,3% tra i 50-69enni), con un aumento dal 2% nel 2014 al 5% nel 2023</a:t>
            </a:r>
          </a:p>
        </p:txBody>
      </p:sp>
    </p:spTree>
    <p:extLst>
      <p:ext uri="{BB962C8B-B14F-4D97-AF65-F5344CB8AC3E}">
        <p14:creationId xmlns:p14="http://schemas.microsoft.com/office/powerpoint/2010/main" val="3888059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53CB9F9-4337-CC46-70CE-96285025B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9" t="29095" r="41878" b="28185"/>
          <a:stretch>
            <a:fillRect/>
          </a:stretch>
        </p:blipFill>
        <p:spPr bwMode="auto">
          <a:xfrm>
            <a:off x="5710678" y="1090643"/>
            <a:ext cx="2676293" cy="2661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79DB01-FC4F-CB77-D8AC-146C86E9E8D3}"/>
              </a:ext>
            </a:extLst>
          </p:cNvPr>
          <p:cNvSpPr txBox="1"/>
          <p:nvPr/>
        </p:nvSpPr>
        <p:spPr>
          <a:xfrm>
            <a:off x="5710680" y="3818922"/>
            <a:ext cx="2821874" cy="10618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Malattia sottodiagnosticata e curata tardi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DCF9E0-D087-EBE4-982A-2CD0F4DD8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6" y="324815"/>
            <a:ext cx="2499716" cy="449387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40A23A-D3F3-9C07-96A6-C63FEA64EE62}"/>
              </a:ext>
            </a:extLst>
          </p:cNvPr>
          <p:cNvSpPr txBox="1"/>
          <p:nvPr/>
        </p:nvSpPr>
        <p:spPr>
          <a:xfrm>
            <a:off x="6003731" y="437180"/>
            <a:ext cx="209018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Asma grave</a:t>
            </a:r>
            <a:endParaRPr lang="it-IT" sz="13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Qualcosa è cambiato - Film (1997)">
            <a:extLst>
              <a:ext uri="{FF2B5EF4-FFF2-40B4-BE49-F238E27FC236}">
                <a16:creationId xmlns:a16="http://schemas.microsoft.com/office/drawing/2014/main" id="{E96652F2-94C8-D4CA-4098-6A056F8E3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/>
          <a:stretch>
            <a:fillRect/>
          </a:stretch>
        </p:blipFill>
        <p:spPr bwMode="auto">
          <a:xfrm>
            <a:off x="3158688" y="1117890"/>
            <a:ext cx="2018585" cy="263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73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667D5-16A9-BB6F-9CC6-B4CDB0BC6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071BB4D-3B8F-87B4-C111-5EC686E78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12"/>
          <a:stretch>
            <a:fillRect/>
          </a:stretch>
        </p:blipFill>
        <p:spPr>
          <a:xfrm>
            <a:off x="795567" y="1588978"/>
            <a:ext cx="3044913" cy="31656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BDE081E-6D64-3D2E-50B5-5A61CD29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1592753"/>
            <a:ext cx="3227793" cy="31388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B42E61-96F3-FB86-1078-A545D9CA0733}"/>
              </a:ext>
            </a:extLst>
          </p:cNvPr>
          <p:cNvSpPr txBox="1"/>
          <p:nvPr/>
        </p:nvSpPr>
        <p:spPr>
          <a:xfrm>
            <a:off x="1348463" y="280766"/>
            <a:ext cx="644707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Donna di 42aa, non-fumatrice</a:t>
            </a:r>
          </a:p>
          <a:p>
            <a:pPr algn="ctr">
              <a:defRPr/>
            </a:pPr>
            <a:r>
              <a:rPr lang="it-IT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Asma cronica grave (10 anni) 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tosse cronica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FFE6B3-C849-0517-4D30-2AB51545980E}"/>
              </a:ext>
            </a:extLst>
          </p:cNvPr>
          <p:cNvSpPr txBox="1"/>
          <p:nvPr/>
        </p:nvSpPr>
        <p:spPr>
          <a:xfrm>
            <a:off x="103056" y="1061166"/>
            <a:ext cx="4572000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RX Torace: </a:t>
            </a: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negativo !?</a:t>
            </a:r>
            <a:endParaRPr lang="it-IT" sz="13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4A1FEA-B280-0F0B-344C-0E6C54FFDFFA}"/>
              </a:ext>
            </a:extLst>
          </p:cNvPr>
          <p:cNvSpPr txBox="1"/>
          <p:nvPr/>
        </p:nvSpPr>
        <p:spPr>
          <a:xfrm>
            <a:off x="4468944" y="1066414"/>
            <a:ext cx="4572000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 dopo 10 anni esegue </a:t>
            </a:r>
            <a:r>
              <a:rPr lang="it-IT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HRCT !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FCEB22-AB51-B07D-3E37-35BC4580CACF}"/>
              </a:ext>
            </a:extLst>
          </p:cNvPr>
          <p:cNvSpPr txBox="1"/>
          <p:nvPr/>
        </p:nvSpPr>
        <p:spPr>
          <a:xfrm>
            <a:off x="5309666" y="1669593"/>
            <a:ext cx="6300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41507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4538-5106-1FAF-3CF5-CFABFA9F1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53CB9F9-4337-CC46-70CE-96285025B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3305" r="6057" b="24554"/>
          <a:stretch>
            <a:fillRect/>
          </a:stretch>
        </p:blipFill>
        <p:spPr bwMode="auto">
          <a:xfrm>
            <a:off x="2956750" y="322931"/>
            <a:ext cx="5881846" cy="345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359C1EE-4E8F-1E9D-D88A-CB4EBF78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306"/>
          <a:stretch>
            <a:fillRect/>
          </a:stretch>
        </p:blipFill>
        <p:spPr>
          <a:xfrm>
            <a:off x="229461" y="2791415"/>
            <a:ext cx="2218194" cy="21954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7D40DB-EF79-9EE7-8227-5D8EF4D33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04" y="249506"/>
            <a:ext cx="2243889" cy="237565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6A54AB-3D1A-55AA-380E-98395B9C9583}"/>
              </a:ext>
            </a:extLst>
          </p:cNvPr>
          <p:cNvSpPr txBox="1"/>
          <p:nvPr/>
        </p:nvSpPr>
        <p:spPr>
          <a:xfrm>
            <a:off x="305404" y="322931"/>
            <a:ext cx="6300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9D908A-8ADE-C584-6051-A8BC62DD09D8}"/>
              </a:ext>
            </a:extLst>
          </p:cNvPr>
          <p:cNvSpPr txBox="1"/>
          <p:nvPr/>
        </p:nvSpPr>
        <p:spPr>
          <a:xfrm>
            <a:off x="305404" y="2872225"/>
            <a:ext cx="6300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MIP</a:t>
            </a:r>
            <a:endParaRPr lang="it-IT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416963-27F3-BCFE-161A-80F00166D6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160"/>
          <a:stretch>
            <a:fillRect/>
          </a:stretch>
        </p:blipFill>
        <p:spPr>
          <a:xfrm>
            <a:off x="2956749" y="3782918"/>
            <a:ext cx="5881846" cy="9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33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FD851-9D7A-B839-3B9A-6F49B5489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C2DFE5-B9DA-6A78-1D64-C2EC1D765842}"/>
              </a:ext>
            </a:extLst>
          </p:cNvPr>
          <p:cNvSpPr txBox="1"/>
          <p:nvPr/>
        </p:nvSpPr>
        <p:spPr>
          <a:xfrm>
            <a:off x="112270" y="3523325"/>
            <a:ext cx="87279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High-attenuation mucus (HAM),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i.e. mucus visually denser than the paraspinal muscles on non-contrast CT.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presence of HAM on chest CT is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suggestive of ABPA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HAM is present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up to 30-40% of patients with ABPA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can indicate </a:t>
            </a: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severe disease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 </a:t>
            </a:r>
            <a:r>
              <a:rPr lang="en-US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 risk of relapse</a:t>
            </a:r>
            <a:endParaRPr lang="it-IT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6E21FE2-9E99-A70E-69A7-D9AFE356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220" y="889589"/>
            <a:ext cx="3201410" cy="242882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8D5B263-024D-8BD1-CF3D-2A8520E1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38" y="910636"/>
            <a:ext cx="3097058" cy="242882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F9E126E-BF72-CD68-1890-CBCA3DA55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312" y="889589"/>
            <a:ext cx="1822541" cy="242882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6112CF2-359F-2649-9507-D5D3E7CAACDA}"/>
              </a:ext>
            </a:extLst>
          </p:cNvPr>
          <p:cNvSpPr txBox="1"/>
          <p:nvPr/>
        </p:nvSpPr>
        <p:spPr>
          <a:xfrm>
            <a:off x="2644140" y="4583210"/>
            <a:ext cx="5593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J </a:t>
            </a:r>
            <a:r>
              <a:rPr lang="fr-FR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Radiol</a:t>
            </a:r>
            <a:r>
              <a:rPr lang="fr-FR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 	ERJ 2024</a:t>
            </a:r>
            <a:r>
              <a:rPr lang="fr-FR" sz="1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887DE3-77E7-56EF-3C15-CBAB22AF4AFE}"/>
              </a:ext>
            </a:extLst>
          </p:cNvPr>
          <p:cNvSpPr txBox="1"/>
          <p:nvPr/>
        </p:nvSpPr>
        <p:spPr>
          <a:xfrm>
            <a:off x="2877635" y="269184"/>
            <a:ext cx="3398520" cy="415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it-IT" sz="2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mediastinal</a:t>
            </a:r>
            <a:r>
              <a:rPr lang="it-IT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windows !</a:t>
            </a:r>
          </a:p>
        </p:txBody>
      </p:sp>
    </p:spTree>
    <p:extLst>
      <p:ext uri="{BB962C8B-B14F-4D97-AF65-F5344CB8AC3E}">
        <p14:creationId xmlns:p14="http://schemas.microsoft.com/office/powerpoint/2010/main" val="2427526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16">
            <a:extLst>
              <a:ext uri="{FF2B5EF4-FFF2-40B4-BE49-F238E27FC236}">
                <a16:creationId xmlns:a16="http://schemas.microsoft.com/office/drawing/2014/main" id="{7AAD360B-9170-EE1F-5C7E-2DE74A6B4F52}"/>
              </a:ext>
            </a:extLst>
          </p:cNvPr>
          <p:cNvGrpSpPr/>
          <p:nvPr/>
        </p:nvGrpSpPr>
        <p:grpSpPr>
          <a:xfrm>
            <a:off x="5261337" y="1175095"/>
            <a:ext cx="3116314" cy="2429165"/>
            <a:chOff x="4833938" y="104775"/>
            <a:chExt cx="3995737" cy="3114675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06D267D0-848C-6393-591F-A90B0F207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33938" y="104775"/>
              <a:ext cx="3133725" cy="3114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8" name="Picture 6" descr="Simboli_Noduli">
              <a:extLst>
                <a:ext uri="{FF2B5EF4-FFF2-40B4-BE49-F238E27FC236}">
                  <a16:creationId xmlns:a16="http://schemas.microsoft.com/office/drawing/2014/main" id="{28C70DC5-F3F4-44D6-0ABC-17C104124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99438" y="1036638"/>
              <a:ext cx="630237" cy="630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E2BC7FF-F4D4-8757-DD8B-06DF65990A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47297" y="2180436"/>
              <a:ext cx="1982378" cy="750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EF074E-A5C9-A61E-3059-6072E1003C20}"/>
              </a:ext>
            </a:extLst>
          </p:cNvPr>
          <p:cNvSpPr txBox="1"/>
          <p:nvPr/>
        </p:nvSpPr>
        <p:spPr>
          <a:xfrm>
            <a:off x="5471272" y="531538"/>
            <a:ext cx="209018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Infezioni</a:t>
            </a:r>
            <a:endParaRPr lang="it-IT" sz="13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EA127A-C797-F769-B0A3-02255DCB693C}"/>
              </a:ext>
            </a:extLst>
          </p:cNvPr>
          <p:cNvSpPr txBox="1"/>
          <p:nvPr/>
        </p:nvSpPr>
        <p:spPr>
          <a:xfrm>
            <a:off x="5064248" y="3846169"/>
            <a:ext cx="2821874" cy="10618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Malattia sottodiagnosticata e curata tardi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7013276-1490-02E6-9709-916FD22CAC83}"/>
              </a:ext>
            </a:extLst>
          </p:cNvPr>
          <p:cNvGrpSpPr/>
          <p:nvPr/>
        </p:nvGrpSpPr>
        <p:grpSpPr>
          <a:xfrm>
            <a:off x="728629" y="362443"/>
            <a:ext cx="3206182" cy="4418614"/>
            <a:chOff x="971505" y="483257"/>
            <a:chExt cx="4274909" cy="5891485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0773F21-7FF1-0ED4-BFFD-EFE1EE13C2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4"/>
            <a:stretch>
              <a:fillRect/>
            </a:stretch>
          </p:blipFill>
          <p:spPr bwMode="auto">
            <a:xfrm>
              <a:off x="971505" y="483257"/>
              <a:ext cx="4274909" cy="589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7F42921C-7ECD-A297-661F-2EC9F890C0AB}"/>
                </a:ext>
              </a:extLst>
            </p:cNvPr>
            <p:cNvSpPr txBox="1"/>
            <p:nvPr/>
          </p:nvSpPr>
          <p:spPr>
            <a:xfrm>
              <a:off x="2208956" y="5775982"/>
              <a:ext cx="1800007" cy="4308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it-IT" sz="15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Film del 1983</a:t>
              </a:r>
              <a:endParaRPr lang="it-IT" sz="13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8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97655-C6BD-A488-11F2-BD30A5174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5780351-6C70-42BD-D217-23759D311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4919" y="1059052"/>
            <a:ext cx="2533998" cy="384545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272AF79-1B36-8C91-D07F-7A331A41E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21" y="292479"/>
            <a:ext cx="5370260" cy="281528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F3FE500-823F-AC07-4312-67FEEC85CB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" r="41737" b="-5455"/>
          <a:stretch>
            <a:fillRect/>
          </a:stretch>
        </p:blipFill>
        <p:spPr>
          <a:xfrm>
            <a:off x="2519471" y="501193"/>
            <a:ext cx="1021170" cy="22099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D75A030-A782-23B4-7B46-29C01BC37B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22" b="25503"/>
          <a:stretch>
            <a:fillRect/>
          </a:stretch>
        </p:blipFill>
        <p:spPr>
          <a:xfrm>
            <a:off x="323334" y="3338562"/>
            <a:ext cx="5877038" cy="135562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B13E284-D524-4054-C775-EF5F339D4BC9}"/>
              </a:ext>
            </a:extLst>
          </p:cNvPr>
          <p:cNvSpPr txBox="1"/>
          <p:nvPr/>
        </p:nvSpPr>
        <p:spPr>
          <a:xfrm>
            <a:off x="6527419" y="292479"/>
            <a:ext cx="2099660" cy="5850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601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Nuove linee guida</a:t>
            </a:r>
            <a:br>
              <a:rPr lang="it-IT" sz="1601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1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ISHAM-ABPA 2024</a:t>
            </a:r>
            <a:endParaRPr lang="en-US" sz="1601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843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C675D640-D5C7-B643-FB55-F2497C24F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8" r="17695" b="43845"/>
          <a:stretch>
            <a:fillRect/>
          </a:stretch>
        </p:blipFill>
        <p:spPr>
          <a:xfrm>
            <a:off x="291013" y="274917"/>
            <a:ext cx="6858038" cy="10577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CCA9744-0F60-13FB-377A-975F0EE07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00" y="1635383"/>
            <a:ext cx="4565635" cy="31303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891FBDA-3952-79CE-EBCB-28E1F52F4864}"/>
              </a:ext>
            </a:extLst>
          </p:cNvPr>
          <p:cNvSpPr txBox="1"/>
          <p:nvPr/>
        </p:nvSpPr>
        <p:spPr>
          <a:xfrm>
            <a:off x="389619" y="1787374"/>
            <a:ext cx="3141954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James D Chalmers, Eva Polverino, Megan L Crichton, Felix C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Ringshausen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Anthony De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Soyza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Montserrat Vendrell, Pierre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Régis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Burgel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Charles S Haworth, Michael R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Loebinger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Katerina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Dimakou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Marlene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Murris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Robert Wilson, Adam T Hill, Rosario Menendez, Antoni Torres, Tobias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Welte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Francesco Blasi,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Josje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Altenburg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Michal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Shteinberg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Wim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Boersma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 Stuart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Elborn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Pieter C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Goeminne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Stefano Aliberti, on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behalf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EMBARC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Registry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Investigators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2F14656-E277-28A0-3593-3F6DFAF44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009" y="568042"/>
            <a:ext cx="1519979" cy="47152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AA5692E0-4254-99F0-8CDC-680B2EE1955C}"/>
              </a:ext>
            </a:extLst>
          </p:cNvPr>
          <p:cNvSpPr/>
          <p:nvPr/>
        </p:nvSpPr>
        <p:spPr>
          <a:xfrm>
            <a:off x="7052716" y="2651761"/>
            <a:ext cx="1281572" cy="1440677"/>
          </a:xfrm>
          <a:prstGeom prst="rect">
            <a:avLst/>
          </a:prstGeom>
          <a:noFill/>
          <a:ln>
            <a:solidFill>
              <a:srgbClr val="333333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7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AF91CC-7D47-8437-79A1-FC7FFDB621A5}"/>
              </a:ext>
            </a:extLst>
          </p:cNvPr>
          <p:cNvSpPr txBox="1"/>
          <p:nvPr/>
        </p:nvSpPr>
        <p:spPr>
          <a:xfrm>
            <a:off x="7727133" y="2227252"/>
            <a:ext cx="607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Cause rare</a:t>
            </a:r>
            <a:endParaRPr lang="it-IT" sz="375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ccia circolare a destra 1">
            <a:extLst>
              <a:ext uri="{FF2B5EF4-FFF2-40B4-BE49-F238E27FC236}">
                <a16:creationId xmlns:a16="http://schemas.microsoft.com/office/drawing/2014/main" id="{C259D16F-A1FA-CA5E-1F24-B32F4424528E}"/>
              </a:ext>
            </a:extLst>
          </p:cNvPr>
          <p:cNvSpPr/>
          <p:nvPr/>
        </p:nvSpPr>
        <p:spPr bwMode="auto">
          <a:xfrm rot="10581226">
            <a:off x="7511354" y="3080620"/>
            <a:ext cx="431558" cy="445481"/>
          </a:xfrm>
          <a:prstGeom prst="curvedRightArrow">
            <a:avLst/>
          </a:prstGeom>
          <a:solidFill>
            <a:srgbClr val="6600CC">
              <a:alpha val="20000"/>
            </a:srgbClr>
          </a:solidFill>
          <a:ln>
            <a:solidFill>
              <a:srgbClr val="FF0000"/>
            </a:solidFill>
          </a:ln>
          <a:effectLst>
            <a:outerShdw blurRad="50800" dist="635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165100"/>
            <a:bevelB h="292100"/>
          </a:sp3d>
        </p:spPr>
        <p:txBody>
          <a:bodyPr wrap="none" rtlCol="0" fromWordArt="1" anchor="ctr">
            <a:prstTxWarp prst="textDeflate">
              <a:avLst>
                <a:gd name="adj" fmla="val 24244"/>
              </a:avLst>
            </a:prstTxWarp>
          </a:bodyPr>
          <a:lstStyle/>
          <a:p>
            <a:pPr algn="ctr">
              <a:buNone/>
            </a:pPr>
            <a:endParaRPr lang="it-IT" sz="27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05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4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857A00A-C122-871B-2E52-637BD6A6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64" y="274489"/>
            <a:ext cx="4529795" cy="22621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49FCA3F-EB8C-93FF-34EF-1E84CF0AC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238" y="1587761"/>
            <a:ext cx="3783262" cy="28828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C41D54-F1F9-7923-2ED8-28C4C2F1FC92}"/>
              </a:ext>
            </a:extLst>
          </p:cNvPr>
          <p:cNvSpPr txBox="1"/>
          <p:nvPr/>
        </p:nvSpPr>
        <p:spPr>
          <a:xfrm>
            <a:off x="519829" y="2703255"/>
            <a:ext cx="4172058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Stefano Aliberti, Andrea Gramegna, Edoardo Simonetta, Alessandro De Angelis, Mattia Nigro, Anna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Stainer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Francesco Amati, Salvatore Battaglia, Giovanni Sotgiu, Federico Dente, Paola Faverio, Oriol Sibila, Michal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Shteinberg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Montserrat Vendrell, Katerina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Dimakou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Adelina Amorim, Eva Polverino,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Sermin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Borekci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Eleanor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Gerada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Jennifer Pollock, Kara Robertson, Veronica Polelli, Martina Santambrogio, Mariangela </a:t>
            </a:r>
            <a:r>
              <a:rPr lang="it-IT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Retucci</a:t>
            </a:r>
            <a:r>
              <a:rPr lang="it-IT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Donatella Nobile, James D. Chalmers, Francesco Blasi 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008F1FD-8096-3C36-82F8-1C3952672E0C}"/>
              </a:ext>
            </a:extLst>
          </p:cNvPr>
          <p:cNvSpPr/>
          <p:nvPr/>
        </p:nvSpPr>
        <p:spPr>
          <a:xfrm>
            <a:off x="4997098" y="2209641"/>
            <a:ext cx="1065103" cy="217896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75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458E3DD-A524-1670-23F5-37EA51C35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697" y="754898"/>
            <a:ext cx="1478833" cy="2167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F0B6EE-BD54-0721-4D3B-259767018305}"/>
              </a:ext>
            </a:extLst>
          </p:cNvPr>
          <p:cNvSpPr txBox="1"/>
          <p:nvPr/>
        </p:nvSpPr>
        <p:spPr>
          <a:xfrm>
            <a:off x="5490541" y="1807993"/>
            <a:ext cx="607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rare</a:t>
            </a:r>
            <a:endParaRPr lang="it-IT" sz="375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B1B46E53-CDF8-2C64-ACFE-049BD43421E1}"/>
              </a:ext>
            </a:extLst>
          </p:cNvPr>
          <p:cNvSpPr/>
          <p:nvPr/>
        </p:nvSpPr>
        <p:spPr bwMode="auto">
          <a:xfrm rot="10581226">
            <a:off x="5401675" y="2443607"/>
            <a:ext cx="431558" cy="445481"/>
          </a:xfrm>
          <a:prstGeom prst="curvedRightArrow">
            <a:avLst/>
          </a:prstGeom>
          <a:solidFill>
            <a:srgbClr val="6600CC">
              <a:alpha val="20000"/>
            </a:srgbClr>
          </a:solidFill>
          <a:ln>
            <a:solidFill>
              <a:srgbClr val="FF0000"/>
            </a:solidFill>
          </a:ln>
          <a:effectLst>
            <a:outerShdw blurRad="50800" dist="63500" dir="2700000" sx="98000" sy="98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165100"/>
            <a:bevelB h="292100"/>
          </a:sp3d>
        </p:spPr>
        <p:txBody>
          <a:bodyPr wrap="none" rtlCol="0" fromWordArt="1" anchor="ctr">
            <a:prstTxWarp prst="textDeflate">
              <a:avLst>
                <a:gd name="adj" fmla="val 24244"/>
              </a:avLst>
            </a:prstTxWarp>
          </a:bodyPr>
          <a:lstStyle/>
          <a:p>
            <a:pPr algn="ctr">
              <a:buNone/>
            </a:pPr>
            <a:endParaRPr lang="it-IT" sz="2700" kern="1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0392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2E7E85-2198-704D-A5B3-89B3FDE2F59F}"/>
              </a:ext>
            </a:extLst>
          </p:cNvPr>
          <p:cNvSpPr txBox="1"/>
          <p:nvPr/>
        </p:nvSpPr>
        <p:spPr>
          <a:xfrm>
            <a:off x="4440042" y="1848252"/>
            <a:ext cx="4387777" cy="2554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Secondo un’indagine internazionale condotta dall’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Multicentre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Bronchiectasis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Audit and 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(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EMBARC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insieme all’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Foundation (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ELF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basata su 752 pazienti bronchiectasici, nel 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25,4% dei soggetti 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è verificato un 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ritardo diagnostico superiore ai 10 anni 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0717CF6-08E4-D92A-4DE6-66E3F6AD7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0" y="202363"/>
            <a:ext cx="3197987" cy="4738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8A53364-58B6-286F-2DDE-67F4C7F36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600" y="492715"/>
            <a:ext cx="4145280" cy="8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12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B9E56-517F-4836-4E40-C0050A19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279B8E-9975-A97F-52D3-D784984C152C}"/>
              </a:ext>
            </a:extLst>
          </p:cNvPr>
          <p:cNvSpPr txBox="1"/>
          <p:nvPr/>
        </p:nvSpPr>
        <p:spPr>
          <a:xfrm>
            <a:off x="4210939" y="1610745"/>
            <a:ext cx="4709160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Fino a tempi recenti le 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bronchiectasie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sono state considerate una </a:t>
            </a:r>
            <a:r>
              <a:rPr lang="it-IT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patologia spesso </a:t>
            </a:r>
            <a:r>
              <a:rPr lang="it-IT" sz="2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negletta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anche se </a:t>
            </a:r>
            <a:r>
              <a:rPr lang="it-IT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negli ultimi anni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grazie anche al miglioramento delle tecniche diagnostiche (HRCT e broncoscopia) e alla maggior attenzione della comunità clinica e scientifica</a:t>
            </a:r>
            <a:r>
              <a:rPr lang="it-IT" sz="20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stiamo assistendo a un</a:t>
            </a:r>
            <a:r>
              <a:rPr lang="it-IT" sz="20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miglioramento della presa in carico da parte del SSN con ambulatori e percorsi dedicati, nonché al fiorire della ricerca scientifica</a:t>
            </a:r>
            <a:endParaRPr lang="it-IT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69862B-4FF2-C095-2AAB-E2493BF1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00" y="492715"/>
            <a:ext cx="4145280" cy="890599"/>
          </a:xfrm>
          <a:prstGeom prst="rect">
            <a:avLst/>
          </a:prstGeom>
        </p:spPr>
      </p:pic>
      <p:pic>
        <p:nvPicPr>
          <p:cNvPr id="3076" name="Picture 4" descr="Qualcosa è cambiato - Film (1997)">
            <a:extLst>
              <a:ext uri="{FF2B5EF4-FFF2-40B4-BE49-F238E27FC236}">
                <a16:creationId xmlns:a16="http://schemas.microsoft.com/office/drawing/2014/main" id="{CE85A285-1CF6-AC46-8031-E84F7DE8F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/>
          <a:stretch>
            <a:fillRect/>
          </a:stretch>
        </p:blipFill>
        <p:spPr bwMode="auto">
          <a:xfrm>
            <a:off x="777037" y="803790"/>
            <a:ext cx="2934291" cy="386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164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/>
          <p:cNvSpPr txBox="1">
            <a:spLocks/>
          </p:cNvSpPr>
          <p:nvPr/>
        </p:nvSpPr>
        <p:spPr>
          <a:xfrm>
            <a:off x="5040305" y="407745"/>
            <a:ext cx="3440430" cy="1521280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265510" indent="-27000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itchFamily="34" charset="0"/>
              <a:buChar char="•"/>
            </a:pP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Ragazza ucraina di 35 anni, in Italia da 3 anni</a:t>
            </a:r>
          </a:p>
          <a:p>
            <a:pPr marL="265510" indent="-27000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itchFamily="34" charset="0"/>
              <a:buChar char="•"/>
            </a:pPr>
            <a:r>
              <a:rPr lang="it-IT" sz="24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Linfoadenomegalie cervicali, </a:t>
            </a:r>
            <a:r>
              <a:rPr lang="it-IT" sz="2400" b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faringodinia</a:t>
            </a:r>
            <a:endParaRPr lang="it-IT" sz="2400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5040305" y="2571750"/>
            <a:ext cx="3794760" cy="2311372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4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ORL</a:t>
            </a: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biopsia faringea: </a:t>
            </a:r>
            <a:r>
              <a:rPr lang="it-IT" sz="24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flogosi granulomatosa </a:t>
            </a:r>
          </a:p>
          <a:p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Antibiotici  a largo spettro +  FANS</a:t>
            </a:r>
          </a:p>
          <a:p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Nessun follow-up perché …</a:t>
            </a:r>
          </a:p>
        </p:txBody>
      </p:sp>
      <p:pic>
        <p:nvPicPr>
          <p:cNvPr id="2" name="Picture 2" descr="Faringite: Sintomi, Cause e Approcci alla Cura - Centro Diagnostico Sabatino">
            <a:extLst>
              <a:ext uri="{FF2B5EF4-FFF2-40B4-BE49-F238E27FC236}">
                <a16:creationId xmlns:a16="http://schemas.microsoft.com/office/drawing/2014/main" id="{C5921D9B-62F3-E98F-C7E0-C0D06D5D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0" y="1168385"/>
            <a:ext cx="3747128" cy="2806729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941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548" r="5013" b="2538"/>
          <a:stretch/>
        </p:blipFill>
        <p:spPr bwMode="auto">
          <a:xfrm>
            <a:off x="486253" y="1593830"/>
            <a:ext cx="3237281" cy="323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contenuto 2"/>
          <p:cNvSpPr txBox="1">
            <a:spLocks/>
          </p:cNvSpPr>
          <p:nvPr/>
        </p:nvSpPr>
        <p:spPr>
          <a:xfrm>
            <a:off x="2308860" y="228330"/>
            <a:ext cx="4526280" cy="1158578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Cambia lavoro, città e MMG</a:t>
            </a:r>
          </a:p>
          <a:p>
            <a:pPr marL="0" indent="0" algn="ctr">
              <a:buNone/>
            </a:pPr>
            <a:r>
              <a:rPr lang="it-IT" sz="21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dopo 6 mesi:</a:t>
            </a:r>
          </a:p>
          <a:p>
            <a:pPr marL="0" indent="0" algn="ctr">
              <a:buNone/>
            </a:pP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Febbre elevata, astenia e lieve dispnea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8AA4DDA-73AD-3496-94DB-15682779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67" t="154" r="1"/>
          <a:stretch>
            <a:fillRect/>
          </a:stretch>
        </p:blipFill>
        <p:spPr bwMode="auto">
          <a:xfrm>
            <a:off x="4192656" y="1593830"/>
            <a:ext cx="4465091" cy="323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yourself.it/wp-content/uploads/2013/02/analisi-sangue-13-tipi-tumore-300x202.jpg">
            <a:extLst>
              <a:ext uri="{FF2B5EF4-FFF2-40B4-BE49-F238E27FC236}">
                <a16:creationId xmlns:a16="http://schemas.microsoft.com/office/drawing/2014/main" id="{FA802FBA-A439-3D61-D51C-05AFF149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980" y="1919322"/>
            <a:ext cx="1158010" cy="77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5B7A237-381F-CD6E-5B00-421B989CED90}"/>
              </a:ext>
            </a:extLst>
          </p:cNvPr>
          <p:cNvSpPr/>
          <p:nvPr/>
        </p:nvSpPr>
        <p:spPr>
          <a:xfrm>
            <a:off x="6138598" y="2748672"/>
            <a:ext cx="1138774" cy="43858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FF0000"/>
            </a:solidFill>
          </a:ln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it-IT" sz="1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Disseminazione</a:t>
            </a:r>
          </a:p>
          <a:p>
            <a:pPr algn="ctr">
              <a:buNone/>
            </a:pPr>
            <a:r>
              <a:rPr lang="it-IT" sz="12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</a:t>
            </a:r>
            <a:r>
              <a:rPr lang="it-IT" sz="1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matogena</a:t>
            </a:r>
          </a:p>
        </p:txBody>
      </p:sp>
    </p:spTree>
    <p:extLst>
      <p:ext uri="{BB962C8B-B14F-4D97-AF65-F5344CB8AC3E}">
        <p14:creationId xmlns:p14="http://schemas.microsoft.com/office/powerpoint/2010/main" val="97526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45413" t="43480"/>
          <a:stretch>
            <a:fillRect/>
          </a:stretch>
        </p:blipFill>
        <p:spPr bwMode="auto">
          <a:xfrm>
            <a:off x="5323517" y="134734"/>
            <a:ext cx="3064988" cy="229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25000"/>
                    </a14:imgEffect>
                  </a14:imgLayer>
                </a14:imgProps>
              </a:ext>
            </a:extLst>
          </a:blip>
          <a:srcRect l="2725" t="2536" r="47651" b="60460"/>
          <a:stretch/>
        </p:blipFill>
        <p:spPr bwMode="auto">
          <a:xfrm>
            <a:off x="637272" y="2685284"/>
            <a:ext cx="3183213" cy="229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334647" y="3607674"/>
            <a:ext cx="3053858" cy="40011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it-IT" sz="2000" b="1" i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M. </a:t>
            </a:r>
            <a:r>
              <a:rPr lang="it-IT" sz="2000" b="1" i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endParaRPr lang="it-IT" sz="20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http://www.yourself.it/wp-content/uploads/2013/02/analisi-sangue-13-tipi-tumore-300x202.jpg">
            <a:extLst>
              <a:ext uri="{FF2B5EF4-FFF2-40B4-BE49-F238E27FC236}">
                <a16:creationId xmlns:a16="http://schemas.microsoft.com/office/drawing/2014/main" id="{8C0E9279-9A5B-4D8F-43D6-C733AA43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57" y="204822"/>
            <a:ext cx="1158010" cy="77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B5544C8-9627-BAE5-DCE3-1724573FCB30}"/>
              </a:ext>
            </a:extLst>
          </p:cNvPr>
          <p:cNvSpPr/>
          <p:nvPr/>
        </p:nvSpPr>
        <p:spPr>
          <a:xfrm>
            <a:off x="5420059" y="1034172"/>
            <a:ext cx="1156407" cy="43858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solidFill>
              <a:srgbClr val="FF0000"/>
            </a:solidFill>
          </a:ln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it-IT" sz="1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Disseminazione</a:t>
            </a:r>
          </a:p>
          <a:p>
            <a:pPr algn="ctr">
              <a:buNone/>
            </a:pPr>
            <a:r>
              <a:rPr lang="it-IT" sz="12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matogena</a:t>
            </a:r>
          </a:p>
        </p:txBody>
      </p:sp>
      <p:pic>
        <p:nvPicPr>
          <p:cNvPr id="4" name="Picture 2" descr="http://www.giardinaggioweb.net/dyn_img/myrtillus_gemma.jpg">
            <a:extLst>
              <a:ext uri="{FF2B5EF4-FFF2-40B4-BE49-F238E27FC236}">
                <a16:creationId xmlns:a16="http://schemas.microsoft.com/office/drawing/2014/main" id="{994AE0DE-3504-72B9-625D-AE28893F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54" y="2746622"/>
            <a:ext cx="1077048" cy="7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6AAD656-A04E-99D2-25DE-A8A138D36041}"/>
              </a:ext>
            </a:extLst>
          </p:cNvPr>
          <p:cNvSpPr/>
          <p:nvPr/>
        </p:nvSpPr>
        <p:spPr>
          <a:xfrm>
            <a:off x="2699772" y="3605732"/>
            <a:ext cx="1138774" cy="43858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it-IT" sz="1200" b="1" dirty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Disseminazione</a:t>
            </a:r>
          </a:p>
          <a:p>
            <a:pPr algn="ctr">
              <a:buNone/>
            </a:pPr>
            <a:r>
              <a:rPr lang="it-IT" sz="1200" dirty="0" err="1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bronchiolare</a:t>
            </a:r>
            <a:endParaRPr lang="it-IT" sz="1200" b="1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Broncoscopia - Ainoa">
            <a:extLst>
              <a:ext uri="{FF2B5EF4-FFF2-40B4-BE49-F238E27FC236}">
                <a16:creationId xmlns:a16="http://schemas.microsoft.com/office/drawing/2014/main" id="{0DF0E9C5-2675-F66F-E317-58DDE99F7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16" r="9271" b="2216"/>
          <a:stretch>
            <a:fillRect/>
          </a:stretch>
        </p:blipFill>
        <p:spPr bwMode="auto">
          <a:xfrm>
            <a:off x="655333" y="109350"/>
            <a:ext cx="3183213" cy="22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09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quidarea.com/wp-content/uploads/2009/05/la-legatura-delle-tube-di-fallopp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13" y="2911793"/>
            <a:ext cx="2762708" cy="1816655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3705" t="5893" r="5396" b="25121"/>
          <a:stretch/>
        </p:blipFill>
        <p:spPr bwMode="auto">
          <a:xfrm>
            <a:off x="5390024" y="415052"/>
            <a:ext cx="2966726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666505" y="3153931"/>
            <a:ext cx="4001548" cy="1716009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Annessite ed </a:t>
            </a:r>
            <a:r>
              <a:rPr lang="it-IT" sz="21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idrosalpingite</a:t>
            </a: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it-IT" sz="21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Conferma mediante visita ginecologica ed ecografia trans-vaginale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551DEC25-C8DC-B885-DA42-14D7199D9F8A}"/>
              </a:ext>
            </a:extLst>
          </p:cNvPr>
          <p:cNvSpPr txBox="1">
            <a:spLocks/>
          </p:cNvSpPr>
          <p:nvPr/>
        </p:nvSpPr>
        <p:spPr>
          <a:xfrm>
            <a:off x="666505" y="475254"/>
            <a:ext cx="4001548" cy="2103121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Durante il ricovero, dolore pelvico acuto: </a:t>
            </a:r>
          </a:p>
          <a:p>
            <a:r>
              <a:rPr lang="it-IT" sz="21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Ecografia addome completo</a:t>
            </a: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sede para-vescicale sinistra, tumefazione liquida di 3 cm ...</a:t>
            </a:r>
          </a:p>
          <a:p>
            <a:r>
              <a:rPr lang="it-IT" sz="21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TAC </a:t>
            </a:r>
            <a:r>
              <a:rPr lang="it-IT" sz="2100" b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addomino</a:t>
            </a:r>
            <a:r>
              <a:rPr lang="it-IT" sz="21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-pelvica …</a:t>
            </a:r>
          </a:p>
        </p:txBody>
      </p:sp>
    </p:spTree>
    <p:extLst>
      <p:ext uri="{BB962C8B-B14F-4D97-AF65-F5344CB8AC3E}">
        <p14:creationId xmlns:p14="http://schemas.microsoft.com/office/powerpoint/2010/main" val="1433100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9201" y="417764"/>
            <a:ext cx="2963473" cy="284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6345" b="6650"/>
          <a:stretch>
            <a:fillRect/>
          </a:stretch>
        </p:blipFill>
        <p:spPr bwMode="auto">
          <a:xfrm>
            <a:off x="5899005" y="1962290"/>
            <a:ext cx="2959769" cy="283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1275597" y="3967839"/>
            <a:ext cx="2885341" cy="400110"/>
          </a:xfrm>
          <a:prstGeom prst="rect">
            <a:avLst/>
          </a:prstGeom>
          <a:solidFill>
            <a:schemeClr val="tx1">
              <a:alpha val="40000"/>
            </a:schemeClr>
          </a:solidFill>
          <a:ln w="34925">
            <a:gradFill>
              <a:gsLst>
                <a:gs pos="0">
                  <a:srgbClr val="FF99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srgbClr val="FF9900">
                <a:alpha val="40000"/>
              </a:srgbClr>
            </a:outerShdw>
          </a:effectLst>
          <a:scene3d>
            <a:camera prst="obliqueTopLeft"/>
            <a:lightRig rig="threePt" dir="t">
              <a:rot lat="0" lon="0" rev="2400000"/>
            </a:lightRig>
          </a:scene3d>
          <a:sp3d z="-31750" extrusionH="38100" prstMaterial="clear">
            <a:bevelT w="260350" h="50800" prst="softRound"/>
            <a:bevelB prst="softRound"/>
          </a:sp3d>
        </p:spPr>
        <p:txBody>
          <a:bodyPr wrap="square">
            <a:spAutoFit/>
            <a:scene3d>
              <a:camera prst="isometricTopUp">
                <a:rot lat="19268453" lon="19154723" rev="1945690"/>
              </a:camera>
              <a:lightRig rig="sunset" dir="t"/>
            </a:scene3d>
          </a:bodyPr>
          <a:lstStyle/>
          <a:p>
            <a:pPr marL="342900" indent="-342900" algn="ctr" defTabSz="320279"/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Elevata mortalità !</a:t>
            </a:r>
            <a:endParaRPr lang="it-IT" sz="1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326907" y="937881"/>
            <a:ext cx="1897380" cy="1391882"/>
          </a:xfrm>
          <a:prstGeom prst="rect">
            <a:avLst/>
          </a:prstGeom>
          <a:ln>
            <a:noFill/>
          </a:ln>
        </p:spPr>
        <p:txBody>
          <a:bodyPr/>
          <a:lstStyle>
            <a:lvl1pPr marL="32385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6788" indent="-320675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323850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75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5901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130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lang="it-IT" sz="3100" b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02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6pPr>
            <a:lvl7pPr marL="38274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7pPr>
            <a:lvl8pPr marL="42846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8pPr>
            <a:lvl9pPr marL="4741863" indent="-325438" algn="l" defTabSz="741363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80000"/>
              <a:buChar char="•"/>
              <a:defRPr sz="31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21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Cefalea intensa e rigidità nucale</a:t>
            </a:r>
          </a:p>
          <a:p>
            <a:pPr marL="0" indent="0" algn="ctr">
              <a:buNone/>
            </a:pPr>
            <a:r>
              <a:rPr lang="it-IT" sz="21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con </a:t>
            </a:r>
            <a:r>
              <a:rPr lang="it-IT" sz="2100" b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MdC</a:t>
            </a:r>
            <a:endParaRPr lang="it-IT" sz="2100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963590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505D49-6DFB-4095-E3C4-3D502CCC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59" y="182333"/>
            <a:ext cx="5649491" cy="477883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1AFD707-0E25-8B68-49C5-4E7E169E6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5" y="1390221"/>
            <a:ext cx="3004182" cy="3366337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50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895</TotalTime>
  <Words>950</Words>
  <Application>Microsoft Office PowerPoint</Application>
  <PresentationFormat>Presentazione su schermo (16:9)</PresentationFormat>
  <Paragraphs>98</Paragraphs>
  <Slides>34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  <vt:lpstr>Malattie e lesioni polmonari poco studiate sottodiagnosticate e/o curate tardi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Lavaggio broncoalveolare (BAL)</vt:lpstr>
      <vt:lpstr>Presentazione standard di PowerPoint</vt:lpstr>
      <vt:lpstr>Talcosi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Giorgina Dalpiaz</cp:lastModifiedBy>
  <cp:revision>222</cp:revision>
  <dcterms:created xsi:type="dcterms:W3CDTF">2018-10-10T08:12:40Z</dcterms:created>
  <dcterms:modified xsi:type="dcterms:W3CDTF">2026-05-12T08:31:03Z</dcterms:modified>
</cp:coreProperties>
</file>