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5004" r:id="rId2"/>
    <p:sldId id="2147473988" r:id="rId3"/>
    <p:sldId id="2147483280" r:id="rId4"/>
    <p:sldId id="2032092953" r:id="rId5"/>
    <p:sldId id="2147483373" r:id="rId6"/>
    <p:sldId id="2147483374" r:id="rId7"/>
    <p:sldId id="2145707963" r:id="rId8"/>
    <p:sldId id="2145707972" r:id="rId9"/>
    <p:sldId id="2147474023" r:id="rId10"/>
    <p:sldId id="2147474024" r:id="rId11"/>
    <p:sldId id="2147483387" r:id="rId12"/>
    <p:sldId id="2147483386" r:id="rId13"/>
    <p:sldId id="343" r:id="rId14"/>
    <p:sldId id="2147483382" r:id="rId15"/>
    <p:sldId id="2147483381" r:id="rId16"/>
    <p:sldId id="2147483375" r:id="rId17"/>
    <p:sldId id="2145707960" r:id="rId18"/>
    <p:sldId id="2147483393" r:id="rId19"/>
    <p:sldId id="2147483406" r:id="rId20"/>
    <p:sldId id="2147483405" r:id="rId21"/>
    <p:sldId id="2147483400" r:id="rId22"/>
    <p:sldId id="2147474019" r:id="rId23"/>
    <p:sldId id="4794" r:id="rId24"/>
    <p:sldId id="2147483404" r:id="rId25"/>
    <p:sldId id="2147483407" r:id="rId26"/>
    <p:sldId id="2147474025" r:id="rId27"/>
    <p:sldId id="2147478130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ECE"/>
    <a:srgbClr val="FFFFFF"/>
    <a:srgbClr val="DEE1EA"/>
    <a:srgbClr val="635EA9"/>
    <a:srgbClr val="2A90D0"/>
    <a:srgbClr val="1E93D0"/>
    <a:srgbClr val="2D91D0"/>
    <a:srgbClr val="2A90CF"/>
    <a:srgbClr val="73FDD6"/>
    <a:srgbClr val="1F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63"/>
    <p:restoredTop sz="77490"/>
  </p:normalViewPr>
  <p:slideViewPr>
    <p:cSldViewPr snapToGrid="0" snapToObjects="1">
      <p:cViewPr varScale="1">
        <p:scale>
          <a:sx n="95" d="100"/>
          <a:sy n="95" d="100"/>
        </p:scale>
        <p:origin x="192" y="192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1079A-3588-8A40-8912-4301CD57E2D8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35D2D-DFA4-4147-9202-B5AEE6A8B8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78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ovepress.com/tackling-neutrophilic-inflammation-in-bronchiectasis-from-macrolides-t-peer-reviewed-fulltext-article-JIR#cit0011" TargetMode="External"/><Relationship Id="rId3" Type="http://schemas.openxmlformats.org/officeDocument/2006/relationships/hyperlink" Target="https://www.dovepress.com/tackling-neutrophilic-inflammation-in-bronchiectasis-from-macrolides-t-peer-reviewed-fulltext-article-JIR#cit0006" TargetMode="External"/><Relationship Id="rId7" Type="http://schemas.openxmlformats.org/officeDocument/2006/relationships/hyperlink" Target="https://www.dovepress.com/tackling-neutrophilic-inflammation-in-bronchiectasis-from-macrolides-t-peer-reviewed-fulltext-article-JIR#cit0010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ovepress.com/tackling-neutrophilic-inflammation-in-bronchiectasis-from-macrolides-t-peer-reviewed-fulltext-article-JIR#cit0009" TargetMode="External"/><Relationship Id="rId5" Type="http://schemas.openxmlformats.org/officeDocument/2006/relationships/hyperlink" Target="https://www.dovepress.com/tackling-neutrophilic-inflammation-in-bronchiectasis-from-macrolides-t-peer-reviewed-fulltext-article-JIR#cit0008" TargetMode="External"/><Relationship Id="rId10" Type="http://schemas.openxmlformats.org/officeDocument/2006/relationships/hyperlink" Target="https://www.dovepress.com/tackling-neutrophilic-inflammation-in-bronchiectasis-from-macrolides-t-peer-reviewed-fulltext-article-JIR#cit0013" TargetMode="External"/><Relationship Id="rId4" Type="http://schemas.openxmlformats.org/officeDocument/2006/relationships/hyperlink" Target="https://www.dovepress.com/tackling-neutrophilic-inflammation-in-bronchiectasis-from-macrolides-t-peer-reviewed-fulltext-article-JIR#cit0007" TargetMode="External"/><Relationship Id="rId9" Type="http://schemas.openxmlformats.org/officeDocument/2006/relationships/hyperlink" Target="https://www.dovepress.com/tackling-neutrophilic-inflammation-in-bronchiectasis-from-macrolides-t-peer-reviewed-fulltext-article-JIR#cit0012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vepress.com/tackling-neutrophilic-inflammation-in-bronchiectasis-from-macrolides-t-peer-reviewed-fulltext-article-JIR#cit000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117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heterogeneity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clinical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manifestations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treatment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bronchiectasis,16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unsurprising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mechanisms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pPr marL="228600" indent="-228600">
              <a:buAutoNum type="arabicParenBoth"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rates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airway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dysbiosis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</a:p>
          <a:p>
            <a:pPr marL="228600" indent="-228600">
              <a:buAutoNum type="arabicParenBoth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mixed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markers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IL-5, IL-8, and NE); </a:t>
            </a:r>
          </a:p>
          <a:p>
            <a:pPr marL="228600" indent="-228600">
              <a:buAutoNum type="arabicParenBoth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IL-8, NE,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and Pseudomonas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and </a:t>
            </a:r>
          </a:p>
          <a:p>
            <a:pPr marL="228600" indent="-228600">
              <a:buAutoNum type="arabicParenBoth"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mixed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epithelial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IL-5, MCP-1, IL-6, and VEGF)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Streptococcus-dominated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inflammation.72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links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endotypes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NE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severe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eosinophilia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microbiome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915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58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F17D8-3465-3EC0-EC4C-3E515A178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414F6E8-CABF-72BD-A355-9133BD2A2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3ACD695-16E9-254E-A80D-77F6FBDFF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sz="1200" dirty="0" err="1"/>
              <a:t>Overlap</a:t>
            </a:r>
            <a:r>
              <a:rPr lang="it-IT" sz="1200" dirty="0"/>
              <a:t> </a:t>
            </a:r>
            <a:r>
              <a:rPr lang="it-IT" sz="1200" dirty="0" err="1"/>
              <a:t>between</a:t>
            </a:r>
            <a:r>
              <a:rPr lang="it-IT" sz="1200" dirty="0"/>
              <a:t> the </a:t>
            </a:r>
            <a:r>
              <a:rPr lang="it-IT" sz="1200" dirty="0" err="1"/>
              <a:t>two</a:t>
            </a:r>
            <a:r>
              <a:rPr lang="it-IT" sz="1200" dirty="0"/>
              <a:t> </a:t>
            </a:r>
            <a:r>
              <a:rPr lang="it-IT" sz="1200" dirty="0" err="1"/>
              <a:t>diseases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common. </a:t>
            </a:r>
            <a:r>
              <a:rPr lang="it-IT" sz="1200" dirty="0" err="1"/>
              <a:t>Around</a:t>
            </a:r>
            <a:r>
              <a:rPr lang="it-IT" sz="1200" dirty="0"/>
              <a:t> </a:t>
            </a:r>
            <a:r>
              <a:rPr lang="it-IT" sz="1200" b="1" dirty="0"/>
              <a:t>20% of </a:t>
            </a:r>
            <a:r>
              <a:rPr lang="it-IT" sz="1200" b="1" dirty="0" err="1"/>
              <a:t>patients</a:t>
            </a:r>
            <a:r>
              <a:rPr lang="it-IT" sz="1200" b="1" dirty="0"/>
              <a:t> with </a:t>
            </a:r>
            <a:r>
              <a:rPr lang="it-IT" sz="1200" b="1" dirty="0" err="1"/>
              <a:t>bronchiectasis</a:t>
            </a:r>
            <a:r>
              <a:rPr lang="it-IT" sz="1200" dirty="0"/>
              <a:t> display </a:t>
            </a:r>
            <a:r>
              <a:rPr lang="it-IT" sz="1200" dirty="0" err="1"/>
              <a:t>eosinophilic</a:t>
            </a:r>
            <a:r>
              <a:rPr lang="it-IT" sz="1200" dirty="0"/>
              <a:t> </a:t>
            </a:r>
            <a:r>
              <a:rPr lang="it-IT" sz="1200" dirty="0" err="1"/>
              <a:t>inflammation</a:t>
            </a:r>
            <a:r>
              <a:rPr lang="it-IT" sz="1200" dirty="0"/>
              <a:t>, </a:t>
            </a:r>
            <a:r>
              <a:rPr lang="it-IT" sz="1200" b="1" dirty="0"/>
              <a:t>34% show </a:t>
            </a:r>
            <a:r>
              <a:rPr lang="it-IT" sz="1200" b="1" dirty="0" err="1"/>
              <a:t>wheezing</a:t>
            </a:r>
            <a:r>
              <a:rPr lang="it-IT" sz="1200" dirty="0"/>
              <a:t>, and </a:t>
            </a:r>
            <a:r>
              <a:rPr lang="it-IT" sz="1200" b="1" dirty="0"/>
              <a:t>7–46%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</a:t>
            </a:r>
            <a:r>
              <a:rPr lang="it-IT" sz="1200" dirty="0" err="1"/>
              <a:t>comorbid</a:t>
            </a:r>
            <a:r>
              <a:rPr lang="it-IT" sz="1200" dirty="0"/>
              <a:t> </a:t>
            </a:r>
            <a:r>
              <a:rPr lang="it-IT" sz="1200" dirty="0" err="1"/>
              <a:t>asthma</a:t>
            </a:r>
            <a:r>
              <a:rPr lang="it-IT" sz="1200" dirty="0"/>
              <a:t>. </a:t>
            </a:r>
            <a:r>
              <a:rPr lang="it-IT" sz="1200" dirty="0" err="1"/>
              <a:t>Conversely</a:t>
            </a:r>
            <a:r>
              <a:rPr lang="it-IT" sz="1200" dirty="0"/>
              <a:t>, </a:t>
            </a:r>
            <a:r>
              <a:rPr lang="it-IT" sz="1200" b="1" dirty="0"/>
              <a:t>25–68% of </a:t>
            </a:r>
            <a:r>
              <a:rPr lang="it-IT" sz="1200" b="1" dirty="0" err="1"/>
              <a:t>patients</a:t>
            </a:r>
            <a:r>
              <a:rPr lang="it-IT" sz="1200" b="1" dirty="0"/>
              <a:t> with severe </a:t>
            </a:r>
            <a:r>
              <a:rPr lang="it-IT" sz="1200" b="1" dirty="0" err="1"/>
              <a:t>asthma</a:t>
            </a:r>
            <a:r>
              <a:rPr lang="it-IT" sz="1200" dirty="0"/>
              <a:t> </a:t>
            </a:r>
            <a:r>
              <a:rPr lang="it-IT" sz="1200" dirty="0" err="1"/>
              <a:t>have</a:t>
            </a:r>
            <a:r>
              <a:rPr lang="it-IT" sz="1200" dirty="0"/>
              <a:t> </a:t>
            </a:r>
            <a:r>
              <a:rPr lang="it-IT" sz="1200" dirty="0" err="1"/>
              <a:t>coexisting</a:t>
            </a:r>
            <a:r>
              <a:rPr lang="it-IT" sz="1200" dirty="0"/>
              <a:t> </a:t>
            </a:r>
            <a:r>
              <a:rPr lang="it-IT" sz="1200" dirty="0" err="1"/>
              <a:t>bronchiectasis</a:t>
            </a:r>
            <a:r>
              <a:rPr lang="it-IT" sz="1200" dirty="0"/>
              <a:t>. Two </a:t>
            </a:r>
            <a:r>
              <a:rPr lang="it-IT" sz="1200" dirty="0" err="1"/>
              <a:t>main</a:t>
            </a:r>
            <a:r>
              <a:rPr lang="it-IT" sz="1200" dirty="0"/>
              <a:t> </a:t>
            </a:r>
            <a:r>
              <a:rPr lang="it-IT" sz="1200" dirty="0" err="1"/>
              <a:t>bronchiectasis</a:t>
            </a:r>
            <a:r>
              <a:rPr lang="it-IT" sz="1200" dirty="0"/>
              <a:t> </a:t>
            </a:r>
            <a:r>
              <a:rPr lang="it-IT" sz="1200" dirty="0" err="1"/>
              <a:t>phenotypes</a:t>
            </a:r>
            <a:r>
              <a:rPr lang="it-IT" sz="1200" dirty="0"/>
              <a:t> are </a:t>
            </a:r>
            <a:r>
              <a:rPr lang="it-IT" sz="1200" dirty="0" err="1"/>
              <a:t>observed</a:t>
            </a:r>
            <a:r>
              <a:rPr lang="it-IT" sz="1200" dirty="0"/>
              <a:t> in </a:t>
            </a:r>
            <a:r>
              <a:rPr lang="it-IT" sz="1200" dirty="0" err="1"/>
              <a:t>this</a:t>
            </a:r>
            <a:r>
              <a:rPr lang="it-IT" sz="1200" dirty="0"/>
              <a:t> </a:t>
            </a:r>
            <a:r>
              <a:rPr lang="it-IT" sz="1200" dirty="0" err="1"/>
              <a:t>context</a:t>
            </a:r>
            <a:r>
              <a:rPr lang="it-IT" sz="1200" dirty="0"/>
              <a:t>: </a:t>
            </a:r>
            <a:r>
              <a:rPr lang="it-IT" sz="1200" b="1" dirty="0" err="1"/>
              <a:t>eosinophilic</a:t>
            </a:r>
            <a:r>
              <a:rPr lang="it-IT" sz="1200" b="1" dirty="0"/>
              <a:t> </a:t>
            </a:r>
            <a:r>
              <a:rPr lang="it-IT" sz="1200" b="1" dirty="0" err="1"/>
              <a:t>bronchiectasis</a:t>
            </a:r>
            <a:r>
              <a:rPr lang="it-IT" sz="1200" dirty="0"/>
              <a:t> and </a:t>
            </a:r>
            <a:r>
              <a:rPr lang="it-IT" sz="1200" b="1" dirty="0" err="1"/>
              <a:t>chronic</a:t>
            </a:r>
            <a:r>
              <a:rPr lang="it-IT" sz="1200" b="1" dirty="0"/>
              <a:t> </a:t>
            </a:r>
            <a:r>
              <a:rPr lang="it-IT" sz="1200" b="1" dirty="0" err="1"/>
              <a:t>infectious</a:t>
            </a:r>
            <a:r>
              <a:rPr lang="it-IT" sz="1200" b="1" dirty="0"/>
              <a:t> </a:t>
            </a:r>
            <a:r>
              <a:rPr lang="it-IT" sz="1200" b="1" dirty="0" err="1"/>
              <a:t>bronchiolitis</a:t>
            </a:r>
            <a:r>
              <a:rPr lang="it-IT" sz="1200" b="1" dirty="0"/>
              <a:t>/</a:t>
            </a:r>
            <a:r>
              <a:rPr lang="it-IT" sz="1200" b="1" dirty="0" err="1"/>
              <a:t>bronchiectasis</a:t>
            </a:r>
            <a:r>
              <a:rPr lang="it-IT" sz="1200" dirty="0"/>
              <a:t>. A </a:t>
            </a:r>
            <a:r>
              <a:rPr lang="it-IT" sz="1200" dirty="0" err="1"/>
              <a:t>classic</a:t>
            </a:r>
            <a:r>
              <a:rPr lang="it-IT" sz="1200" dirty="0"/>
              <a:t> </a:t>
            </a:r>
            <a:r>
              <a:rPr lang="it-IT" sz="1200" dirty="0" err="1"/>
              <a:t>example</a:t>
            </a:r>
            <a:r>
              <a:rPr lang="it-IT" sz="1200" dirty="0"/>
              <a:t> of the </a:t>
            </a:r>
            <a:r>
              <a:rPr lang="it-IT" sz="1200" dirty="0" err="1"/>
              <a:t>eosinophilic</a:t>
            </a:r>
            <a:r>
              <a:rPr lang="it-IT" sz="1200" dirty="0"/>
              <a:t> </a:t>
            </a:r>
            <a:r>
              <a:rPr lang="it-IT" sz="1200" dirty="0" err="1"/>
              <a:t>phenotype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b="1" dirty="0" err="1"/>
              <a:t>allergic</a:t>
            </a:r>
            <a:r>
              <a:rPr lang="it-IT" sz="1200" b="1" dirty="0"/>
              <a:t> </a:t>
            </a:r>
            <a:r>
              <a:rPr lang="it-IT" sz="1200" b="1" dirty="0" err="1"/>
              <a:t>bronchopulmonary</a:t>
            </a:r>
            <a:r>
              <a:rPr lang="it-IT" sz="1200" b="1" dirty="0"/>
              <a:t> </a:t>
            </a:r>
            <a:r>
              <a:rPr lang="it-IT" sz="1200" b="1" dirty="0" err="1"/>
              <a:t>aspergillosis</a:t>
            </a:r>
            <a:r>
              <a:rPr lang="it-IT" sz="1200" b="1" dirty="0"/>
              <a:t> (ABPA)</a:t>
            </a:r>
            <a:r>
              <a:rPr lang="it-IT" sz="1200" dirty="0"/>
              <a:t>.</a:t>
            </a:r>
          </a:p>
          <a:p>
            <a:pPr>
              <a:buNone/>
            </a:pPr>
            <a:endParaRPr lang="it-IT" sz="1200" dirty="0"/>
          </a:p>
          <a:p>
            <a:pPr>
              <a:buNone/>
            </a:pPr>
            <a:r>
              <a:rPr lang="it-IT" sz="1200" dirty="0"/>
              <a:t>L’ingombro bronchiale è tratto trattabile sia nell’</a:t>
            </a:r>
            <a:r>
              <a:rPr lang="it-IT" sz="1200" dirty="0" err="1"/>
              <a:t>asma+b</a:t>
            </a:r>
            <a:r>
              <a:rPr lang="it-IT" sz="1200" dirty="0"/>
              <a:t> che nelle </a:t>
            </a:r>
            <a:r>
              <a:rPr lang="it-IT" sz="1200" dirty="0" err="1"/>
              <a:t>b+asma</a:t>
            </a:r>
            <a:r>
              <a:rPr lang="it-IT" sz="1200" dirty="0"/>
              <a:t> perché aumenta l’incidenza di riacutizzazioni</a:t>
            </a:r>
          </a:p>
          <a:p>
            <a:endParaRPr lang="it-IT" sz="12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9962D3-0B45-B82B-4F3F-BC2D38AFF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47EF-25BD-D44C-B0B2-7A0329810737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752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0C32B-05BE-0713-48A5-F722D1A4F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9081184-1E70-F40E-5AE9-2AB3E997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64A3600-4772-6729-0BC7-E7B7DFB61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imbalance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serine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proteases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NSPs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elastase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(NE),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proteinase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(PR3)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cathepsin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))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antiproteases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maintain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pathogenic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High NSP activity can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multiple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“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vicious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vortex”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impairing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mucociliary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clearance,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degrading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Sustained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unresolved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events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mortality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turn,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worsened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health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deterioration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morbidity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mortality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Cathepsin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appropriate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cycle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inhibition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NSP activity,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persistent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AA81C24-34C5-2D47-B101-066E5CAA8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350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None/>
            </a:pPr>
            <a:r>
              <a:rPr lang="it-IT" b="1" i="0" dirty="0">
                <a:solidFill>
                  <a:srgbClr val="0053A1"/>
                </a:solidFill>
                <a:effectLst/>
                <a:latin typeface="Arial" panose="020B0604020202020204" pitchFamily="34" charset="0"/>
              </a:rPr>
              <a:t>Long-</a:t>
            </a:r>
            <a:r>
              <a:rPr lang="it-IT" b="1" i="0" dirty="0" err="1">
                <a:solidFill>
                  <a:srgbClr val="0053A1"/>
                </a:solidFill>
                <a:effectLst/>
                <a:latin typeface="Arial" panose="020B0604020202020204" pitchFamily="34" charset="0"/>
              </a:rPr>
              <a:t>Term</a:t>
            </a:r>
            <a:r>
              <a:rPr lang="it-IT" b="1" i="0" dirty="0">
                <a:solidFill>
                  <a:srgbClr val="0053A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i="0" dirty="0" err="1">
                <a:solidFill>
                  <a:srgbClr val="0053A1"/>
                </a:solidFill>
                <a:effectLst/>
                <a:latin typeface="Arial" panose="020B0604020202020204" pitchFamily="34" charset="0"/>
              </a:rPr>
              <a:t>Macrolides</a:t>
            </a:r>
            <a:endParaRPr lang="it-IT" b="1" i="0" dirty="0">
              <a:solidFill>
                <a:srgbClr val="0053A1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None/>
            </a:pPr>
            <a:r>
              <a:rPr lang="it-IT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Mechanistic</a:t>
            </a:r>
            <a:r>
              <a:rPr lang="it-IT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Rationale</a:t>
            </a:r>
            <a:endParaRPr lang="it-IT" b="0" i="0" dirty="0">
              <a:solidFill>
                <a:srgbClr val="212529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None/>
            </a:pP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After the landmark paper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Kudoh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et al in 1998,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which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first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proposed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use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macrolides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anti-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agents for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treating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diffused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panbronchiolitis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molecular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rationale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treatment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been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broadly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explored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3"/>
              </a:rPr>
              <a:t>6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Over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years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macrolides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have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proved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to be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effective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modulating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disrupting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pro-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signaling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pathways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airway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epithelial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cells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monocytes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macrophages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dendritic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cells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 At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intracellular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level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key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signaling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cascades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Nuclear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Factor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kappa B (NF-</a:t>
            </a:r>
            <a:r>
              <a:rPr lang="el-GR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κ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B),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Extracellular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signal-Regulated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Kinase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(ERK1/2), and c-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Jun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-terminal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Kinase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(JNK),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thereby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reducing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transcription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release of pro-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cytokines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interleukin-1 beta (IL-1</a:t>
            </a:r>
            <a:r>
              <a:rPr lang="el-GR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β), 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interleukin-6 (IL-6), interleukin-8 (IL-8),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tumor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necrosis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factor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-alpha (TNF-</a:t>
            </a:r>
            <a:r>
              <a:rPr lang="el-GR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α).</a:t>
            </a:r>
            <a:r>
              <a:rPr lang="el-GR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4"/>
              </a:rPr>
              <a:t>7</a:t>
            </a:r>
            <a:r>
              <a:rPr lang="el-GR" b="0" i="0" baseline="3000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el-GR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5"/>
              </a:rPr>
              <a:t>8</a:t>
            </a:r>
            <a:r>
              <a:rPr lang="el-GR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can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impair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pattern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recognition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receptor (PRR)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signaling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reducing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toll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-like receptor (TLR)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surface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expression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dendritic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cells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macrophages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can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hamper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inflammasome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activation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endosome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acidification.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5"/>
              </a:rPr>
              <a:t>8</a:t>
            </a:r>
            <a:r>
              <a:rPr lang="it-IT" b="0" i="0" baseline="3000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6"/>
              </a:rPr>
              <a:t>9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From an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extracellular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perspective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macrolides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decrease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neutrophil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chemotaxis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infiltration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production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chemokines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adhesion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molecules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Granulocyte-Macrophage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Colony-Stimulating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Factor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(GM-CSF).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7"/>
              </a:rPr>
              <a:t>10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Timely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apoptosis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neutrophils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induced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macrophage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differentiation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shifted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toward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 anti-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phenotype.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4"/>
              </a:rPr>
              <a:t>7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Azithromycin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erythromycin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proved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to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interfere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with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process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Gram-negative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bacteria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biofilm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formation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the case of </a:t>
            </a:r>
            <a:r>
              <a:rPr lang="it-IT" b="0" i="1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Pseudomonas aeruginosa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 At sub-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concentrations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suppress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transcription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key </a:t>
            </a:r>
            <a:r>
              <a:rPr lang="it-IT" b="0" i="1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quorum sensing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genes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lasI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rhlI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decreasing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production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Acyl-Homoserine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Lactone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(AHL),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which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determines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population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density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coordinates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bacterial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group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behaviors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including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biofilm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formation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production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virulence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factors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antibiotic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resistance.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8"/>
              </a:rPr>
              <a:t>11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Finally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by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downregulating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mucin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gene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expression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particularly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MUC5AC)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reducing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goblet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cell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hyperplasia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decrease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mucus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viscosity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stagnation.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9"/>
              </a:rPr>
              <a:t>12</a:t>
            </a:r>
            <a:endParaRPr lang="it-IT" b="0" i="0" dirty="0">
              <a:solidFill>
                <a:srgbClr val="555555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None/>
            </a:pP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effects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chronic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macrolide therapy go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therefore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far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beyond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simple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antimicrobial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action and target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several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pillars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vicious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cycle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bronchiectasis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resulting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a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reduction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exacerbation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frequency.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10"/>
              </a:rPr>
              <a:t>13</a:t>
            </a:r>
            <a:endParaRPr lang="it-IT" b="0" i="0" dirty="0">
              <a:solidFill>
                <a:srgbClr val="555555"/>
              </a:solidFill>
              <a:effectLst/>
              <a:latin typeface="Open Sans" panose="020B0606030504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5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9B109-34A4-BBE6-6D67-2EAE056A1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122BCF8-A3F9-BBE1-5650-3135F6841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55221EC-7B0E-BE52-FC86-07F5E1AEB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recommend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long-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high risk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despite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standard</a:t>
            </a:r>
          </a:p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care. (Strong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, moderate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certainty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buNone/>
            </a:pPr>
            <a:endParaRPr lang="it-IT" sz="1200" dirty="0">
              <a:solidFill>
                <a:srgbClr val="1A17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group of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high risk of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P. aeruginosa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airway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it-IT" sz="1200" dirty="0">
              <a:solidFill>
                <a:srgbClr val="1A17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pathogens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airway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it-IT" sz="1200" dirty="0">
                <a:solidFill>
                  <a:srgbClr val="08418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prescribed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monotherapy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NTM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NTM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endParaRPr lang="it-IT" sz="1200" dirty="0">
              <a:solidFill>
                <a:srgbClr val="1A1718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initiating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macrolide therapy.</a:t>
            </a:r>
          </a:p>
          <a:p>
            <a:pPr>
              <a:buNone/>
            </a:pPr>
            <a:r>
              <a:rPr lang="it-IT" sz="1200" dirty="0">
                <a:solidFill>
                  <a:srgbClr val="08418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widely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long-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macrolide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azithromycin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dose of 250 mg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times per week, or 500 mg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times per week.</a:t>
            </a:r>
          </a:p>
          <a:p>
            <a:pPr>
              <a:buNone/>
            </a:pPr>
            <a:r>
              <a:rPr lang="it-IT" sz="1200" dirty="0">
                <a:solidFill>
                  <a:srgbClr val="08418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risk of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baseline screening and appropriate follow-up</a:t>
            </a: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prescribing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endParaRPr lang="it-IT" sz="1200" dirty="0">
              <a:solidFill>
                <a:srgbClr val="1A17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RCTs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Meta-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clinically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52%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frequency/rate (HR 0.48 (95% CI 0.37–0.62)) in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trials [100–104]. In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randomised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trials, a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36%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of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having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(risk ratio 0.64 (95% CI 0.46–0.89))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[100–103, 105, 106].</a:t>
            </a: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trials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to first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(HR 0.32 (95% CI 0.21–0.47)) [101,</a:t>
            </a: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102]. A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clinically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SGRQ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studies,</a:t>
            </a: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an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7.26 (MD−7.26 (95% CI−10.94– −3.59)) [100–102, 104, 106–108] in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long-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comparator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groups.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frequency of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antimicrobial-resistant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organisms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</a:t>
            </a:r>
            <a:endParaRPr lang="it-IT" sz="1200" dirty="0">
              <a:solidFill>
                <a:srgbClr val="1A17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(OR 1.08 (95% CI 0.22–5.19)) or in the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odds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isolating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new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</a:t>
            </a:r>
          </a:p>
          <a:p>
            <a:pPr>
              <a:buNone/>
            </a:pP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0.82 (95% CI 0.41–1.63))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trials. In data from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studies,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</a:p>
          <a:p>
            <a:pPr>
              <a:buNone/>
            </a:pP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events in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200" dirty="0">
                <a:solidFill>
                  <a:srgbClr val="1A17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0.86 (95% CI 0.53–1.39)) [100–102, 105, 107, 108]. 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521EDC-3377-330E-C755-F31DCF336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8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B2FE8-7787-BBEB-FEB1-35374BC96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B26A5B6-D7DD-9DA4-7FA3-DDCADA340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84587B-533E-9D65-8B4A-254A7F9B18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>
                <a:solidFill>
                  <a:srgbClr val="555555"/>
                </a:solidFill>
                <a:latin typeface="Open Sans" panose="020B0606030504020204" pitchFamily="34" charset="0"/>
              </a:rPr>
              <a:t>P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harmacological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strategies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that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can modulate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cascade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 Two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main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therapeutic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routes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have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gained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prominence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context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 The first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long-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term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macrolide therapy,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which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established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anti-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inflammatory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immunomodulatory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properties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addition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to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its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antimicrobial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actions, and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now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recommended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for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patients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high risk of exacerbations.</a:t>
            </a:r>
            <a:r>
              <a:rPr lang="it-IT" b="0" i="0" u="sng" baseline="30000" dirty="0">
                <a:solidFill>
                  <a:srgbClr val="293885"/>
                </a:solidFill>
                <a:effectLst/>
                <a:latin typeface="Open Sans" panose="020B0606030504020204" pitchFamily="34" charset="0"/>
                <a:hlinkClick r:id="rId3"/>
              </a:rPr>
              <a:t>5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 More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recently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a second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approach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emerged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: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 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Cathepsin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C (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CatC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known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dipeptidyl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peptidase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1, DPP-1), an upstream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regulator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responsible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for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activation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NSPs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 By targeting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this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early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step in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neutrophil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maturation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DPP-1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inhibitors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offer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novel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host-directed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strategy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aimed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reducing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the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proteolytic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burden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that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contributes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to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airway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dirty="0" err="1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injury</a:t>
            </a:r>
            <a:r>
              <a:rPr lang="it-IT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6504E4-055A-2663-2077-1EF49A7E2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46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2249B-67C5-9869-46BC-25EBAE8D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326E4C-9E83-924B-5A79-8DC079EFF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6994845-AE2C-CD43-1E24-5D63D370DA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</a:t>
            </a:r>
            <a:r>
              <a:rPr lang="it-IT" dirty="0" err="1"/>
              <a:t>total</a:t>
            </a:r>
            <a:r>
              <a:rPr lang="it-IT" dirty="0"/>
              <a:t> of 1721 </a:t>
            </a:r>
            <a:r>
              <a:rPr lang="it-IT" dirty="0" err="1"/>
              <a:t>patients</a:t>
            </a:r>
            <a:r>
              <a:rPr lang="it-IT" dirty="0"/>
              <a:t> (1680 </a:t>
            </a:r>
            <a:r>
              <a:rPr lang="it-IT" dirty="0" err="1"/>
              <a:t>adults</a:t>
            </a:r>
            <a:r>
              <a:rPr lang="it-IT" dirty="0"/>
              <a:t> and 41 </a:t>
            </a:r>
            <a:r>
              <a:rPr lang="it-IT" dirty="0" err="1"/>
              <a:t>adolescents</a:t>
            </a:r>
            <a:r>
              <a:rPr lang="it-IT" dirty="0"/>
              <a:t>) </a:t>
            </a:r>
            <a:r>
              <a:rPr lang="it-IT" dirty="0" err="1"/>
              <a:t>underwent</a:t>
            </a:r>
            <a:r>
              <a:rPr lang="it-IT" dirty="0"/>
              <a:t> </a:t>
            </a:r>
            <a:r>
              <a:rPr lang="it-IT" dirty="0" err="1"/>
              <a:t>randomization</a:t>
            </a:r>
            <a:r>
              <a:rPr lang="it-IT" dirty="0"/>
              <a:t> and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brensocatib</a:t>
            </a:r>
            <a:r>
              <a:rPr lang="it-IT" dirty="0"/>
              <a:t> or placebo. The </a:t>
            </a:r>
            <a:r>
              <a:rPr lang="it-IT" dirty="0" err="1"/>
              <a:t>annualized</a:t>
            </a:r>
            <a:r>
              <a:rPr lang="it-IT" dirty="0"/>
              <a:t> rate of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exacerbations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1.02 in the 10-mg </a:t>
            </a:r>
            <a:r>
              <a:rPr lang="it-IT" dirty="0" err="1"/>
              <a:t>brensocatib</a:t>
            </a:r>
            <a:r>
              <a:rPr lang="it-IT" dirty="0"/>
              <a:t> group, 1.04 in the 25-mg </a:t>
            </a:r>
            <a:r>
              <a:rPr lang="it-IT" dirty="0" err="1"/>
              <a:t>brensocatib</a:t>
            </a:r>
            <a:r>
              <a:rPr lang="it-IT" dirty="0"/>
              <a:t> group, and 1.29 in the placebo group (rate ratio, </a:t>
            </a:r>
            <a:r>
              <a:rPr lang="it-IT" dirty="0" err="1"/>
              <a:t>brensocatib</a:t>
            </a:r>
            <a:r>
              <a:rPr lang="it-IT" dirty="0"/>
              <a:t> vs. placebo, 0.79 [95% confidence </a:t>
            </a:r>
            <a:r>
              <a:rPr lang="it-IT" dirty="0" err="1"/>
              <a:t>interval</a:t>
            </a:r>
            <a:r>
              <a:rPr lang="it-IT" dirty="0"/>
              <a:t> {CI}, 0.68 to 0.92;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=0.004] with the 10-mg dose and 0.81 [95% CI, 0.69 to 0.94;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=0.005] with the 25-mg dose). The hazard ratio for the time to the first </a:t>
            </a:r>
            <a:r>
              <a:rPr lang="it-IT" dirty="0" err="1"/>
              <a:t>exacerbation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0.81 (95% CI, 0.70 to 0.95;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=0.02) with the 10-mg dose and 0.83 (95% CI, 0.70 to 0.97;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=0.04) with the 25-mg dose. 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brensocatib</a:t>
            </a:r>
            <a:r>
              <a:rPr lang="it-IT" dirty="0"/>
              <a:t> group, 48.5% of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remained</a:t>
            </a:r>
            <a:r>
              <a:rPr lang="it-IT" dirty="0"/>
              <a:t> </a:t>
            </a:r>
            <a:r>
              <a:rPr lang="it-IT" dirty="0" err="1"/>
              <a:t>exacerbation</a:t>
            </a:r>
            <a:r>
              <a:rPr lang="it-IT" dirty="0"/>
              <a:t>-free </a:t>
            </a:r>
            <a:r>
              <a:rPr lang="it-IT" dirty="0" err="1"/>
              <a:t>at</a:t>
            </a:r>
            <a:r>
              <a:rPr lang="it-IT" dirty="0"/>
              <a:t> week 52,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40.3% in the placebo group (rate ratio, 1.20 [95% CI, 1.06 to 1.37;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=0.02] with the 10-mg dose and 1.18 [95% CI, 1.04 to 1.34;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=0.04] with the 25-mg dose). At week 52, FEV</a:t>
            </a:r>
            <a:r>
              <a:rPr lang="it-IT" baseline="-25000" dirty="0"/>
              <a:t>1</a:t>
            </a:r>
            <a:r>
              <a:rPr lang="it-IT" dirty="0"/>
              <a:t> 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declined</a:t>
            </a:r>
            <a:r>
              <a:rPr lang="it-IT" dirty="0"/>
              <a:t> by 50 ml with the 10-mg dose, 24 ml with the 25-mg dose, and 62 ml with placebo (</a:t>
            </a:r>
            <a:r>
              <a:rPr lang="it-IT" dirty="0" err="1"/>
              <a:t>least-squares</a:t>
            </a:r>
            <a:r>
              <a:rPr lang="it-IT" dirty="0"/>
              <a:t>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vs. placebo, 11 ml [95% CI, −14 to 37;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=0.38] with the 10-mg dose and 38 ml [95% CI, 11 to 65;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=0.04] with the 25-mg dose). The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adverse</a:t>
            </a:r>
            <a:r>
              <a:rPr lang="it-IT" dirty="0"/>
              <a:t> events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groups, </a:t>
            </a:r>
            <a:r>
              <a:rPr lang="it-IT" dirty="0" err="1"/>
              <a:t>except</a:t>
            </a:r>
            <a:r>
              <a:rPr lang="it-IT" dirty="0"/>
              <a:t> for a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hyperkeratosis</a:t>
            </a:r>
            <a:r>
              <a:rPr lang="it-IT" dirty="0"/>
              <a:t> with </a:t>
            </a:r>
            <a:r>
              <a:rPr lang="it-IT" dirty="0" err="1"/>
              <a:t>brensocatib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AB08452-A3AE-3C81-AA1B-D46918757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51C4F-E659-400E-9F48-213CA80E628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4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C1475-447C-875B-5905-00C2E9C02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0B257C-F106-9161-C3CD-5DEA230A36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96E719-A078-A1BE-7A47-A5D272D74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</a:t>
            </a:r>
            <a:r>
              <a:rPr lang="it-IT" dirty="0" err="1"/>
              <a:t>total</a:t>
            </a:r>
            <a:r>
              <a:rPr lang="it-IT" dirty="0"/>
              <a:t> of 1721 </a:t>
            </a:r>
            <a:r>
              <a:rPr lang="it-IT" dirty="0" err="1"/>
              <a:t>patients</a:t>
            </a:r>
            <a:r>
              <a:rPr lang="it-IT" dirty="0"/>
              <a:t> (1680 </a:t>
            </a:r>
            <a:r>
              <a:rPr lang="it-IT" dirty="0" err="1"/>
              <a:t>adults</a:t>
            </a:r>
            <a:r>
              <a:rPr lang="it-IT" dirty="0"/>
              <a:t> and 41 </a:t>
            </a:r>
            <a:r>
              <a:rPr lang="it-IT" dirty="0" err="1"/>
              <a:t>adolescents</a:t>
            </a:r>
            <a:r>
              <a:rPr lang="it-IT" dirty="0"/>
              <a:t>) </a:t>
            </a:r>
            <a:r>
              <a:rPr lang="it-IT" dirty="0" err="1"/>
              <a:t>underwent</a:t>
            </a:r>
            <a:r>
              <a:rPr lang="it-IT" dirty="0"/>
              <a:t> </a:t>
            </a:r>
            <a:r>
              <a:rPr lang="it-IT" dirty="0" err="1"/>
              <a:t>randomization</a:t>
            </a:r>
            <a:r>
              <a:rPr lang="it-IT" dirty="0"/>
              <a:t> and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brensocatib</a:t>
            </a:r>
            <a:r>
              <a:rPr lang="it-IT" dirty="0"/>
              <a:t> or placebo. The </a:t>
            </a:r>
            <a:r>
              <a:rPr lang="it-IT" dirty="0" err="1"/>
              <a:t>annualized</a:t>
            </a:r>
            <a:r>
              <a:rPr lang="it-IT" dirty="0"/>
              <a:t> rate of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exacerbations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1.02 in the 10-mg </a:t>
            </a:r>
            <a:r>
              <a:rPr lang="it-IT" dirty="0" err="1"/>
              <a:t>brensocatib</a:t>
            </a:r>
            <a:r>
              <a:rPr lang="it-IT" dirty="0"/>
              <a:t> group, 1.04 in the 25-mg </a:t>
            </a:r>
            <a:r>
              <a:rPr lang="it-IT" dirty="0" err="1"/>
              <a:t>brensocatib</a:t>
            </a:r>
            <a:r>
              <a:rPr lang="it-IT" dirty="0"/>
              <a:t> group, and 1.29 in the placebo group (rate ratio, </a:t>
            </a:r>
            <a:r>
              <a:rPr lang="it-IT" dirty="0" err="1"/>
              <a:t>brensocatib</a:t>
            </a:r>
            <a:r>
              <a:rPr lang="it-IT" dirty="0"/>
              <a:t> vs. placebo, 0.79 [95% confidence </a:t>
            </a:r>
            <a:r>
              <a:rPr lang="it-IT" dirty="0" err="1"/>
              <a:t>interval</a:t>
            </a:r>
            <a:r>
              <a:rPr lang="it-IT" dirty="0"/>
              <a:t> {CI}, 0.68 to 0.92;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=0.004] with the 10-mg dose and 0.81 [95% CI, 0.69 to 0.94;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=0.005] with the 25-mg dose). The hazard ratio for the time to the first </a:t>
            </a:r>
            <a:r>
              <a:rPr lang="it-IT" dirty="0" err="1"/>
              <a:t>exacerbation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0.81 (95% CI, 0.70 to 0.95;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=0.02) with the 10-mg dose and 0.83 (95% CI, 0.70 to 0.97;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=0.04) with the 25-mg dose. In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brensocatib</a:t>
            </a:r>
            <a:r>
              <a:rPr lang="it-IT" dirty="0"/>
              <a:t> group, 48.5% of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err="1"/>
              <a:t>remained</a:t>
            </a:r>
            <a:r>
              <a:rPr lang="it-IT" dirty="0"/>
              <a:t> </a:t>
            </a:r>
            <a:r>
              <a:rPr lang="it-IT" dirty="0" err="1"/>
              <a:t>exacerbation</a:t>
            </a:r>
            <a:r>
              <a:rPr lang="it-IT" dirty="0"/>
              <a:t>-free </a:t>
            </a:r>
            <a:r>
              <a:rPr lang="it-IT" dirty="0" err="1"/>
              <a:t>at</a:t>
            </a:r>
            <a:r>
              <a:rPr lang="it-IT" dirty="0"/>
              <a:t> week 52,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40.3% in the placebo group (rate ratio, 1.20 [95% CI, 1.06 to 1.37;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=0.02] with the 10-mg dose and 1.18 [95% CI, 1.04 to 1.34;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=0.04] with the 25-mg dose). At week 52, FEV</a:t>
            </a:r>
            <a:r>
              <a:rPr lang="it-IT" baseline="-25000" dirty="0"/>
              <a:t>1</a:t>
            </a:r>
            <a:r>
              <a:rPr lang="it-IT" dirty="0"/>
              <a:t> 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declined</a:t>
            </a:r>
            <a:r>
              <a:rPr lang="it-IT" dirty="0"/>
              <a:t> by 50 ml with the 10-mg dose, 24 ml with the 25-mg dose, and 62 ml with placebo (</a:t>
            </a:r>
            <a:r>
              <a:rPr lang="it-IT" dirty="0" err="1"/>
              <a:t>least-squares</a:t>
            </a:r>
            <a:r>
              <a:rPr lang="it-IT" dirty="0"/>
              <a:t>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vs. placebo, 11 ml [95% CI, −14 to 37;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=0.38] with the 10-mg dose and 38 ml [95% CI, 11 to 65; </a:t>
            </a:r>
            <a:r>
              <a:rPr lang="it-IT" dirty="0" err="1"/>
              <a:t>adjusted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dirty="0"/>
              <a:t>=0.04] with the 25-mg dose). The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adverse</a:t>
            </a:r>
            <a:r>
              <a:rPr lang="it-IT" dirty="0"/>
              <a:t> events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similar</a:t>
            </a:r>
            <a:r>
              <a:rPr lang="it-IT" dirty="0"/>
              <a:t> </a:t>
            </a:r>
            <a:r>
              <a:rPr lang="it-IT" dirty="0" err="1"/>
              <a:t>across</a:t>
            </a:r>
            <a:r>
              <a:rPr lang="it-IT" dirty="0"/>
              <a:t> groups, </a:t>
            </a:r>
            <a:r>
              <a:rPr lang="it-IT" dirty="0" err="1"/>
              <a:t>except</a:t>
            </a:r>
            <a:r>
              <a:rPr lang="it-IT" dirty="0"/>
              <a:t> for a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hyperkeratosis</a:t>
            </a:r>
            <a:r>
              <a:rPr lang="it-IT" dirty="0"/>
              <a:t> with </a:t>
            </a:r>
            <a:r>
              <a:rPr lang="it-IT" dirty="0" err="1"/>
              <a:t>brensocatib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97D32B-1F83-B77F-CD5B-00E35488F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51C4F-E659-400E-9F48-213CA80E628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9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it-IT" dirty="0"/>
              <a:t>Gli individui con </a:t>
            </a:r>
            <a:r>
              <a:rPr lang="it-IT" b="1" dirty="0"/>
              <a:t>AAT non rilevabile</a:t>
            </a:r>
            <a:r>
              <a:rPr lang="it-IT" dirty="0"/>
              <a:t> associata a </a:t>
            </a:r>
            <a:r>
              <a:rPr lang="it-IT" b="1" dirty="0"/>
              <a:t>alleli nulli</a:t>
            </a:r>
            <a:r>
              <a:rPr lang="it-IT" dirty="0"/>
              <a:t> possono sviluppare </a:t>
            </a:r>
            <a:r>
              <a:rPr lang="it-IT" b="1" dirty="0"/>
              <a:t>enfisema</a:t>
            </a:r>
            <a:r>
              <a:rPr lang="it-IT" dirty="0"/>
              <a:t>, anche in assenza di una storia di fumo, così come quelli con </a:t>
            </a:r>
            <a:r>
              <a:rPr lang="it-IT" b="1" dirty="0"/>
              <a:t>deficit marcato</a:t>
            </a:r>
            <a:r>
              <a:rPr lang="it-IT" dirty="0"/>
              <a:t> (concentrazioni di AAT &lt; </a:t>
            </a:r>
            <a:r>
              <a:rPr lang="it-IT" b="1" dirty="0"/>
              <a:t>11 µM</a:t>
            </a:r>
            <a:r>
              <a:rPr lang="it-IT" dirty="0"/>
              <a:t>) associato agli </a:t>
            </a:r>
            <a:r>
              <a:rPr lang="it-IT" b="1" dirty="0"/>
              <a:t>alleli </a:t>
            </a:r>
            <a:r>
              <a:rPr lang="it-IT" b="1" dirty="0" err="1"/>
              <a:t>Z</a:t>
            </a:r>
            <a:r>
              <a:rPr lang="it-IT" dirty="0"/>
              <a:t>, ai </a:t>
            </a:r>
            <a:r>
              <a:rPr lang="it-IT" b="1" dirty="0"/>
              <a:t>genotipi </a:t>
            </a:r>
            <a:r>
              <a:rPr lang="it-IT" b="1" dirty="0" err="1"/>
              <a:t>PiZZ</a:t>
            </a:r>
            <a:r>
              <a:rPr lang="it-IT" b="1" dirty="0"/>
              <a:t> omozigoti</a:t>
            </a:r>
            <a:r>
              <a:rPr lang="it-IT" dirty="0"/>
              <a:t> o a </a:t>
            </a:r>
            <a:r>
              <a:rPr lang="it-IT" b="1" dirty="0"/>
              <a:t>varianti rare</a:t>
            </a:r>
            <a:r>
              <a:rPr lang="it-IT" dirty="0"/>
              <a:t>.(3,9) Tuttavia, l’esposizione al </a:t>
            </a:r>
            <a:r>
              <a:rPr lang="it-IT" b="1" dirty="0"/>
              <a:t>fumo di tabacco</a:t>
            </a:r>
            <a:r>
              <a:rPr lang="it-IT" dirty="0"/>
              <a:t> aumenta il numero di neutrofili e macrofagi nei polmoni e incrementa la produzione di </a:t>
            </a:r>
            <a:r>
              <a:rPr lang="it-IT" b="1" dirty="0"/>
              <a:t>elastasi per singola cellula</a:t>
            </a:r>
            <a:r>
              <a:rPr lang="it-IT" dirty="0"/>
              <a:t>, accelerando l’insorgenza, la gravità e la progressione dell’enfisema in questi soggetti.(9, 34, 35, 36)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Anche gli </a:t>
            </a:r>
            <a:r>
              <a:rPr lang="it-IT" b="1" dirty="0"/>
              <a:t>individui eterozigoti</a:t>
            </a:r>
            <a:r>
              <a:rPr lang="it-IT" dirty="0"/>
              <a:t>, in particolare quelli con </a:t>
            </a:r>
            <a:r>
              <a:rPr lang="it-IT" b="1" dirty="0"/>
              <a:t>alleli </a:t>
            </a:r>
            <a:r>
              <a:rPr lang="it-IT" b="1" dirty="0" err="1"/>
              <a:t>PiMZ</a:t>
            </a:r>
            <a:r>
              <a:rPr lang="it-IT" b="1" dirty="0"/>
              <a:t> e </a:t>
            </a:r>
            <a:r>
              <a:rPr lang="it-IT" b="1" dirty="0" err="1"/>
              <a:t>PiSZ</a:t>
            </a:r>
            <a:r>
              <a:rPr lang="it-IT" dirty="0"/>
              <a:t>, possono sviluppare enfisema in relazione al grado di esposizione al fumo; sebbene tale rischio sia </a:t>
            </a:r>
            <a:r>
              <a:rPr lang="it-IT" b="1" dirty="0"/>
              <a:t>basso nei non fumatori</a:t>
            </a:r>
            <a:r>
              <a:rPr lang="it-IT" dirty="0"/>
              <a:t>, rimane tuttora </a:t>
            </a:r>
            <a:r>
              <a:rPr lang="it-IT" b="1" dirty="0"/>
              <a:t>oggetto di dibattito</a:t>
            </a:r>
            <a:r>
              <a:rPr lang="it-IT" dirty="0"/>
              <a:t>.(31,39) In uno studio su fumatori con AATD,(31) il </a:t>
            </a:r>
            <a:r>
              <a:rPr lang="it-IT" b="1" dirty="0"/>
              <a:t>rischio di BPCO</a:t>
            </a:r>
            <a:r>
              <a:rPr lang="it-IT" dirty="0"/>
              <a:t> è risultato </a:t>
            </a:r>
            <a:r>
              <a:rPr lang="it-IT" b="1" dirty="0"/>
              <a:t>5,2 volte più elevato</a:t>
            </a:r>
            <a:r>
              <a:rPr lang="it-IT" dirty="0"/>
              <a:t> nei soggetti con </a:t>
            </a:r>
            <a:r>
              <a:rPr lang="it-IT" b="1" dirty="0"/>
              <a:t>genotipo </a:t>
            </a:r>
            <a:r>
              <a:rPr lang="it-IT" b="1" dirty="0" err="1"/>
              <a:t>PiMZ</a:t>
            </a:r>
            <a:r>
              <a:rPr lang="it-IT" dirty="0"/>
              <a:t> rispetto a quelli con </a:t>
            </a:r>
            <a:r>
              <a:rPr lang="it-IT" b="1" dirty="0"/>
              <a:t>genotipo </a:t>
            </a:r>
            <a:r>
              <a:rPr lang="it-IT" b="1" dirty="0" err="1"/>
              <a:t>PiMM</a:t>
            </a:r>
            <a:r>
              <a:rPr lang="it-IT" dirty="0"/>
              <a:t>.(31)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448" indent="-2878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458" indent="-2302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2041" indent="-2302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625" indent="-23029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3208" indent="-2302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3791" indent="-2302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4375" indent="-2302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4958" indent="-23029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DD8A97-452F-46C5-878F-AC442ADC7BA6}" type="slidenum">
              <a:rPr lang="en-GB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6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9B4C-CF6F-48C6-0AAC-6083302B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49AED-F764-E127-9AD2-A8426120B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5371C6-410E-8540-710C-A1F4A748E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Vorrei</a:t>
            </a:r>
            <a:r>
              <a:rPr lang="en-US" sz="1000" dirty="0"/>
              <a:t> </a:t>
            </a:r>
            <a:r>
              <a:rPr lang="en-US" sz="1000" dirty="0" err="1"/>
              <a:t>iniziare</a:t>
            </a:r>
            <a:r>
              <a:rPr lang="en-US" sz="1000" dirty="0"/>
              <a:t> </a:t>
            </a:r>
            <a:r>
              <a:rPr lang="en-US" sz="1000" dirty="0" err="1"/>
              <a:t>nel</a:t>
            </a:r>
            <a:r>
              <a:rPr lang="en-US" sz="1000" dirty="0"/>
              <a:t> modo </a:t>
            </a:r>
            <a:r>
              <a:rPr lang="en-US" sz="1000" dirty="0" err="1"/>
              <a:t>più</a:t>
            </a:r>
            <a:r>
              <a:rPr lang="en-US" sz="1000" dirty="0"/>
              <a:t> </a:t>
            </a:r>
            <a:r>
              <a:rPr lang="en-US" sz="1000" dirty="0" err="1"/>
              <a:t>prevedibile</a:t>
            </a:r>
            <a:r>
              <a:rPr lang="en-US" sz="1000" dirty="0"/>
              <a:t> possible, e </a:t>
            </a:r>
            <a:r>
              <a:rPr lang="en-US" sz="1000" dirty="0" err="1"/>
              <a:t>cioè</a:t>
            </a:r>
            <a:r>
              <a:rPr lang="en-US" sz="1000" dirty="0"/>
              <a:t> </a:t>
            </a:r>
            <a:r>
              <a:rPr lang="en-US" sz="1000" dirty="0" err="1"/>
              <a:t>dalla</a:t>
            </a:r>
            <a:r>
              <a:rPr lang="en-US" sz="1000" dirty="0"/>
              <a:t> </a:t>
            </a:r>
            <a:r>
              <a:rPr lang="en-US" sz="1000" dirty="0" err="1"/>
              <a:t>definizione</a:t>
            </a:r>
            <a:r>
              <a:rPr lang="en-US" sz="1000" dirty="0"/>
              <a:t> di </a:t>
            </a:r>
            <a:r>
              <a:rPr lang="en-US" sz="1000" dirty="0" err="1"/>
              <a:t>bronchiectasie</a:t>
            </a:r>
            <a:r>
              <a:rPr lang="en-US" sz="10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Nella </a:t>
            </a:r>
            <a:r>
              <a:rPr lang="en-US" sz="1000" dirty="0" err="1"/>
              <a:t>definizione</a:t>
            </a:r>
            <a:r>
              <a:rPr lang="en-US" sz="1000" dirty="0"/>
              <a:t> </a:t>
            </a:r>
            <a:r>
              <a:rPr lang="en-US" sz="1000" dirty="0" err="1"/>
              <a:t>fornita</a:t>
            </a:r>
            <a:r>
              <a:rPr lang="en-US" sz="1000" dirty="0"/>
              <a:t> </a:t>
            </a:r>
            <a:r>
              <a:rPr lang="en-US" sz="1000" dirty="0" err="1"/>
              <a:t>dalle</a:t>
            </a:r>
            <a:r>
              <a:rPr lang="en-US" sz="1000" dirty="0"/>
              <a:t> LLGG </a:t>
            </a:r>
            <a:r>
              <a:rPr lang="en-US" sz="1000" dirty="0" err="1"/>
              <a:t>sono</a:t>
            </a:r>
            <a:r>
              <a:rPr lang="en-US" sz="1000" dirty="0"/>
              <a:t> </a:t>
            </a:r>
            <a:r>
              <a:rPr lang="en-US" sz="1000" dirty="0" err="1"/>
              <a:t>contemplati</a:t>
            </a:r>
            <a:r>
              <a:rPr lang="en-US" sz="1000" dirty="0"/>
              <a:t> </a:t>
            </a:r>
            <a:r>
              <a:rPr lang="en-US" sz="1000" dirty="0" err="1"/>
              <a:t>i</a:t>
            </a:r>
            <a:r>
              <a:rPr lang="en-US" sz="1000" dirty="0"/>
              <a:t> </a:t>
            </a:r>
            <a:r>
              <a:rPr lang="en-US" sz="1000" dirty="0" err="1"/>
              <a:t>principali</a:t>
            </a:r>
            <a:r>
              <a:rPr lang="en-US" sz="1000" dirty="0"/>
              <a:t> </a:t>
            </a:r>
            <a:r>
              <a:rPr lang="en-US" sz="1000" dirty="0" err="1"/>
              <a:t>momenti</a:t>
            </a:r>
            <a:r>
              <a:rPr lang="en-US" sz="1000" dirty="0"/>
              <a:t> di </a:t>
            </a:r>
            <a:r>
              <a:rPr lang="en-US" sz="1000" dirty="0" err="1"/>
              <a:t>quello</a:t>
            </a:r>
            <a:r>
              <a:rPr lang="en-US" sz="1000" dirty="0"/>
              <a:t> </a:t>
            </a:r>
            <a:r>
              <a:rPr lang="en-US" sz="1000" dirty="0" err="1"/>
              <a:t>che</a:t>
            </a:r>
            <a:r>
              <a:rPr lang="en-US" sz="1000" dirty="0"/>
              <a:t> </a:t>
            </a:r>
            <a:r>
              <a:rPr lang="en-US" sz="1000" dirty="0" err="1"/>
              <a:t>abbiamo</a:t>
            </a:r>
            <a:r>
              <a:rPr lang="en-US" sz="1000" dirty="0"/>
              <a:t> Imparato a </a:t>
            </a:r>
            <a:r>
              <a:rPr lang="en-US" sz="1000" dirty="0" err="1"/>
              <a:t>riconoscere</a:t>
            </a:r>
            <a:r>
              <a:rPr lang="en-US" sz="1000" dirty="0"/>
              <a:t> come il </a:t>
            </a:r>
            <a:r>
              <a:rPr lang="en-US" sz="1000" dirty="0" err="1"/>
              <a:t>meccasnismo</a:t>
            </a:r>
            <a:r>
              <a:rPr lang="en-US" sz="1000" dirty="0"/>
              <a:t> </a:t>
            </a:r>
            <a:r>
              <a:rPr lang="en-US" sz="1000" dirty="0" err="1"/>
              <a:t>patogenetico</a:t>
            </a:r>
            <a:r>
              <a:rPr lang="en-US" sz="1000" dirty="0"/>
              <a:t> </a:t>
            </a:r>
            <a:r>
              <a:rPr lang="en-US" sz="1000" dirty="0" err="1"/>
              <a:t>più</a:t>
            </a:r>
            <a:r>
              <a:rPr lang="en-US" sz="1000" dirty="0"/>
              <a:t> </a:t>
            </a:r>
            <a:r>
              <a:rPr lang="en-US" sz="1000" dirty="0" err="1"/>
              <a:t>accettato</a:t>
            </a:r>
            <a:r>
              <a:rPr lang="en-US" sz="1000" dirty="0"/>
              <a:t> per la </a:t>
            </a:r>
            <a:r>
              <a:rPr lang="en-US" sz="1000" dirty="0" err="1"/>
              <a:t>genesi</a:t>
            </a:r>
            <a:r>
              <a:rPr lang="en-US" sz="1000" dirty="0"/>
              <a:t> delle </a:t>
            </a:r>
            <a:r>
              <a:rPr lang="en-US" sz="1000" dirty="0" err="1"/>
              <a:t>bronchiectasie</a:t>
            </a:r>
            <a:r>
              <a:rPr lang="en-US" sz="1000" dirty="0"/>
              <a:t> e </a:t>
            </a:r>
            <a:r>
              <a:rPr lang="en-US" sz="1000" dirty="0" err="1"/>
              <a:t>cioè</a:t>
            </a:r>
            <a:r>
              <a:rPr lang="en-US" sz="1000" dirty="0"/>
              <a:t> il cd </a:t>
            </a:r>
            <a:r>
              <a:rPr lang="en-US" sz="1000" dirty="0" err="1"/>
              <a:t>circolo</a:t>
            </a:r>
            <a:r>
              <a:rPr lang="en-US" sz="1000" dirty="0"/>
              <a:t> </a:t>
            </a:r>
            <a:r>
              <a:rPr lang="en-US" sz="1000" dirty="0" err="1"/>
              <a:t>vizioso</a:t>
            </a:r>
            <a:r>
              <a:rPr lang="en-US" sz="1000" dirty="0"/>
              <a:t>, </a:t>
            </a:r>
            <a:r>
              <a:rPr lang="en-US" sz="1000" dirty="0" err="1"/>
              <a:t>che</a:t>
            </a:r>
            <a:r>
              <a:rPr lang="en-US" sz="1000" dirty="0"/>
              <a:t> </a:t>
            </a:r>
            <a:r>
              <a:rPr lang="en-US" sz="1000" dirty="0" err="1"/>
              <a:t>siamo</a:t>
            </a:r>
            <a:r>
              <a:rPr lang="en-US" sz="1000" dirty="0"/>
              <a:t> </a:t>
            </a:r>
            <a:r>
              <a:rPr lang="en-US" sz="1000" dirty="0" err="1"/>
              <a:t>abituati</a:t>
            </a:r>
            <a:r>
              <a:rPr lang="en-US" sz="1000" dirty="0"/>
              <a:t> a far </a:t>
            </a:r>
            <a:r>
              <a:rPr lang="en-US" sz="1000" dirty="0" err="1"/>
              <a:t>partire</a:t>
            </a:r>
            <a:r>
              <a:rPr lang="en-US" sz="1000" dirty="0"/>
              <a:t> da </a:t>
            </a:r>
            <a:r>
              <a:rPr lang="en-US" sz="1000" dirty="0" err="1"/>
              <a:t>una</a:t>
            </a:r>
            <a:r>
              <a:rPr lang="en-US" sz="1000" dirty="0"/>
              <a:t> </a:t>
            </a:r>
            <a:r>
              <a:rPr lang="en-US" sz="1000" dirty="0" err="1"/>
              <a:t>infezione</a:t>
            </a:r>
            <a:r>
              <a:rPr lang="en-US" sz="1000" dirty="0"/>
              <a:t>/</a:t>
            </a:r>
            <a:r>
              <a:rPr lang="en-US" sz="1000" dirty="0" err="1"/>
              <a:t>colonizzazione</a:t>
            </a:r>
            <a:r>
              <a:rPr lang="en-US" sz="1000" dirty="0"/>
              <a:t> </a:t>
            </a:r>
            <a:r>
              <a:rPr lang="en-US" sz="1000" dirty="0" err="1"/>
              <a:t>batterica</a:t>
            </a:r>
            <a:r>
              <a:rPr lang="en-US" sz="1000" dirty="0"/>
              <a:t> e </a:t>
            </a:r>
            <a:r>
              <a:rPr lang="en-US" sz="1000" dirty="0" err="1"/>
              <a:t>che</a:t>
            </a:r>
            <a:r>
              <a:rPr lang="en-US" sz="1000" dirty="0"/>
              <a:t> </a:t>
            </a:r>
            <a:r>
              <a:rPr lang="en-US" sz="1000" dirty="0" err="1"/>
              <a:t>risuta</a:t>
            </a:r>
            <a:r>
              <a:rPr lang="en-US" sz="1000" dirty="0"/>
              <a:t> poi in un </a:t>
            </a:r>
            <a:r>
              <a:rPr lang="en-US" sz="1000" dirty="0" err="1"/>
              <a:t>aumento</a:t>
            </a:r>
            <a:r>
              <a:rPr lang="en-US" sz="1000" dirty="0"/>
              <a:t> </a:t>
            </a:r>
            <a:r>
              <a:rPr lang="en-US" sz="1000" dirty="0" err="1"/>
              <a:t>dell’infiammzione</a:t>
            </a:r>
            <a:r>
              <a:rPr lang="en-US" sz="1000" dirty="0"/>
              <a:t>, </a:t>
            </a:r>
            <a:r>
              <a:rPr lang="en-US" sz="1000" dirty="0" err="1"/>
              <a:t>disfunzione</a:t>
            </a:r>
            <a:r>
              <a:rPr lang="en-US" sz="1000" dirty="0"/>
              <a:t> </a:t>
            </a:r>
            <a:r>
              <a:rPr lang="en-US" sz="1000" dirty="0" err="1"/>
              <a:t>epiteliale</a:t>
            </a:r>
            <a:r>
              <a:rPr lang="en-US" sz="1000" dirty="0"/>
              <a:t> e </a:t>
            </a:r>
            <a:r>
              <a:rPr lang="en-US" sz="1000" dirty="0" err="1"/>
              <a:t>dilatazione</a:t>
            </a:r>
            <a:r>
              <a:rPr lang="en-US" sz="1000" dirty="0"/>
              <a:t> delle vie </a:t>
            </a:r>
            <a:r>
              <a:rPr lang="en-US" sz="1000" dirty="0" err="1"/>
              <a:t>aeree</a:t>
            </a:r>
            <a:r>
              <a:rPr lang="en-US" sz="1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4896A-D75C-49C4-9153-91D757284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B3B90-C4FD-46DA-9645-474CB117DF4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763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F4E69-D612-8B88-290E-FD7E39E7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53575F9-1270-D047-BB08-9E5C91B4C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1DC801-1160-4C00-88D1-CD47A07B5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8D7615-3FD1-487C-6F35-DA763C98DC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72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47EF-25BD-D44C-B0B2-7A032981073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360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040B2-8170-DF37-0839-BA63AC1CA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DE9B4B-62A3-EDEC-959E-DB903FD73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D87486D-F6DC-5509-753E-6E5561A4D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FF4863B-81F9-B9AC-5F08-ED941F0E4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47EF-25BD-D44C-B0B2-7A032981073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93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0BC85-84C2-EBB6-8D6B-3B1B26805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657E6D5-4626-78E0-9374-726A85D45E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101645-B666-B0C1-4BAF-AA4C12AB9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2BC86E4-57E2-B4C0-F171-2AE582779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79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treatments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Europe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prophylactic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EMBARC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and one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receiving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suppressive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USA,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US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NTM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focus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breakthrough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sought.16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unsuccessful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clinical trial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antibiotics.2,3 The AIR-BX, ORBIT, and RESPIRE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replicate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convincing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antimicrobial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load,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conflicting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negative results.17–20 A meta-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prolongation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time to first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17%,3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RESPIRE trials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of 65%.</a:t>
            </a:r>
          </a:p>
          <a:p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Conceptualising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asthma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a positive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clinical care and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. Can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paradigm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shift be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? Current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management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too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late in the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reactive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. Treatment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guidelines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recommend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initiation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additional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therapies to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mucociliary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clearance or long-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macrolide therapy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or more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, a group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worse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outcomes.34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receive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airway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clearance (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despite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producing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sputum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mucoactive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therapies, or anti-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treatment with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macrolides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(an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antibiotic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immunomodulatory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frequent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limited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airways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multiple studies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C-reactive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protein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immune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people with a new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aeruginosa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airway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samples,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eradication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intravenous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antibiotics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antimicrobials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antimicrobials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activity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aeruginosa,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moderate success rates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40%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eradicating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infection,123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clinical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aeruginosa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eradicated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48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34FC7-0F35-DBB1-6CDA-2DB9E0EB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9AE443-7647-0CE7-CF66-A6DCB79B0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6AC4382-F848-B8BD-60BA-3F89113DA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bronchiectasis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features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age, low FEV₁,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predominantly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markers of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Furthermore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age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underestimate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Relying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inevitably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 to under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preserved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risk of future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progression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(figure 2).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inflammatory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status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activity,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routine clinical practice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clinical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radiological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features.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Sputum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neutrophilic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bedside.110 CT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thickening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clinical features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bronchitis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can indicate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high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inflammation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clinical practice (figure 2)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24120A-EAF8-5BB1-AAC6-E5307BA6D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1C4F-E659-400E-9F48-213CA80E6285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835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350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future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[8, 46, 47, 51, 95].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high burden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risk of future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threshold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prognostic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features [51, 55]. Clinical features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risk of future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include P. aeruginosa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PCD, COPD, RA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sputum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purulence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[35, 36, 52, 57, 96].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⩾2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risk of future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exacerbations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a high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burden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benefit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preventative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threshold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treatment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account the key risk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risk–benefit balance,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availability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cost and the burden of treatment.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35D2D-DFA4-4147-9202-B5AEE6A8B8A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10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28103F-228A-6B4B-8E83-6114CDAB7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A74DA1-D112-F94B-808A-93AF285B0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C347B6-2628-104F-8B0F-F8059ADE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29CC10-87BE-5E41-9365-5BD18F4C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B68E17-CAFB-614C-A5D9-8D4486D9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64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CA038-5AE3-2747-8923-E7658900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4FF55C-959F-B546-9234-27E36527C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C4E671-8784-5444-A762-379728397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6C5FED-D344-AE4F-A916-8F96003D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7D1417-691E-F546-A4BA-500E1CF3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32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D441C4C-D2C4-D94C-B026-DA7277D02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A9D0AE-7022-9646-95FF-28269AE4C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C5C056-9716-D24E-BE51-9D39B76B8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372811-7AE2-9743-851C-188D2CC5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D0B5E-D37D-8E4A-911C-CF25CABD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374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 marL="838158" indent="-380981">
              <a:buFont typeface="Arial" panose="020B0604020202020204" pitchFamily="34" charset="0"/>
              <a:buChar char="‒"/>
              <a:defRPr sz="1600"/>
            </a:lvl2pPr>
            <a:lvl3pPr marL="1142942" indent="-228589">
              <a:buFont typeface="Courier New" panose="02070309020205020404" pitchFamily="49" charset="0"/>
              <a:buChar char="o"/>
              <a:defRPr sz="1600"/>
            </a:lvl3pPr>
            <a:lvl4pPr marL="1600120" indent="-228589">
              <a:buFont typeface="Wingdings" panose="05000000000000000000" pitchFamily="2" charset="2"/>
              <a:buChar char="§"/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4719" y="6264144"/>
            <a:ext cx="520908" cy="365125"/>
          </a:xfrm>
        </p:spPr>
        <p:txBody>
          <a:bodyPr/>
          <a:lstStyle/>
          <a:p>
            <a:fld id="{DBB4437E-C8DB-4717-A182-F56AECCDC169}" type="slidenum">
              <a:rPr lang="en-GB" smtClean="0"/>
              <a:t>‹N›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5A691C-E974-4761-A3A2-546069641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267" y="6263084"/>
            <a:ext cx="10615084" cy="366184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marL="457178" indent="0">
              <a:buNone/>
              <a:defRPr sz="1200"/>
            </a:lvl2pPr>
          </a:lstStyle>
          <a:p>
            <a:pPr lvl="0"/>
            <a:r>
              <a:rPr lang="en-US"/>
              <a:t>References 8pt Arial</a:t>
            </a:r>
          </a:p>
        </p:txBody>
      </p:sp>
    </p:spTree>
    <p:extLst>
      <p:ext uri="{BB962C8B-B14F-4D97-AF65-F5344CB8AC3E}">
        <p14:creationId xmlns:p14="http://schemas.microsoft.com/office/powerpoint/2010/main" val="85082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ifols: CC: 1 Contents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99027" y="1421878"/>
            <a:ext cx="11135316" cy="388037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spcAft>
                <a:spcPts val="800"/>
              </a:spcAft>
              <a:buFontTx/>
              <a:buNone/>
              <a:defRPr sz="2133">
                <a:solidFill>
                  <a:schemeClr val="tx1"/>
                </a:solidFill>
                <a:latin typeface="Arial"/>
              </a:defRPr>
            </a:lvl1pPr>
            <a:lvl2pPr marL="479952" indent="-239977">
              <a:spcBef>
                <a:spcPts val="0"/>
              </a:spcBef>
              <a:spcAft>
                <a:spcPts val="800"/>
              </a:spcAft>
              <a:buClr>
                <a:srgbClr val="1A1A1A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719929" indent="-239977">
              <a:spcBef>
                <a:spcPts val="0"/>
              </a:spcBef>
              <a:spcAft>
                <a:spcPts val="800"/>
              </a:spcAft>
              <a:buClr>
                <a:srgbClr val="004E87"/>
              </a:buClr>
              <a:buFont typeface="Arial Narrow" pitchFamily="34" charset="0"/>
              <a:buChar char="–"/>
              <a:defRPr sz="1867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209599" indent="-380981">
              <a:buFont typeface="Arial" charset="0"/>
              <a:buChar char="•"/>
              <a:defRPr sz="1733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12635" y="5599217"/>
            <a:ext cx="11090815" cy="6520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  <a:lvl2pPr marL="143984" indent="-95992">
              <a:spcBef>
                <a:spcPts val="0"/>
              </a:spcBef>
              <a:buFont typeface="Arial" pitchFamily="34" charset="0"/>
              <a:buChar char="•"/>
              <a:defRPr sz="1200">
                <a:solidFill>
                  <a:schemeClr val="tx1"/>
                </a:solidFill>
                <a:latin typeface="Arial"/>
              </a:defRPr>
            </a:lvl2pPr>
            <a:lvl3pPr marL="239977" indent="-95992">
              <a:spcBef>
                <a:spcPts val="0"/>
              </a:spcBef>
              <a:buFont typeface="Arial Narrow" pitchFamily="34" charset="0"/>
              <a:buChar char="–"/>
              <a:defRPr sz="1200">
                <a:solidFill>
                  <a:schemeClr val="tx1"/>
                </a:solidFill>
                <a:latin typeface="Arial"/>
              </a:defRPr>
            </a:lvl3pPr>
            <a:lvl4pPr>
              <a:defRPr sz="1067">
                <a:solidFill>
                  <a:srgbClr val="707372"/>
                </a:solidFill>
                <a:latin typeface="Arial Narrow" pitchFamily="34" charset="0"/>
              </a:defRPr>
            </a:lvl4pPr>
            <a:lvl5pPr>
              <a:defRPr sz="1067">
                <a:solidFill>
                  <a:srgbClr val="707372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noProof="0"/>
              <a:t>Add footnotes here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39533" y="6356351"/>
            <a:ext cx="7680000" cy="2793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2"/>
                </a:solidFill>
              </a:defRPr>
            </a:lvl1pPr>
          </a:lstStyle>
          <a:p>
            <a:r>
              <a:rPr lang="en-GB">
                <a:solidFill>
                  <a:srgbClr val="707372"/>
                </a:solidFill>
              </a:rPr>
              <a:t>Pulmonology / Alpha-1-antitrypsine Deficiency  |  Presenter’s Name  |  Date  |  BUSINESS USE ONLY</a:t>
            </a:r>
            <a:endParaRPr lang="en-US">
              <a:solidFill>
                <a:srgbClr val="707372"/>
              </a:solidFill>
            </a:endParaRP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99025" y="795242"/>
            <a:ext cx="111353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accent1"/>
                </a:solidFill>
                <a:latin typeface="Arial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Click to edit sub title</a:t>
            </a:r>
          </a:p>
        </p:txBody>
      </p:sp>
      <p:sp>
        <p:nvSpPr>
          <p:cNvPr id="10" name="Title 14"/>
          <p:cNvSpPr>
            <a:spLocks noGrp="1"/>
          </p:cNvSpPr>
          <p:nvPr>
            <p:ph type="title" hasCustomPrompt="1"/>
          </p:nvPr>
        </p:nvSpPr>
        <p:spPr>
          <a:xfrm>
            <a:off x="499025" y="310932"/>
            <a:ext cx="11135316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933" b="1" baseline="0">
                <a:solidFill>
                  <a:schemeClr val="accent1"/>
                </a:solidFill>
                <a:latin typeface="Arial"/>
              </a:defRPr>
            </a:lvl1pPr>
          </a:lstStyle>
          <a:p>
            <a:r>
              <a:rPr lang="en-US" noProof="0"/>
              <a:t>Click to edit main title</a:t>
            </a:r>
          </a:p>
        </p:txBody>
      </p:sp>
    </p:spTree>
    <p:extLst>
      <p:ext uri="{BB962C8B-B14F-4D97-AF65-F5344CB8AC3E}">
        <p14:creationId xmlns:p14="http://schemas.microsoft.com/office/powerpoint/2010/main" val="376812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">
          <p15:clr>
            <a:srgbClr val="FBAE40"/>
          </p15:clr>
        </p15:guide>
        <p15:guide id="4" orient="horz" pos="667">
          <p15:clr>
            <a:srgbClr val="FBAE40"/>
          </p15:clr>
        </p15:guide>
        <p15:guide id="10" orient="horz" pos="2505">
          <p15:clr>
            <a:srgbClr val="FBAE40"/>
          </p15:clr>
        </p15:guide>
        <p15:guide id="11" orient="horz" pos="554">
          <p15:clr>
            <a:srgbClr val="FBAE40"/>
          </p15:clr>
        </p15:guide>
        <p15:guide id="12" orient="horz" pos="264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023A31-F96D-AA43-B8F5-22025C89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8B47DA-34D1-FB4C-953A-1537B26D6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AD1AF4-3354-9141-9372-0CC89054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3666C6-08CD-B54E-ACFF-2B5CC47D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428CF2-1765-9740-A430-6F005C3F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69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DFEF4-8DBF-EA49-B9B7-8E81B5CE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6D87AD-A973-CF42-8440-9D7B0BE0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A36FB6-DFFF-C945-B71B-A2600B14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8F6843-E5E9-5F41-9C2F-AB5CD65A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78F60E-900F-134D-BAF2-5AA144C9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0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E2E25-BFF9-5946-9A6F-FDC24ACE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242875-0DAA-FB42-BC1F-298A16533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6C1414-E336-1B4A-95E5-9E414FEDA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918DE7-A5AC-4843-8EA8-8032F8C5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CA8A92-DC37-F74D-89C1-A366FD736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79D4F07-8D4B-2142-9B21-C99645534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59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92794-525A-FB4E-ABD7-90FA21F93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F4F2B33-AA31-8F44-ABA6-C68776CF5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C0D027-9E95-F649-8C85-5379A237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B00439-1D65-A042-A2D1-ECC7F18B86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A2D1DCD-269F-1646-86A0-52D7C65BC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890DF30-A3F8-D64B-BE3F-6B74BFE5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71FDD0D-7A01-4C41-BAB1-A75473AD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EB4AC4-2E5E-C343-A192-A7746EAF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80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13CDCE-ECDF-9940-A3B3-11DC11C2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6C7FA0-FFAB-A04E-9DF3-0C3334847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56D98A-73DF-2645-97A8-7968A12E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6503B9-493C-7647-BCB0-C0C2C6BB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37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66B9A79-60D4-2C48-9938-7E977CB5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EFF473-5E74-BE4C-985B-7BE115CB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3CA158-AFF0-4B4F-A8AB-40345277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02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9B0775-6C21-324B-BC67-6D62EC21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F7602F-04E8-BE47-9900-92693E6A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C30E4DC-40E1-1744-8C83-218CB42FE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111B38-DF28-314D-8465-DECB45B3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8480F2-EBB5-9941-8C68-9E42F567C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886D31-F164-D748-8BF3-E5B7893F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7621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B967B-FFD6-CB4B-ADC5-8039F0C4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5B08AAF-A805-8442-8CEB-35A7B7EF0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D5964-F823-954C-A9BA-7881B0D03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8230DA-703B-0E43-885E-C75F17D1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CB7474-1630-7948-97EE-57BEDB570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E94025-E5BA-3E40-BE04-51F55648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71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5F89D27-637A-534D-8468-50E8E535C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7BDBCF-1F56-9047-B27F-A8AC911CD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828831-840A-7A49-BD53-807FCC7B6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A7CC5-F02C-0E4C-8A1D-237CB0E27A45}" type="datetimeFigureOut">
              <a:rPr lang="it-IT" smtClean="0"/>
              <a:t>12/05/26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E77D98-9D12-6644-8815-B039F7029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C9C8E6-261E-BA47-9985-4E7B8A9FD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323C1-88EF-104B-BAAA-F3C3E95C1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10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png"/><Relationship Id="rId7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emf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4EBC0F8C-2444-A74F-8AE5-1C85CCC27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799" y="0"/>
            <a:ext cx="245423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9CF546-B429-E681-7BD2-4B242B33FE0D}"/>
              </a:ext>
            </a:extLst>
          </p:cNvPr>
          <p:cNvSpPr txBox="1"/>
          <p:nvPr/>
        </p:nvSpPr>
        <p:spPr>
          <a:xfrm>
            <a:off x="8487238" y="5150519"/>
            <a:ext cx="3863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Francesco Salton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SC Pneumologia, ASUGI</a:t>
            </a:r>
          </a:p>
          <a:p>
            <a:r>
              <a:rPr lang="it-IT" sz="1600" u="sng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francesco.salton@units.it</a:t>
            </a:r>
            <a:endParaRPr lang="it-IT" sz="1600" u="sng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F954D03-0F1A-F93E-36A0-E297A7CA172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B33649C3-DBF8-1FEB-40A6-A217657F9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4CD4A53-5CAD-3E98-92A6-B7568205F8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9E61CC-0C3A-ED27-87AA-288ED7656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8348870" cy="59646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F8051-DA82-1C21-D7DD-835C0F812AD1}"/>
              </a:ext>
            </a:extLst>
          </p:cNvPr>
          <p:cNvSpPr txBox="1"/>
          <p:nvPr/>
        </p:nvSpPr>
        <p:spPr>
          <a:xfrm>
            <a:off x="6810529" y="646388"/>
            <a:ext cx="5381471" cy="3029624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 circolo vizioso </a:t>
            </a:r>
          </a:p>
          <a:p>
            <a:pPr algn="ctr">
              <a:lnSpc>
                <a:spcPct val="150000"/>
              </a:lnSpc>
            </a:pPr>
            <a:r>
              <a:rPr lang="it-IT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infezione–infiammazione nelle bronchiectasie non-CF: come interromperlo</a:t>
            </a:r>
          </a:p>
          <a:p>
            <a:pPr algn="ctr">
              <a:lnSpc>
                <a:spcPct val="150000"/>
              </a:lnSpc>
            </a:pPr>
            <a:endParaRPr lang="it-IT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F90E216-94AF-B9BC-4B34-D9EEA0B6F9FE}"/>
              </a:ext>
            </a:extLst>
          </p:cNvPr>
          <p:cNvSpPr/>
          <p:nvPr/>
        </p:nvSpPr>
        <p:spPr>
          <a:xfrm>
            <a:off x="2782957" y="1577009"/>
            <a:ext cx="2782956" cy="357808"/>
          </a:xfrm>
          <a:prstGeom prst="rect">
            <a:avLst/>
          </a:prstGeom>
          <a:solidFill>
            <a:srgbClr val="278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84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863A3-F875-9B4A-BB22-FC4535508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86DE140-74C6-1B1B-B613-38F7582B58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94" t="8502" r="1773" b="25819"/>
          <a:stretch>
            <a:fillRect/>
          </a:stretch>
        </p:blipFill>
        <p:spPr>
          <a:xfrm>
            <a:off x="1408253" y="1521661"/>
            <a:ext cx="7851493" cy="340914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A140D6-D24A-B655-1549-AA02F554CD74}"/>
              </a:ext>
            </a:extLst>
          </p:cNvPr>
          <p:cNvSpPr txBox="1"/>
          <p:nvPr/>
        </p:nvSpPr>
        <p:spPr>
          <a:xfrm>
            <a:off x="0" y="6611779"/>
            <a:ext cx="10668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Sibila O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risk of future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long-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macrolide treatment in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an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observational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study. Lancet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2025 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3CBC841-F099-4C76-FDA4-AB8E36F4F60C}"/>
              </a:ext>
            </a:extLst>
          </p:cNvPr>
          <p:cNvSpPr txBox="1"/>
          <p:nvPr/>
        </p:nvSpPr>
        <p:spPr>
          <a:xfrm>
            <a:off x="113414" y="4948376"/>
            <a:ext cx="117155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no or minimal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high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show comparable risk to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symptoms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symptomatic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derive 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benefit from macrolide treatment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a high baseline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exacerbation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frequency (post-hoc BLESS, BAT, and EMBRACE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RCTs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C3FB197-DF93-322D-B720-B1DDDE8FD6D6}"/>
              </a:ext>
            </a:extLst>
          </p:cNvPr>
          <p:cNvSpPr txBox="1"/>
          <p:nvPr/>
        </p:nvSpPr>
        <p:spPr>
          <a:xfrm>
            <a:off x="8843529" y="3429000"/>
            <a:ext cx="29853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EMBARC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registry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=9466)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E623299-D072-24D9-74B3-498296CF485A}"/>
              </a:ext>
            </a:extLst>
          </p:cNvPr>
          <p:cNvSpPr txBox="1"/>
          <p:nvPr/>
        </p:nvSpPr>
        <p:spPr>
          <a:xfrm>
            <a:off x="1521668" y="857019"/>
            <a:ext cx="91463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Symptoms are an independent risk factor for future exacerbations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DEF11F-7D4B-47EB-C5B8-C1E6297FBEBC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L’importanza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dell’</a:t>
            </a:r>
            <a:r>
              <a:rPr lang="en-US" sz="2800" b="1" i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attività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malattia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D09D8D6-0668-F11B-E01D-B986BE20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293" cy="6858000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79EBDF42-7B92-8A5C-524D-ED2D1D6612D9}"/>
              </a:ext>
            </a:extLst>
          </p:cNvPr>
          <p:cNvSpPr/>
          <p:nvPr/>
        </p:nvSpPr>
        <p:spPr>
          <a:xfrm>
            <a:off x="4468483" y="2708694"/>
            <a:ext cx="1431985" cy="1431985"/>
          </a:xfrm>
          <a:prstGeom prst="ellipse">
            <a:avLst/>
          </a:prstGeom>
          <a:noFill/>
          <a:ln w="57150">
            <a:solidFill>
              <a:srgbClr val="635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A0F288E-457D-685E-4AA2-BB907EE508E9}"/>
              </a:ext>
            </a:extLst>
          </p:cNvPr>
          <p:cNvSpPr/>
          <p:nvPr/>
        </p:nvSpPr>
        <p:spPr>
          <a:xfrm>
            <a:off x="8902461" y="2760453"/>
            <a:ext cx="1431985" cy="1431985"/>
          </a:xfrm>
          <a:prstGeom prst="ellipse">
            <a:avLst/>
          </a:prstGeom>
          <a:noFill/>
          <a:ln w="57150">
            <a:solidFill>
              <a:srgbClr val="635EA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45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EB4C43C-515B-B45C-E9BB-D160D709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895" y="887054"/>
            <a:ext cx="9988210" cy="56246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5FF9BB2-E42E-94F9-0C9B-668506FE3B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74"/>
          <a:stretch>
            <a:fillRect/>
          </a:stretch>
        </p:blipFill>
        <p:spPr>
          <a:xfrm>
            <a:off x="4016828" y="6532175"/>
            <a:ext cx="7073277" cy="25351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C7C74E-11DB-8167-4434-A549F65DB0CA}"/>
              </a:ext>
            </a:extLst>
          </p:cNvPr>
          <p:cNvSpPr txBox="1"/>
          <p:nvPr/>
        </p:nvSpPr>
        <p:spPr>
          <a:xfrm>
            <a:off x="0" y="6611779"/>
            <a:ext cx="36412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Long MB et al. Lancet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2024;12(11):901-914.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A08BB-BBB0-0734-5C5F-BCC8E0DD6439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Target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infiammatori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nelle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bronchiectasie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cxnSp>
        <p:nvCxnSpPr>
          <p:cNvPr id="8" name="Connettore dritto 7">
            <a:extLst>
              <a:ext uri="{FF2B5EF4-FFF2-40B4-BE49-F238E27FC236}">
                <a16:creationId xmlns:a16="http://schemas.microsoft.com/office/drawing/2014/main" id="{B7835F8E-376C-717A-D88F-F7B402D8EA2F}"/>
              </a:ext>
            </a:extLst>
          </p:cNvPr>
          <p:cNvCxnSpPr>
            <a:cxnSpLocks/>
          </p:cNvCxnSpPr>
          <p:nvPr/>
        </p:nvCxnSpPr>
        <p:spPr>
          <a:xfrm>
            <a:off x="6546572" y="993913"/>
            <a:ext cx="0" cy="3710609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70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C8F2CF-AF88-4FCC-2D5A-7D97053256D9}"/>
              </a:ext>
            </a:extLst>
          </p:cNvPr>
          <p:cNvSpPr txBox="1"/>
          <p:nvPr/>
        </p:nvSpPr>
        <p:spPr>
          <a:xfrm>
            <a:off x="113414" y="925905"/>
            <a:ext cx="11979349" cy="1771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867" dirty="0"/>
              <a:t>n=1007, di cui </a:t>
            </a:r>
            <a:r>
              <a:rPr lang="it-IT" sz="1867" b="1" dirty="0">
                <a:solidFill>
                  <a:srgbClr val="C00000"/>
                </a:solidFill>
              </a:rPr>
              <a:t>22.6%</a:t>
            </a:r>
            <a:r>
              <a:rPr lang="it-IT" sz="1867" dirty="0"/>
              <a:t> eosinofili ≥ 300 </a:t>
            </a:r>
            <a:r>
              <a:rPr lang="it-IT" sz="1867" dirty="0" err="1"/>
              <a:t>cells</a:t>
            </a:r>
            <a:r>
              <a:rPr lang="it-IT" sz="1867" dirty="0"/>
              <a:t>/</a:t>
            </a:r>
            <a:r>
              <a:rPr lang="it-IT" sz="1867" dirty="0" err="1"/>
              <a:t>μl</a:t>
            </a:r>
            <a:r>
              <a:rPr lang="it-IT" sz="1867" dirty="0"/>
              <a:t> </a:t>
            </a:r>
            <a:r>
              <a:rPr lang="it-IT" sz="1867" dirty="0">
                <a:solidFill>
                  <a:srgbClr val="000000"/>
                </a:solidFill>
              </a:rPr>
              <a:t>in assenza di asma e altre condizioni (es. ABPA)</a:t>
            </a:r>
            <a:endParaRPr lang="it-IT" sz="1867" dirty="0"/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867" dirty="0"/>
              <a:t>Eosinofili &lt;100 </a:t>
            </a:r>
            <a:r>
              <a:rPr lang="it-IT" sz="1867" dirty="0" err="1"/>
              <a:t>cells</a:t>
            </a:r>
            <a:r>
              <a:rPr lang="it-IT" sz="1867" dirty="0"/>
              <a:t>/</a:t>
            </a:r>
            <a:r>
              <a:rPr lang="it-IT" sz="1867" dirty="0" err="1"/>
              <a:t>μl</a:t>
            </a:r>
            <a:r>
              <a:rPr lang="it-IT" sz="1867" dirty="0"/>
              <a:t> si associano con maggiore gravità delle bronchiectasie e maggiore mortalità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867" dirty="0"/>
              <a:t>Eosinofili ≥300 </a:t>
            </a:r>
            <a:r>
              <a:rPr lang="it-IT" sz="1867" dirty="0" err="1"/>
              <a:t>cells</a:t>
            </a:r>
            <a:r>
              <a:rPr lang="it-IT" sz="1867" dirty="0"/>
              <a:t>/</a:t>
            </a:r>
            <a:r>
              <a:rPr lang="it-IT" sz="1867" dirty="0" err="1"/>
              <a:t>μl</a:t>
            </a:r>
            <a:r>
              <a:rPr lang="it-IT" sz="1867" dirty="0"/>
              <a:t> si associano con microbioma dominato da Streptococco e Pseudomonas </a:t>
            </a:r>
          </a:p>
          <a:p>
            <a:pPr marL="380990" indent="-38099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867" dirty="0"/>
              <a:t>Dopo trattamento anti-Pseudomonas (</a:t>
            </a:r>
            <a:r>
              <a:rPr lang="it-IT" sz="1867" dirty="0" err="1"/>
              <a:t>n</a:t>
            </a:r>
            <a:r>
              <a:rPr lang="it-IT" sz="1867" dirty="0"/>
              <a:t>=144), eosinofili correlano con minor tempo alla riacutizzazione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D2D1BA4-BE16-CEA9-D9B8-A37D46BB35DE}"/>
              </a:ext>
            </a:extLst>
          </p:cNvPr>
          <p:cNvSpPr txBox="1"/>
          <p:nvPr/>
        </p:nvSpPr>
        <p:spPr>
          <a:xfrm>
            <a:off x="0" y="6457890"/>
            <a:ext cx="5715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Shoemark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et al.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Eosinophilic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Multicohort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85E8F3-F8AF-BD09-7BF8-0DD6E219F063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Infiammazione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eosinofila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903553-5B35-10F5-DD5D-746513FBD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0" t="6481" r="23269" b="12893"/>
          <a:stretch>
            <a:fillRect/>
          </a:stretch>
        </p:blipFill>
        <p:spPr>
          <a:xfrm>
            <a:off x="7976931" y="3175293"/>
            <a:ext cx="4115832" cy="24104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8021EB7-585E-AF24-FB9C-4C16E02195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8" r="18238" b="17546"/>
          <a:stretch>
            <a:fillRect/>
          </a:stretch>
        </p:blipFill>
        <p:spPr>
          <a:xfrm>
            <a:off x="2671276" y="3144500"/>
            <a:ext cx="5227925" cy="29050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8C61523-EF77-BEDF-DB52-95AD89D5B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3" y="2968551"/>
            <a:ext cx="2491603" cy="257404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B5AE1A5-F65D-45C2-B05D-B2D7D706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90" y="5575369"/>
            <a:ext cx="966685" cy="47422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F17D22C-9DCC-17EB-B3F5-06DD8B1A1EA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21BED772-F73B-4998-D90F-05A95CFF2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12322D-DE3A-B490-E726-5372349CDB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2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E6F79-3ADF-08D7-38E2-1BB722972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945361-8E8B-4FE7-6B85-2BD4FA56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14" y="1010887"/>
            <a:ext cx="6191747" cy="152039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82B3D9-8B5A-7160-B1EC-36B8B0ABEC0B}"/>
              </a:ext>
            </a:extLst>
          </p:cNvPr>
          <p:cNvSpPr txBox="1"/>
          <p:nvPr/>
        </p:nvSpPr>
        <p:spPr>
          <a:xfrm>
            <a:off x="0" y="6457890"/>
            <a:ext cx="10571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Aliberti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Blood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inhaled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fluticasone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Eur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</a:t>
            </a:r>
          </a:p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Martínez-García MÁ et al.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Chest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2023;164(3):606-613.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571E3A-5AD0-8A55-84E9-B8E9B8E3A5D8}"/>
              </a:ext>
            </a:extLst>
          </p:cNvPr>
          <p:cNvSpPr txBox="1"/>
          <p:nvPr/>
        </p:nvSpPr>
        <p:spPr>
          <a:xfrm>
            <a:off x="240161" y="3019854"/>
            <a:ext cx="6191747" cy="294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limited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suggesting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ICS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it-IT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it-IT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it-IT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life and </a:t>
            </a:r>
            <a:r>
              <a:rPr lang="it-IT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it-IT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a subset of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elevated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eosinophils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whom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eosinophilic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are from post hoc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observational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studies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trials are </a:t>
            </a:r>
            <a:r>
              <a:rPr lang="it-IT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t-IT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[…]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F3AB5B-C9FE-BB37-6E10-1AD52523872C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Ruolo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degli ICS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FE237E1-4DD4-BB41-2CE9-1AD7EE599DB6}"/>
              </a:ext>
            </a:extLst>
          </p:cNvPr>
          <p:cNvSpPr/>
          <p:nvPr/>
        </p:nvSpPr>
        <p:spPr>
          <a:xfrm>
            <a:off x="108333" y="1563605"/>
            <a:ext cx="6191748" cy="252495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1641DB-3BDD-FEFF-DE90-FDE88694F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896587"/>
            <a:ext cx="5398639" cy="397270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F0F25D-24BA-8B4E-0A1A-46A2D82A627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98620DFC-2EF3-4239-F37A-F65F75001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C5A8D8B-97D1-68D5-BF33-198AE40190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  <p:pic>
        <p:nvPicPr>
          <p:cNvPr id="13" name="Picture 2" descr="European Respiratory Society - Wikipedia">
            <a:extLst>
              <a:ext uri="{FF2B5EF4-FFF2-40B4-BE49-F238E27FC236}">
                <a16:creationId xmlns:a16="http://schemas.microsoft.com/office/drawing/2014/main" id="{D9956CEE-613D-558E-F05A-3FFF3F9F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57" y="5638843"/>
            <a:ext cx="798071" cy="2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DA2307-EDB7-72B7-8FBF-6991C0AD663E}"/>
              </a:ext>
            </a:extLst>
          </p:cNvPr>
          <p:cNvSpPr/>
          <p:nvPr/>
        </p:nvSpPr>
        <p:spPr>
          <a:xfrm>
            <a:off x="11036299" y="1720191"/>
            <a:ext cx="877440" cy="23560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4B29E02-0DFB-E935-1071-BC003801DDA5}"/>
              </a:ext>
            </a:extLst>
          </p:cNvPr>
          <p:cNvSpPr/>
          <p:nvPr/>
        </p:nvSpPr>
        <p:spPr>
          <a:xfrm>
            <a:off x="11036299" y="3385854"/>
            <a:ext cx="915540" cy="235609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420532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79580-3BAA-2B4B-BF55-59F01C298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F205BD-A19E-463B-8593-972C8853409C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Ruolo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degli ICS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9959EB-C971-7346-F7D3-90E5B5D7E124}"/>
              </a:ext>
            </a:extLst>
          </p:cNvPr>
          <p:cNvSpPr txBox="1"/>
          <p:nvPr/>
        </p:nvSpPr>
        <p:spPr>
          <a:xfrm>
            <a:off x="0" y="6453010"/>
            <a:ext cx="1459181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33" dirty="0">
                <a:solidFill>
                  <a:srgbClr val="212121"/>
                </a:solidFill>
              </a:rPr>
              <a:t>Chalmers JD et al. </a:t>
            </a:r>
            <a:r>
              <a:rPr lang="it-IT" sz="1333" dirty="0" err="1">
                <a:solidFill>
                  <a:srgbClr val="212121"/>
                </a:solidFill>
              </a:rPr>
              <a:t>European</a:t>
            </a:r>
            <a:r>
              <a:rPr lang="it-IT" sz="1333" dirty="0">
                <a:solidFill>
                  <a:srgbClr val="212121"/>
                </a:solidFill>
              </a:rPr>
              <a:t> </a:t>
            </a:r>
            <a:r>
              <a:rPr lang="it-IT" sz="1333" dirty="0" err="1">
                <a:solidFill>
                  <a:srgbClr val="212121"/>
                </a:solidFill>
              </a:rPr>
              <a:t>Respiratory</a:t>
            </a:r>
            <a:r>
              <a:rPr lang="it-IT" sz="1333" dirty="0">
                <a:solidFill>
                  <a:srgbClr val="212121"/>
                </a:solidFill>
              </a:rPr>
              <a:t> Society Clinical Practice </a:t>
            </a:r>
            <a:r>
              <a:rPr lang="it-IT" sz="1333" dirty="0" err="1">
                <a:solidFill>
                  <a:srgbClr val="212121"/>
                </a:solidFill>
              </a:rPr>
              <a:t>Guideline</a:t>
            </a:r>
            <a:r>
              <a:rPr lang="it-IT" sz="1333" dirty="0">
                <a:solidFill>
                  <a:srgbClr val="212121"/>
                </a:solidFill>
              </a:rPr>
              <a:t> for the Management of </a:t>
            </a:r>
            <a:r>
              <a:rPr lang="it-IT" sz="1333" dirty="0" err="1">
                <a:solidFill>
                  <a:srgbClr val="212121"/>
                </a:solidFill>
              </a:rPr>
              <a:t>Adult</a:t>
            </a:r>
            <a:r>
              <a:rPr lang="it-IT" sz="1333" dirty="0">
                <a:solidFill>
                  <a:srgbClr val="212121"/>
                </a:solidFill>
              </a:rPr>
              <a:t> </a:t>
            </a:r>
            <a:r>
              <a:rPr lang="it-IT" sz="1333" dirty="0" err="1">
                <a:solidFill>
                  <a:srgbClr val="212121"/>
                </a:solidFill>
              </a:rPr>
              <a:t>Bronchiectasis</a:t>
            </a:r>
            <a:r>
              <a:rPr lang="it-IT" sz="1333" dirty="0">
                <a:solidFill>
                  <a:srgbClr val="212121"/>
                </a:solidFill>
              </a:rPr>
              <a:t>. Eur </a:t>
            </a:r>
            <a:r>
              <a:rPr lang="it-IT" sz="1333" dirty="0" err="1">
                <a:solidFill>
                  <a:srgbClr val="212121"/>
                </a:solidFill>
              </a:rPr>
              <a:t>Respir</a:t>
            </a:r>
            <a:r>
              <a:rPr lang="it-IT" sz="1333" dirty="0">
                <a:solidFill>
                  <a:srgbClr val="212121"/>
                </a:solidFill>
              </a:rPr>
              <a:t> </a:t>
            </a:r>
            <a:r>
              <a:rPr lang="it-IT" sz="1333" dirty="0" err="1">
                <a:solidFill>
                  <a:srgbClr val="212121"/>
                </a:solidFill>
              </a:rPr>
              <a:t>J</a:t>
            </a:r>
            <a:r>
              <a:rPr lang="it-IT" sz="1333" dirty="0">
                <a:solidFill>
                  <a:srgbClr val="212121"/>
                </a:solidFill>
              </a:rPr>
              <a:t>. 2025 </a:t>
            </a:r>
            <a:endParaRPr lang="it-IT" sz="1333" dirty="0"/>
          </a:p>
        </p:txBody>
      </p:sp>
      <p:pic>
        <p:nvPicPr>
          <p:cNvPr id="22530" name="Picture 2" descr="European Respiratory Society - Wikipedia">
            <a:extLst>
              <a:ext uri="{FF2B5EF4-FFF2-40B4-BE49-F238E27FC236}">
                <a16:creationId xmlns:a16="http://schemas.microsoft.com/office/drawing/2014/main" id="{0711A994-F127-20E1-C02A-0537B8B0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28" y="6193223"/>
            <a:ext cx="1620291" cy="5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3BA4FB09-474A-230E-B297-60E995636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054217"/>
              </p:ext>
            </p:extLst>
          </p:nvPr>
        </p:nvGraphicFramePr>
        <p:xfrm>
          <a:off x="689810" y="1244780"/>
          <a:ext cx="10812379" cy="436843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12379">
                  <a:extLst>
                    <a:ext uri="{9D8B030D-6E8A-4147-A177-3AD203B41FA5}">
                      <a16:colId xmlns:a16="http://schemas.microsoft.com/office/drawing/2014/main" val="4203195450"/>
                    </a:ext>
                  </a:extLst>
                </a:gridCol>
              </a:tblGrid>
              <a:tr h="1415265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b="0" dirty="0" err="1">
                          <a:effectLst/>
                        </a:rPr>
                        <a:t>We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suggest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1" dirty="0" err="1">
                          <a:effectLst/>
                        </a:rPr>
                        <a:t>not</a:t>
                      </a:r>
                      <a:r>
                        <a:rPr lang="it-IT" sz="2400" b="0" dirty="0">
                          <a:effectLst/>
                        </a:rPr>
                        <a:t> to </a:t>
                      </a:r>
                      <a:r>
                        <a:rPr lang="it-IT" sz="2400" b="0" dirty="0" err="1">
                          <a:effectLst/>
                        </a:rPr>
                        <a:t>offer</a:t>
                      </a:r>
                      <a:r>
                        <a:rPr lang="it-IT" sz="2400" b="0" dirty="0">
                          <a:effectLst/>
                        </a:rPr>
                        <a:t> long </a:t>
                      </a:r>
                      <a:r>
                        <a:rPr lang="it-IT" sz="2400" b="0" dirty="0" err="1">
                          <a:effectLst/>
                        </a:rPr>
                        <a:t>term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inhaled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corticosteroids</a:t>
                      </a:r>
                      <a:r>
                        <a:rPr lang="it-IT" sz="2400" b="0" dirty="0">
                          <a:effectLst/>
                        </a:rPr>
                        <a:t> to </a:t>
                      </a:r>
                      <a:r>
                        <a:rPr lang="it-IT" sz="2400" b="0" dirty="0" err="1">
                          <a:effectLst/>
                        </a:rPr>
                        <a:t>patients</a:t>
                      </a:r>
                      <a:r>
                        <a:rPr lang="it-IT" sz="2400" b="0" dirty="0">
                          <a:effectLst/>
                        </a:rPr>
                        <a:t> with </a:t>
                      </a:r>
                      <a:r>
                        <a:rPr lang="it-IT" sz="2400" b="0" dirty="0" err="1">
                          <a:effectLst/>
                        </a:rPr>
                        <a:t>bronchiectasis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who</a:t>
                      </a:r>
                      <a:r>
                        <a:rPr lang="it-IT" sz="2400" b="0" dirty="0">
                          <a:effectLst/>
                        </a:rPr>
                        <a:t> do </a:t>
                      </a:r>
                      <a:r>
                        <a:rPr lang="it-IT" sz="2400" b="0" dirty="0" err="1">
                          <a:effectLst/>
                        </a:rPr>
                        <a:t>not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have</a:t>
                      </a:r>
                      <a:r>
                        <a:rPr lang="it-IT" sz="2400" b="0" dirty="0">
                          <a:effectLst/>
                        </a:rPr>
                        <a:t> </a:t>
                      </a:r>
                      <a:r>
                        <a:rPr lang="it-IT" sz="2400" b="0" dirty="0" err="1">
                          <a:effectLst/>
                        </a:rPr>
                        <a:t>coexisting</a:t>
                      </a:r>
                      <a:r>
                        <a:rPr lang="it-IT" sz="2400" b="0" dirty="0">
                          <a:effectLst/>
                        </a:rPr>
                        <a:t> COPD or </a:t>
                      </a:r>
                      <a:r>
                        <a:rPr lang="it-IT" sz="2400" b="0" dirty="0" err="1">
                          <a:effectLst/>
                        </a:rPr>
                        <a:t>asthma</a:t>
                      </a:r>
                      <a:r>
                        <a:rPr lang="it-IT" sz="2400" b="0" dirty="0">
                          <a:effectLst/>
                        </a:rPr>
                        <a:t> […]</a:t>
                      </a:r>
                      <a:endParaRPr lang="it-IT" sz="2400" b="0" dirty="0"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260019329"/>
                  </a:ext>
                </a:extLst>
              </a:tr>
              <a:tr h="147658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effectLst/>
                        </a:rPr>
                        <a:t>The </a:t>
                      </a:r>
                      <a:r>
                        <a:rPr lang="it-IT" sz="2400" dirty="0" err="1">
                          <a:effectLst/>
                        </a:rPr>
                        <a:t>presence</a:t>
                      </a:r>
                      <a:r>
                        <a:rPr lang="it-IT" sz="2400" dirty="0">
                          <a:effectLst/>
                        </a:rPr>
                        <a:t> of </a:t>
                      </a:r>
                      <a:r>
                        <a:rPr lang="it-IT" sz="2400" dirty="0" err="1">
                          <a:effectLst/>
                        </a:rPr>
                        <a:t>bronchiectasis</a:t>
                      </a:r>
                      <a:r>
                        <a:rPr lang="it-IT" sz="2400" dirty="0">
                          <a:effectLst/>
                        </a:rPr>
                        <a:t> </a:t>
                      </a:r>
                      <a:r>
                        <a:rPr lang="it-IT" sz="2400" dirty="0" err="1">
                          <a:effectLst/>
                        </a:rPr>
                        <a:t>does</a:t>
                      </a:r>
                      <a:r>
                        <a:rPr lang="it-IT" sz="2400" dirty="0">
                          <a:effectLst/>
                        </a:rPr>
                        <a:t> </a:t>
                      </a:r>
                      <a:r>
                        <a:rPr lang="it-IT" sz="2400" dirty="0" err="1">
                          <a:effectLst/>
                        </a:rPr>
                        <a:t>not</a:t>
                      </a:r>
                      <a:r>
                        <a:rPr lang="it-IT" sz="2400" dirty="0">
                          <a:effectLst/>
                        </a:rPr>
                        <a:t> alter </a:t>
                      </a:r>
                      <a:r>
                        <a:rPr lang="it-IT" sz="2400" dirty="0" err="1">
                          <a:effectLst/>
                        </a:rPr>
                        <a:t>the</a:t>
                      </a:r>
                      <a:r>
                        <a:rPr lang="it-IT" sz="2400" dirty="0" err="1"/>
                        <a:t>m</a:t>
                      </a:r>
                      <a:r>
                        <a:rPr lang="it-IT" sz="2400" dirty="0"/>
                        <a:t> </a:t>
                      </a:r>
                      <a:r>
                        <a:rPr lang="it-IT" sz="2400" dirty="0" err="1">
                          <a:effectLst/>
                        </a:rPr>
                        <a:t>recommendation</a:t>
                      </a:r>
                      <a:r>
                        <a:rPr lang="it-IT" sz="2400" dirty="0">
                          <a:effectLst/>
                        </a:rPr>
                        <a:t> to use </a:t>
                      </a:r>
                      <a:r>
                        <a:rPr lang="it-IT" sz="2400" dirty="0" err="1">
                          <a:effectLst/>
                        </a:rPr>
                        <a:t>inhaled</a:t>
                      </a:r>
                      <a:r>
                        <a:rPr lang="it-IT" sz="2400" dirty="0">
                          <a:effectLst/>
                        </a:rPr>
                        <a:t> </a:t>
                      </a:r>
                      <a:r>
                        <a:rPr lang="it-IT" sz="2400" dirty="0" err="1">
                          <a:effectLst/>
                        </a:rPr>
                        <a:t>corticosteroids</a:t>
                      </a:r>
                      <a:r>
                        <a:rPr lang="it-IT" sz="2400" dirty="0">
                          <a:effectLst/>
                        </a:rPr>
                        <a:t> (ICS) in </a:t>
                      </a:r>
                      <a:r>
                        <a:rPr lang="it-IT" sz="2400" dirty="0" err="1">
                          <a:effectLst/>
                        </a:rPr>
                        <a:t>patients</a:t>
                      </a:r>
                      <a:r>
                        <a:rPr lang="it-IT" sz="2400" dirty="0">
                          <a:effectLst/>
                        </a:rPr>
                        <a:t> with </a:t>
                      </a:r>
                      <a:r>
                        <a:rPr lang="it-IT" sz="2400" dirty="0" err="1">
                          <a:effectLst/>
                        </a:rPr>
                        <a:t>asthma</a:t>
                      </a:r>
                      <a:r>
                        <a:rPr lang="it-IT" sz="2400" dirty="0">
                          <a:effectLst/>
                        </a:rPr>
                        <a:t> […]</a:t>
                      </a:r>
                      <a:endParaRPr lang="it-IT" sz="2400" dirty="0"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60893162"/>
                  </a:ext>
                </a:extLst>
              </a:tr>
              <a:tr h="1476587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400" dirty="0">
                          <a:effectLst/>
                        </a:rPr>
                        <a:t>The use of ICS </a:t>
                      </a:r>
                      <a:r>
                        <a:rPr lang="it-IT" sz="2400" dirty="0" err="1">
                          <a:effectLst/>
                        </a:rPr>
                        <a:t>should</a:t>
                      </a:r>
                      <a:r>
                        <a:rPr lang="it-IT" sz="2400" dirty="0">
                          <a:effectLst/>
                        </a:rPr>
                        <a:t> be </a:t>
                      </a:r>
                      <a:r>
                        <a:rPr lang="it-IT" sz="2400" dirty="0" err="1">
                          <a:effectLst/>
                        </a:rPr>
                        <a:t>reevaluated</a:t>
                      </a:r>
                      <a:r>
                        <a:rPr lang="it-IT" sz="2400" dirty="0">
                          <a:effectLst/>
                        </a:rPr>
                        <a:t> in </a:t>
                      </a:r>
                      <a:r>
                        <a:rPr lang="it-IT" sz="2400" dirty="0" err="1">
                          <a:effectLst/>
                        </a:rPr>
                        <a:t>patients</a:t>
                      </a:r>
                      <a:r>
                        <a:rPr lang="it-IT" sz="2400" dirty="0">
                          <a:effectLst/>
                        </a:rPr>
                        <a:t> </a:t>
                      </a:r>
                      <a:r>
                        <a:rPr lang="it-IT" sz="2400" dirty="0" err="1">
                          <a:effectLst/>
                        </a:rPr>
                        <a:t>without</a:t>
                      </a:r>
                      <a:r>
                        <a:rPr lang="it-IT" sz="2400" dirty="0">
                          <a:effectLst/>
                        </a:rPr>
                        <a:t> a clear </a:t>
                      </a:r>
                      <a:r>
                        <a:rPr lang="it-IT" sz="2400" dirty="0" err="1">
                          <a:effectLst/>
                        </a:rPr>
                        <a:t>indication</a:t>
                      </a:r>
                      <a:r>
                        <a:rPr lang="it-IT" sz="2400" dirty="0">
                          <a:effectLst/>
                        </a:rPr>
                        <a:t>. </a:t>
                      </a:r>
                      <a:r>
                        <a:rPr lang="it-IT" sz="2400" dirty="0" err="1">
                          <a:effectLst/>
                        </a:rPr>
                        <a:t>Discontinuation</a:t>
                      </a:r>
                      <a:r>
                        <a:rPr lang="it-IT" sz="2400" dirty="0">
                          <a:effectLst/>
                        </a:rPr>
                        <a:t> of ICS </a:t>
                      </a:r>
                      <a:r>
                        <a:rPr lang="it-IT" sz="2400" dirty="0" err="1">
                          <a:effectLst/>
                        </a:rPr>
                        <a:t>may</a:t>
                      </a:r>
                      <a:r>
                        <a:rPr lang="it-IT" sz="2400" dirty="0">
                          <a:effectLst/>
                        </a:rPr>
                        <a:t> be appropriate in some </a:t>
                      </a:r>
                      <a:r>
                        <a:rPr lang="it-IT" sz="2400" dirty="0" err="1">
                          <a:effectLst/>
                        </a:rPr>
                        <a:t>patients</a:t>
                      </a:r>
                      <a:r>
                        <a:rPr lang="it-IT" sz="2400" dirty="0">
                          <a:effectLst/>
                        </a:rPr>
                        <a:t>.</a:t>
                      </a:r>
                      <a:endParaRPr lang="it-IT" sz="2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86995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47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06CA1-9F85-B1EF-F5F4-241822CA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È nato prima l'uovo o la gallina? - Il Post">
            <a:extLst>
              <a:ext uri="{FF2B5EF4-FFF2-40B4-BE49-F238E27FC236}">
                <a16:creationId xmlns:a16="http://schemas.microsoft.com/office/drawing/2014/main" id="{DD67251F-8EFE-B49E-0685-6119977A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412" y="1806854"/>
            <a:ext cx="6106056" cy="30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D04AF9-CC13-52EC-DACE-06AB459CC704}"/>
              </a:ext>
            </a:extLst>
          </p:cNvPr>
          <p:cNvSpPr txBox="1"/>
          <p:nvPr/>
        </p:nvSpPr>
        <p:spPr>
          <a:xfrm>
            <a:off x="202196" y="1559341"/>
            <a:ext cx="1132041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cs typeface="Arial" panose="020B0604020202020204" pitchFamily="34" charset="0"/>
              </a:rPr>
              <a:t>Asma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432494-8206-B6B6-2125-9C5281498B4B}"/>
              </a:ext>
            </a:extLst>
          </p:cNvPr>
          <p:cNvSpPr txBox="1"/>
          <p:nvPr/>
        </p:nvSpPr>
        <p:spPr>
          <a:xfrm>
            <a:off x="9060807" y="1067587"/>
            <a:ext cx="2679515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cs typeface="Arial" panose="020B0604020202020204" pitchFamily="34" charset="0"/>
              </a:rPr>
              <a:t>Bronchiectasie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694F-F697-E081-1766-4D99B7A3826C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Asma e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bronchiectasie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3BB6CC-864B-8B42-49B9-90E0478BCE45}"/>
              </a:ext>
            </a:extLst>
          </p:cNvPr>
          <p:cNvSpPr txBox="1"/>
          <p:nvPr/>
        </p:nvSpPr>
        <p:spPr>
          <a:xfrm>
            <a:off x="5563134" y="1076935"/>
            <a:ext cx="3227437" cy="95430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67" b="1" dirty="0">
                <a:cs typeface="Arial" panose="020B0604020202020204" pitchFamily="34" charset="0"/>
              </a:rPr>
              <a:t>Sintomi comuni </a:t>
            </a:r>
            <a:r>
              <a:rPr lang="it-IT" sz="1867" dirty="0">
                <a:cs typeface="Arial" panose="020B0604020202020204" pitchFamily="34" charset="0"/>
              </a:rPr>
              <a:t>(tosse, espettorato, riacutizzazioni) possono complicare la DD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8262043-7A4F-E12E-999F-343F64C2703E}"/>
              </a:ext>
            </a:extLst>
          </p:cNvPr>
          <p:cNvSpPr txBox="1"/>
          <p:nvPr/>
        </p:nvSpPr>
        <p:spPr>
          <a:xfrm>
            <a:off x="8938985" y="1923699"/>
            <a:ext cx="31537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itchFamily="2" charset="2"/>
              <a:buChar char="q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~ 30% presenta asma concomitante</a:t>
            </a:r>
          </a:p>
          <a:p>
            <a:pPr marL="380990" indent="-380990"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itchFamily="2" charset="2"/>
              <a:buChar char="q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infiammazione neutrofila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prevalente ma in ~20% dei casi infiammazione eosinofila</a:t>
            </a:r>
          </a:p>
          <a:p>
            <a:pPr marL="380990" indent="-380990"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699BC25-5299-439B-25E3-806FAD7E018A}"/>
              </a:ext>
            </a:extLst>
          </p:cNvPr>
          <p:cNvSpPr txBox="1"/>
          <p:nvPr/>
        </p:nvSpPr>
        <p:spPr>
          <a:xfrm>
            <a:off x="113414" y="2348574"/>
            <a:ext cx="384898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Wingdings" pitchFamily="2" charset="2"/>
              <a:buChar char="q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~ 5-70% presenta bronchiectasie concomitanti (▲in asma grave)</a:t>
            </a:r>
          </a:p>
          <a:p>
            <a:pPr marL="380990" indent="-380990"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itchFamily="2" charset="2"/>
              <a:buChar char="q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infiammazione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eosinofila prevalente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(~60%), ma sottogruppo con infiammazione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neutrofila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(forme più gravi, ridotta risposta ai corticosteroidi, maggiore rischio infettivo e alterazioni del microbiota)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E6079A7-408D-7479-D3D3-8D5BCC577830}"/>
              </a:ext>
            </a:extLst>
          </p:cNvPr>
          <p:cNvSpPr txBox="1"/>
          <p:nvPr/>
        </p:nvSpPr>
        <p:spPr>
          <a:xfrm>
            <a:off x="0" y="6441530"/>
            <a:ext cx="8427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Matsumoto H.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severe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asthmatic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 </a:t>
            </a:r>
          </a:p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Crimi C et al. The Link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Asthma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: State of the Art.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Respiration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2020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0B27964-7722-93B2-2E19-497222ADE8E0}"/>
              </a:ext>
            </a:extLst>
          </p:cNvPr>
          <p:cNvSpPr txBox="1"/>
          <p:nvPr/>
        </p:nvSpPr>
        <p:spPr>
          <a:xfrm>
            <a:off x="5931144" y="4799598"/>
            <a:ext cx="3007841" cy="124162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67" b="1" dirty="0">
                <a:cs typeface="Arial" panose="020B0604020202020204" pitchFamily="34" charset="0"/>
              </a:rPr>
              <a:t>Cause/comorbidità comuni</a:t>
            </a:r>
            <a:r>
              <a:rPr lang="it-IT" sz="1867" dirty="0">
                <a:cs typeface="Arial" panose="020B0604020202020204" pitchFamily="34" charset="0"/>
              </a:rPr>
              <a:t>: RGE, deficit immunitario (es. CVID), rinosinusite cronica, ABPA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EFE1217-0CEF-6DCD-8031-F87D8E431800}"/>
              </a:ext>
            </a:extLst>
          </p:cNvPr>
          <p:cNvSpPr/>
          <p:nvPr/>
        </p:nvSpPr>
        <p:spPr>
          <a:xfrm>
            <a:off x="8938985" y="812411"/>
            <a:ext cx="3153778" cy="5938053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testo, vestiti, schermata, lettera&#10;&#10;Il contenuto generato dall'IA potrebbe non essere corretto.">
            <a:extLst>
              <a:ext uri="{FF2B5EF4-FFF2-40B4-BE49-F238E27FC236}">
                <a16:creationId xmlns:a16="http://schemas.microsoft.com/office/drawing/2014/main" id="{A598C877-CBCC-91AB-7CEB-7E7ED3F05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1" r="-1" b="70494"/>
          <a:stretch>
            <a:fillRect/>
          </a:stretch>
        </p:blipFill>
        <p:spPr>
          <a:xfrm>
            <a:off x="9060807" y="4085034"/>
            <a:ext cx="2894793" cy="251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7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6A1E5-B951-1407-459D-37D924B89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877CF2-9F7A-EF0C-63C5-CC0DCA26C1CF}"/>
              </a:ext>
            </a:extLst>
          </p:cNvPr>
          <p:cNvSpPr txBox="1"/>
          <p:nvPr/>
        </p:nvSpPr>
        <p:spPr>
          <a:xfrm>
            <a:off x="0" y="6611779"/>
            <a:ext cx="11854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Chalmers JD et al. Eur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J. 2025;65(1):2401050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FB9E63-2DC2-E4EC-464E-BF5460E0CD7B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Infiammazione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neutrofilica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nelle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bronchiectasie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4100" name="Picture 4" descr="ERJ-01050-2024">
            <a:extLst>
              <a:ext uri="{FF2B5EF4-FFF2-40B4-BE49-F238E27FC236}">
                <a16:creationId xmlns:a16="http://schemas.microsoft.com/office/drawing/2014/main" id="{3306D489-1DD8-EBD0-0CBF-D2A93E386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7355" b="48518"/>
          <a:stretch>
            <a:fillRect/>
          </a:stretch>
        </p:blipFill>
        <p:spPr bwMode="auto">
          <a:xfrm>
            <a:off x="88961" y="868300"/>
            <a:ext cx="5767340" cy="43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RJ-01050-2024">
            <a:extLst>
              <a:ext uri="{FF2B5EF4-FFF2-40B4-BE49-F238E27FC236}">
                <a16:creationId xmlns:a16="http://schemas.microsoft.com/office/drawing/2014/main" id="{E9C32BDD-D638-F3DC-CDA6-1BBCCEE56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51111" r="9724" b="17593"/>
          <a:stretch>
            <a:fillRect/>
          </a:stretch>
        </p:blipFill>
        <p:spPr bwMode="auto">
          <a:xfrm>
            <a:off x="6456611" y="2326578"/>
            <a:ext cx="5505362" cy="263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RJ-01050-2024">
            <a:extLst>
              <a:ext uri="{FF2B5EF4-FFF2-40B4-BE49-F238E27FC236}">
                <a16:creationId xmlns:a16="http://schemas.microsoft.com/office/drawing/2014/main" id="{51A4F1F7-54E1-54A4-967A-DFF8049AA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52"/>
          <a:stretch>
            <a:fillRect/>
          </a:stretch>
        </p:blipFill>
        <p:spPr bwMode="auto">
          <a:xfrm>
            <a:off x="6335701" y="5118127"/>
            <a:ext cx="5781372" cy="13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RJ-01050-2024">
            <a:extLst>
              <a:ext uri="{FF2B5EF4-FFF2-40B4-BE49-F238E27FC236}">
                <a16:creationId xmlns:a16="http://schemas.microsoft.com/office/drawing/2014/main" id="{7029E1D9-9218-F83B-98CB-D62CD3FF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7" t="51111" r="47012" b="31297"/>
          <a:stretch>
            <a:fillRect/>
          </a:stretch>
        </p:blipFill>
        <p:spPr bwMode="auto">
          <a:xfrm rot="16200000">
            <a:off x="5292804" y="3702491"/>
            <a:ext cx="387350" cy="15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DBC51FBA-FC38-C986-21BC-361BD998BA63}"/>
              </a:ext>
            </a:extLst>
          </p:cNvPr>
          <p:cNvSpPr/>
          <p:nvPr/>
        </p:nvSpPr>
        <p:spPr>
          <a:xfrm>
            <a:off x="8995759" y="2298842"/>
            <a:ext cx="711200" cy="153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225427E-7F4D-3396-C558-833427DE0EA7}"/>
              </a:ext>
            </a:extLst>
          </p:cNvPr>
          <p:cNvSpPr txBox="1"/>
          <p:nvPr/>
        </p:nvSpPr>
        <p:spPr>
          <a:xfrm>
            <a:off x="1678297" y="5341950"/>
            <a:ext cx="3469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Principali </a:t>
            </a:r>
            <a:r>
              <a:rPr lang="it-IT" sz="1600" dirty="0" err="1"/>
              <a:t>serin</a:t>
            </a:r>
            <a:r>
              <a:rPr lang="it-IT" sz="1600" dirty="0"/>
              <a:t>-proteasi attivate: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Elastasi neutrofila (NE)</a:t>
            </a:r>
            <a:r>
              <a:rPr lang="it-I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Proteinasi 3 (PR3)</a:t>
            </a:r>
            <a:r>
              <a:rPr lang="it-IT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Catepsina G (</a:t>
            </a:r>
            <a:r>
              <a:rPr lang="it-IT" sz="1600" b="1" dirty="0" err="1"/>
              <a:t>CatG</a:t>
            </a:r>
            <a:r>
              <a:rPr lang="it-IT" sz="1600" b="1" dirty="0"/>
              <a:t>)</a:t>
            </a:r>
            <a:r>
              <a:rPr lang="it-IT" sz="1600" dirty="0"/>
              <a:t>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A281E08-75B2-2EC6-686C-B7A794790640}"/>
              </a:ext>
            </a:extLst>
          </p:cNvPr>
          <p:cNvSpPr/>
          <p:nvPr/>
        </p:nvSpPr>
        <p:spPr>
          <a:xfrm>
            <a:off x="1678297" y="4921624"/>
            <a:ext cx="2544079" cy="33933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5CD8AF9-DDF7-F436-2A59-A685ED2200AB}"/>
              </a:ext>
            </a:extLst>
          </p:cNvPr>
          <p:cNvSpPr/>
          <p:nvPr/>
        </p:nvSpPr>
        <p:spPr>
          <a:xfrm>
            <a:off x="9923930" y="2298841"/>
            <a:ext cx="2168834" cy="1687215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20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D470FB-2BD1-3522-8A89-60D558BA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26" y="782215"/>
            <a:ext cx="5704530" cy="581591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2F8CA4-C9CE-046F-BEE1-B28A258B177E}"/>
              </a:ext>
            </a:extLst>
          </p:cNvPr>
          <p:cNvSpPr txBox="1"/>
          <p:nvPr/>
        </p:nvSpPr>
        <p:spPr>
          <a:xfrm>
            <a:off x="0" y="6611779"/>
            <a:ext cx="93303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Reijnders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TDY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Immunomodulation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therapeutic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care. Lancet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2020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639E43B-8307-1C65-6F4C-968167A0B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288" y="792717"/>
            <a:ext cx="4102707" cy="580541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7479901-7EB9-7E8E-DC78-3F8BD4B95DF4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Effetto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immunomodulante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dei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macrolidi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08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E4C4-A7DC-6CA7-9956-B51C189DB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C550E3E-DE3A-EA50-C8CC-6AAE11F243D0}"/>
              </a:ext>
            </a:extLst>
          </p:cNvPr>
          <p:cNvSpPr txBox="1"/>
          <p:nvPr/>
        </p:nvSpPr>
        <p:spPr>
          <a:xfrm>
            <a:off x="7590046" y="4657159"/>
            <a:ext cx="41674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 52% frequenza riacutizzazioni </a:t>
            </a:r>
          </a:p>
          <a:p>
            <a:pPr lvl="1"/>
            <a:r>
              <a:rPr 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 36% rischio di nuove riacutizzazioni </a:t>
            </a:r>
          </a:p>
          <a:p>
            <a:pPr lvl="1"/>
            <a:r>
              <a:rPr 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 tempo alla prima riacutizzazione </a:t>
            </a:r>
          </a:p>
          <a:p>
            <a:pPr lvl="1"/>
            <a:r>
              <a:rPr lang="it-I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 della qualità di vita (SGRQ)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3702864-7482-6C30-87C6-B43A97A4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27"/>
          <a:stretch>
            <a:fillRect/>
          </a:stretch>
        </p:blipFill>
        <p:spPr>
          <a:xfrm>
            <a:off x="113414" y="791309"/>
            <a:ext cx="12013835" cy="29494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DE2604-9502-595A-23B9-140614A4C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340" y="2111984"/>
            <a:ext cx="5091375" cy="4371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CBBED-83E1-85EB-33D3-B787EE3C6959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Macrolidi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a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lungo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termine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: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efficacia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e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raccomandazioni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C8FF7BD-AA60-88EF-46B2-BC03EADDB4A1}"/>
              </a:ext>
            </a:extLst>
          </p:cNvPr>
          <p:cNvSpPr txBox="1"/>
          <p:nvPr/>
        </p:nvSpPr>
        <p:spPr>
          <a:xfrm>
            <a:off x="0" y="6611779"/>
            <a:ext cx="119728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Chalmers JD et al.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Society Clinical Practice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Management of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Eur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2025 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European Respiratory Society - Wikipedia">
            <a:extLst>
              <a:ext uri="{FF2B5EF4-FFF2-40B4-BE49-F238E27FC236}">
                <a16:creationId xmlns:a16="http://schemas.microsoft.com/office/drawing/2014/main" id="{59E97A7C-D5B9-3E7C-B3F8-C85DC58C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708" y="6251775"/>
            <a:ext cx="1620291" cy="5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ritto 5">
            <a:extLst>
              <a:ext uri="{FF2B5EF4-FFF2-40B4-BE49-F238E27FC236}">
                <a16:creationId xmlns:a16="http://schemas.microsoft.com/office/drawing/2014/main" id="{8C9ED1B3-75A1-470F-1289-9B01D489AA57}"/>
              </a:ext>
            </a:extLst>
          </p:cNvPr>
          <p:cNvCxnSpPr>
            <a:cxnSpLocks/>
          </p:cNvCxnSpPr>
          <p:nvPr/>
        </p:nvCxnSpPr>
        <p:spPr>
          <a:xfrm>
            <a:off x="7332786" y="1415561"/>
            <a:ext cx="43961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ritto 6">
            <a:extLst>
              <a:ext uri="{FF2B5EF4-FFF2-40B4-BE49-F238E27FC236}">
                <a16:creationId xmlns:a16="http://schemas.microsoft.com/office/drawing/2014/main" id="{BCD49B93-C8A9-DCAE-2D7A-A1001C86E927}"/>
              </a:ext>
            </a:extLst>
          </p:cNvPr>
          <p:cNvCxnSpPr>
            <a:cxnSpLocks/>
          </p:cNvCxnSpPr>
          <p:nvPr/>
        </p:nvCxnSpPr>
        <p:spPr>
          <a:xfrm>
            <a:off x="3977055" y="1594338"/>
            <a:ext cx="127195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>
            <a:extLst>
              <a:ext uri="{FF2B5EF4-FFF2-40B4-BE49-F238E27FC236}">
                <a16:creationId xmlns:a16="http://schemas.microsoft.com/office/drawing/2014/main" id="{5DDCD1F9-0EED-B870-C352-B3AC1247B67D}"/>
              </a:ext>
            </a:extLst>
          </p:cNvPr>
          <p:cNvSpPr/>
          <p:nvPr/>
        </p:nvSpPr>
        <p:spPr>
          <a:xfrm>
            <a:off x="4533900" y="2847975"/>
            <a:ext cx="1673225" cy="326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2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76B0-BBC5-0133-C3F1-65ACF76736E2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Conflitti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di interesse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F262F3D-E447-1146-99DD-BEEA5C56FF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83A74CD8-0427-52AD-9513-5F422BE5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E4BAE8-7499-7967-3BBD-2AC09438E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  <p:sp>
        <p:nvSpPr>
          <p:cNvPr id="10" name="Sottotitolo 2">
            <a:extLst>
              <a:ext uri="{FF2B5EF4-FFF2-40B4-BE49-F238E27FC236}">
                <a16:creationId xmlns:a16="http://schemas.microsoft.com/office/drawing/2014/main" id="{76D8D5AC-E6F3-A4C7-C673-26A8F82FED06}"/>
              </a:ext>
            </a:extLst>
          </p:cNvPr>
          <p:cNvSpPr txBox="1">
            <a:spLocks/>
          </p:cNvSpPr>
          <p:nvPr/>
        </p:nvSpPr>
        <p:spPr>
          <a:xfrm>
            <a:off x="242474" y="1268402"/>
            <a:ext cx="11779447" cy="44637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Negli ultimi due anni ho avuto i seguenti rapporti economici e/o supporti Finanziari con soggetti portatori di interessi commerciali in campo sanitario:</a:t>
            </a:r>
          </a:p>
          <a:p>
            <a:pPr algn="l">
              <a:lnSpc>
                <a:spcPct val="150000"/>
              </a:lnSpc>
            </a:pPr>
            <a:endParaRPr lang="it-IT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t-IT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Tipo di Rapporto Economico						Azienda</a:t>
            </a:r>
            <a:endParaRPr lang="it-IT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Attività di Relatore							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GlaxoSmithKline,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Insmed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Chiesi Farmaceutici, </a:t>
            </a:r>
            <a:r>
              <a:rPr lang="en-GB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OrionPharma</a:t>
            </a:r>
            <a:endParaRPr lang="it-IT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Contributo Attività di Ricerca						</a:t>
            </a:r>
            <a:r>
              <a:rPr lang="it-IT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Vivisol</a:t>
            </a:r>
            <a:endParaRPr lang="it-IT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Attività di Consulenza 								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GlaxoSmithKline, Chiesi Farmaceutici</a:t>
            </a:r>
            <a:endParaRPr lang="it-IT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Possesso di azioni o quote partecipative 				</a:t>
            </a:r>
            <a:r>
              <a:rPr lang="it-IT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Gossamer</a:t>
            </a: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endParaRPr lang="it-IT" sz="16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Componente di Organi Direttivi</a:t>
            </a:r>
          </a:p>
          <a:p>
            <a:pPr marL="185738" indent="-185738" algn="l">
              <a:lnSpc>
                <a:spcPct val="150000"/>
              </a:lnSpc>
              <a:buFont typeface="+mj-lt"/>
              <a:buAutoNum type="alphaLcPeriod"/>
            </a:pPr>
            <a:r>
              <a:rPr lang="it-IT" sz="16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Rapporto di lavoro subordinato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F6EB-9B20-8CA6-6057-E487D7F72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D54245-A42E-CF53-B7AB-18C43EBA0727}"/>
              </a:ext>
            </a:extLst>
          </p:cNvPr>
          <p:cNvSpPr txBox="1"/>
          <p:nvPr/>
        </p:nvSpPr>
        <p:spPr>
          <a:xfrm>
            <a:off x="0" y="6457400"/>
            <a:ext cx="8993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Gramegna A. et al.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Tackling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Neutrophilic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: From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Macrolides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Cathepsin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Journal of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</a:p>
          <a:p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Chalmers JD et al. Eur Respir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2025;65(1):2401050.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220D65-9DB5-5F4A-E395-E0290903D779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Infiammazione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neutrofilica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come target: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CatC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/DPP1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inh</a:t>
            </a:r>
            <a:endParaRPr lang="en-US" sz="3733" b="1" dirty="0">
              <a:solidFill>
                <a:prstClr val="black"/>
              </a:solidFill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9C2DDB-3167-A090-7783-B4FDBC54E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2" y="1186274"/>
            <a:ext cx="8718346" cy="476013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320A0A-4271-164C-502E-DA05D40844B6}"/>
              </a:ext>
            </a:extLst>
          </p:cNvPr>
          <p:cNvSpPr txBox="1"/>
          <p:nvPr/>
        </p:nvSpPr>
        <p:spPr>
          <a:xfrm>
            <a:off x="8923117" y="2156431"/>
            <a:ext cx="31623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+mj-lt"/>
              </a:rPr>
              <a:t>Durante lo sviluppo dei neutrofili, la </a:t>
            </a:r>
            <a:r>
              <a:rPr lang="it-IT" dirty="0" err="1">
                <a:latin typeface="+mj-lt"/>
              </a:rPr>
              <a:t>CatC</a:t>
            </a:r>
            <a:r>
              <a:rPr lang="it-IT" dirty="0">
                <a:latin typeface="+mj-lt"/>
              </a:rPr>
              <a:t> </a:t>
            </a:r>
            <a:r>
              <a:rPr lang="it-IT" b="1" dirty="0">
                <a:latin typeface="+mj-lt"/>
              </a:rPr>
              <a:t>attiva le </a:t>
            </a:r>
          </a:p>
          <a:p>
            <a:r>
              <a:rPr lang="it-IT" b="1" dirty="0" err="1">
                <a:latin typeface="+mj-lt"/>
              </a:rPr>
              <a:t>serin</a:t>
            </a:r>
            <a:r>
              <a:rPr lang="it-IT" b="1" dirty="0">
                <a:latin typeface="+mj-lt"/>
              </a:rPr>
              <a:t>-proteasi neutrofile</a:t>
            </a:r>
            <a:r>
              <a:rPr lang="it-IT" dirty="0">
                <a:latin typeface="+mj-lt"/>
              </a:rPr>
              <a:t> (NSP) contenute nei granuli azzurrofili</a:t>
            </a:r>
          </a:p>
          <a:p>
            <a:endParaRPr lang="it-IT" dirty="0">
              <a:latin typeface="+mj-lt"/>
            </a:endParaRPr>
          </a:p>
          <a:p>
            <a:r>
              <a:rPr lang="it-IT" dirty="0" err="1">
                <a:latin typeface="+mj-lt"/>
                <a:cs typeface="Calibri" panose="020F0502020204030204" pitchFamily="34" charset="0"/>
              </a:rPr>
              <a:t>CatC</a:t>
            </a:r>
            <a:r>
              <a:rPr lang="it-IT" dirty="0">
                <a:latin typeface="+mj-lt"/>
                <a:cs typeface="Calibri" panose="020F0502020204030204" pitchFamily="34" charset="0"/>
              </a:rPr>
              <a:t>/DPP1 </a:t>
            </a:r>
            <a:r>
              <a:rPr lang="it-IT" dirty="0" err="1">
                <a:latin typeface="+mj-lt"/>
                <a:cs typeface="Calibri" panose="020F0502020204030204" pitchFamily="34" charset="0"/>
              </a:rPr>
              <a:t>inhibitors</a:t>
            </a:r>
            <a:endParaRPr lang="it-IT" dirty="0">
              <a:latin typeface="+mj-lt"/>
              <a:cs typeface="Calibri" panose="020F0502020204030204" pitchFamily="34" charset="0"/>
            </a:endParaRPr>
          </a:p>
          <a:p>
            <a:r>
              <a:rPr lang="it-IT" dirty="0">
                <a:latin typeface="+mj-lt"/>
                <a:cs typeface="Calibri" panose="020F0502020204030204" pitchFamily="34" charset="0"/>
              </a:rPr>
              <a:t>▼ elastasi neutrofila (NE) </a:t>
            </a:r>
          </a:p>
          <a:p>
            <a:r>
              <a:rPr lang="it-IT" dirty="0">
                <a:latin typeface="+mj-lt"/>
                <a:cs typeface="Calibri" panose="020F0502020204030204" pitchFamily="34" charset="0"/>
              </a:rPr>
              <a:t>▼ proteinasi 3 (PR3) </a:t>
            </a:r>
          </a:p>
          <a:p>
            <a:r>
              <a:rPr lang="it-IT" dirty="0">
                <a:latin typeface="+mj-lt"/>
                <a:cs typeface="Calibri" panose="020F0502020204030204" pitchFamily="34" charset="0"/>
              </a:rPr>
              <a:t>▼ catepsina G (</a:t>
            </a:r>
            <a:r>
              <a:rPr lang="it-IT" dirty="0" err="1">
                <a:latin typeface="+mj-lt"/>
                <a:cs typeface="Calibri" panose="020F0502020204030204" pitchFamily="34" charset="0"/>
              </a:rPr>
              <a:t>CatG</a:t>
            </a:r>
            <a:r>
              <a:rPr lang="it-IT" dirty="0">
                <a:latin typeface="+mj-lt"/>
                <a:cs typeface="Calibri" panose="020F0502020204030204" pitchFamily="34" charset="0"/>
              </a:rPr>
              <a:t>) </a:t>
            </a:r>
          </a:p>
          <a:p>
            <a:endParaRPr lang="it-IT" dirty="0">
              <a:latin typeface="+mj-lt"/>
            </a:endParaRPr>
          </a:p>
          <a:p>
            <a:r>
              <a:rPr lang="it-IT" dirty="0">
                <a:latin typeface="+mj-lt"/>
                <a:sym typeface="Wingdings" pitchFamily="2" charset="2"/>
              </a:rPr>
              <a:t> s</a:t>
            </a:r>
            <a:r>
              <a:rPr lang="it-IT" dirty="0">
                <a:latin typeface="+mj-lt"/>
              </a:rPr>
              <a:t>enza </a:t>
            </a:r>
            <a:r>
              <a:rPr lang="it-IT" dirty="0" err="1">
                <a:latin typeface="+mj-lt"/>
              </a:rPr>
              <a:t>CatC</a:t>
            </a:r>
            <a:r>
              <a:rPr lang="it-IT" dirty="0">
                <a:latin typeface="+mj-lt"/>
              </a:rPr>
              <a:t> i neutrofili maturano ma contengono enzimi inattivi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85CE55B-4B61-E920-A434-9A8363DFC8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86"/>
          <a:stretch>
            <a:fillRect/>
          </a:stretch>
        </p:blipFill>
        <p:spPr>
          <a:xfrm>
            <a:off x="276071" y="2965528"/>
            <a:ext cx="4036156" cy="289562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4281A17-186D-0D24-5E27-38A3FED3E2BB}"/>
              </a:ext>
            </a:extLst>
          </p:cNvPr>
          <p:cNvSpPr/>
          <p:nvPr/>
        </p:nvSpPr>
        <p:spPr>
          <a:xfrm>
            <a:off x="98649" y="1113053"/>
            <a:ext cx="4356986" cy="490109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40E6323-C5A9-07D2-221A-B01A6D420CA3}"/>
              </a:ext>
            </a:extLst>
          </p:cNvPr>
          <p:cNvSpPr/>
          <p:nvPr/>
        </p:nvSpPr>
        <p:spPr>
          <a:xfrm>
            <a:off x="4479232" y="1106596"/>
            <a:ext cx="4356986" cy="4953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B125337-0BC4-E952-FA95-B3A2AB153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6730" y="1290352"/>
            <a:ext cx="1461173" cy="7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A2810-6EB0-7759-BBCF-97B30D12C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7437CC-4642-72B9-5CB2-E9DED5AFD481}"/>
              </a:ext>
            </a:extLst>
          </p:cNvPr>
          <p:cNvSpPr txBox="1"/>
          <p:nvPr/>
        </p:nvSpPr>
        <p:spPr>
          <a:xfrm>
            <a:off x="-92866" y="6611779"/>
            <a:ext cx="67314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Chalmers JD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Trial of the DPP-1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Brensocatib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2025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1B11AF-57C9-5F05-1CD4-D05FFF32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052" y="3708450"/>
            <a:ext cx="8508072" cy="286047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9D2666E-5291-4277-0CA9-6E1353B7C36C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Infiammazione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neutrofilica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come target - ASPEN RCT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3B1C961-7913-993D-5A10-160D22BAE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694" y="757824"/>
            <a:ext cx="8468787" cy="28587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539B79-C876-B091-7C47-3A56AECAE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533" y="6167656"/>
            <a:ext cx="3592230" cy="6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7BD6C-8AB7-A95C-EA39-9334D5C59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0D08A3-BA34-E68F-F729-808C8B364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57" y="1016967"/>
            <a:ext cx="11898086" cy="51479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6D4E3C4-D0CF-7E29-A5D7-2CC3109BEC50}"/>
              </a:ext>
            </a:extLst>
          </p:cNvPr>
          <p:cNvSpPr txBox="1"/>
          <p:nvPr/>
        </p:nvSpPr>
        <p:spPr>
          <a:xfrm>
            <a:off x="-92866" y="6611779"/>
            <a:ext cx="67314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Chalmers JD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 Trial of the DPP-1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Inhibitor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Brensocatib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2025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FDA Approved Rubber Stamp Grafica di Mahmudul-Hassan · Creative Fabrica">
            <a:extLst>
              <a:ext uri="{FF2B5EF4-FFF2-40B4-BE49-F238E27FC236}">
                <a16:creationId xmlns:a16="http://schemas.microsoft.com/office/drawing/2014/main" id="{AEB2F8A8-41B2-676F-176A-F3723F956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17857" r="25905" b="17381"/>
          <a:stretch>
            <a:fillRect/>
          </a:stretch>
        </p:blipFill>
        <p:spPr bwMode="auto">
          <a:xfrm>
            <a:off x="9698290" y="4717664"/>
            <a:ext cx="2346753" cy="18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3E35D6-375D-6197-B9A3-D6BFE9B67F40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Infiammazione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neutrofilica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come target - ASPEN RCT</a:t>
            </a:r>
          </a:p>
        </p:txBody>
      </p:sp>
    </p:spTree>
    <p:extLst>
      <p:ext uri="{BB962C8B-B14F-4D97-AF65-F5344CB8AC3E}">
        <p14:creationId xmlns:p14="http://schemas.microsoft.com/office/powerpoint/2010/main" val="220049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magine 101">
            <a:extLst>
              <a:ext uri="{FF2B5EF4-FFF2-40B4-BE49-F238E27FC236}">
                <a16:creationId xmlns:a16="http://schemas.microsoft.com/office/drawing/2014/main" id="{04C94395-B55F-4D5C-9C51-5A8B7B2AE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b="21364"/>
          <a:stretch/>
        </p:blipFill>
        <p:spPr>
          <a:xfrm>
            <a:off x="6302062" y="1294914"/>
            <a:ext cx="2319269" cy="2192000"/>
          </a:xfrm>
          <a:prstGeom prst="rect">
            <a:avLst/>
          </a:prstGeom>
        </p:spPr>
      </p:pic>
      <p:sp>
        <p:nvSpPr>
          <p:cNvPr id="103" name="Rettangolo 102">
            <a:extLst>
              <a:ext uri="{FF2B5EF4-FFF2-40B4-BE49-F238E27FC236}">
                <a16:creationId xmlns:a16="http://schemas.microsoft.com/office/drawing/2014/main" id="{53C09933-8E06-406D-A472-7FE4B90C819E}"/>
              </a:ext>
            </a:extLst>
          </p:cNvPr>
          <p:cNvSpPr/>
          <p:nvPr/>
        </p:nvSpPr>
        <p:spPr>
          <a:xfrm>
            <a:off x="0" y="6259005"/>
            <a:ext cx="86213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it-IT" sz="9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Rangaraju</a:t>
            </a:r>
            <a:r>
              <a:rPr lang="it-IT" sz="9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M, Turner AM.. </a:t>
            </a:r>
            <a:r>
              <a:rPr lang="it-IT" sz="9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Chronic</a:t>
            </a:r>
            <a:r>
              <a:rPr lang="it-IT" sz="9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Obstr</a:t>
            </a:r>
            <a:r>
              <a:rPr lang="it-IT" sz="9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Pulm</a:t>
            </a:r>
            <a:r>
              <a:rPr lang="it-IT" sz="9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Dis</a:t>
            </a:r>
            <a:r>
              <a:rPr lang="it-IT" sz="9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2020;7(3):280-289.</a:t>
            </a:r>
          </a:p>
          <a:p>
            <a:pPr>
              <a:spcAft>
                <a:spcPts val="300"/>
              </a:spcAft>
            </a:pP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Feitosa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PHR et al.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and treatment of alpha-1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antitrypsin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Bras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Pneumol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2024</a:t>
            </a:r>
          </a:p>
          <a:p>
            <a:pPr>
              <a:spcAft>
                <a:spcPts val="300"/>
              </a:spcAft>
            </a:pP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Strnad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McElvaney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 NG, Lomas DA. Alpha</a:t>
            </a:r>
            <a:r>
              <a:rPr lang="it-IT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-Antitrypsin </a:t>
            </a:r>
            <a:r>
              <a:rPr lang="it-IT" sz="900" dirty="0" err="1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9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900" dirty="0">
                <a:latin typeface="Arial" panose="020B0604020202020204" pitchFamily="34" charset="0"/>
                <a:cs typeface="Arial" panose="020B0604020202020204" pitchFamily="34" charset="0"/>
              </a:rPr>
              <a:t>. 2020;382(15):1443-1455. </a:t>
            </a:r>
          </a:p>
        </p:txBody>
      </p:sp>
      <p:grpSp>
        <p:nvGrpSpPr>
          <p:cNvPr id="106" name="Group 15">
            <a:extLst>
              <a:ext uri="{FF2B5EF4-FFF2-40B4-BE49-F238E27FC236}">
                <a16:creationId xmlns:a16="http://schemas.microsoft.com/office/drawing/2014/main" id="{8130100A-F672-4C49-9878-CFF9234500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2661" y="822399"/>
            <a:ext cx="1384426" cy="1231290"/>
            <a:chOff x="2333" y="1015"/>
            <a:chExt cx="1501" cy="1335"/>
          </a:xfrm>
        </p:grpSpPr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DD5413FB-6D2A-43D8-BEEE-3220FBA73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6" y="1340"/>
              <a:ext cx="1105" cy="1010"/>
            </a:xfrm>
            <a:custGeom>
              <a:avLst/>
              <a:gdLst>
                <a:gd name="T0" fmla="*/ 1 w 1496"/>
                <a:gd name="T1" fmla="*/ 1 h 1368"/>
                <a:gd name="T2" fmla="*/ 1 w 1496"/>
                <a:gd name="T3" fmla="*/ 1 h 1368"/>
                <a:gd name="T4" fmla="*/ 1 w 1496"/>
                <a:gd name="T5" fmla="*/ 1 h 1368"/>
                <a:gd name="T6" fmla="*/ 1 w 1496"/>
                <a:gd name="T7" fmla="*/ 1 h 1368"/>
                <a:gd name="T8" fmla="*/ 1 w 1496"/>
                <a:gd name="T9" fmla="*/ 1 h 1368"/>
                <a:gd name="T10" fmla="*/ 1 w 1496"/>
                <a:gd name="T11" fmla="*/ 1 h 1368"/>
                <a:gd name="T12" fmla="*/ 1 w 1496"/>
                <a:gd name="T13" fmla="*/ 1 h 1368"/>
                <a:gd name="T14" fmla="*/ 1 w 1496"/>
                <a:gd name="T15" fmla="*/ 1 h 1368"/>
                <a:gd name="T16" fmla="*/ 1 w 1496"/>
                <a:gd name="T17" fmla="*/ 1 h 1368"/>
                <a:gd name="T18" fmla="*/ 1 w 1496"/>
                <a:gd name="T19" fmla="*/ 1 h 1368"/>
                <a:gd name="T20" fmla="*/ 1 w 1496"/>
                <a:gd name="T21" fmla="*/ 1 h 1368"/>
                <a:gd name="T22" fmla="*/ 1 w 1496"/>
                <a:gd name="T23" fmla="*/ 1 h 1368"/>
                <a:gd name="T24" fmla="*/ 1 w 1496"/>
                <a:gd name="T25" fmla="*/ 1 h 1368"/>
                <a:gd name="T26" fmla="*/ 1 w 1496"/>
                <a:gd name="T27" fmla="*/ 0 h 1368"/>
                <a:gd name="T28" fmla="*/ 1 w 1496"/>
                <a:gd name="T29" fmla="*/ 1 h 1368"/>
                <a:gd name="T30" fmla="*/ 1 w 1496"/>
                <a:gd name="T31" fmla="*/ 1 h 1368"/>
                <a:gd name="T32" fmla="*/ 1 w 1496"/>
                <a:gd name="T33" fmla="*/ 1 h 1368"/>
                <a:gd name="T34" fmla="*/ 1 w 1496"/>
                <a:gd name="T35" fmla="*/ 1 h 1368"/>
                <a:gd name="T36" fmla="*/ 1 w 1496"/>
                <a:gd name="T37" fmla="*/ 1 h 1368"/>
                <a:gd name="T38" fmla="*/ 1 w 1496"/>
                <a:gd name="T39" fmla="*/ 1 h 1368"/>
                <a:gd name="T40" fmla="*/ 1 w 1496"/>
                <a:gd name="T41" fmla="*/ 1 h 1368"/>
                <a:gd name="T42" fmla="*/ 1 w 1496"/>
                <a:gd name="T43" fmla="*/ 1 h 1368"/>
                <a:gd name="T44" fmla="*/ 1 w 1496"/>
                <a:gd name="T45" fmla="*/ 1 h 1368"/>
                <a:gd name="T46" fmla="*/ 1 w 1496"/>
                <a:gd name="T47" fmla="*/ 1 h 1368"/>
                <a:gd name="T48" fmla="*/ 1 w 1496"/>
                <a:gd name="T49" fmla="*/ 1 h 1368"/>
                <a:gd name="T50" fmla="*/ 1 w 1496"/>
                <a:gd name="T51" fmla="*/ 1 h 1368"/>
                <a:gd name="T52" fmla="*/ 1 w 1496"/>
                <a:gd name="T53" fmla="*/ 1 h 1368"/>
                <a:gd name="T54" fmla="*/ 1 w 1496"/>
                <a:gd name="T55" fmla="*/ 1 h 1368"/>
                <a:gd name="T56" fmla="*/ 1 w 1496"/>
                <a:gd name="T57" fmla="*/ 1 h 1368"/>
                <a:gd name="T58" fmla="*/ 1 w 1496"/>
                <a:gd name="T59" fmla="*/ 1 h 1368"/>
                <a:gd name="T60" fmla="*/ 1 w 1496"/>
                <a:gd name="T61" fmla="*/ 1 h 1368"/>
                <a:gd name="T62" fmla="*/ 1 w 1496"/>
                <a:gd name="T63" fmla="*/ 1 h 1368"/>
                <a:gd name="T64" fmla="*/ 1 w 1496"/>
                <a:gd name="T65" fmla="*/ 1 h 1368"/>
                <a:gd name="T66" fmla="*/ 1 w 1496"/>
                <a:gd name="T67" fmla="*/ 1 h 1368"/>
                <a:gd name="T68" fmla="*/ 1 w 1496"/>
                <a:gd name="T69" fmla="*/ 1 h 1368"/>
                <a:gd name="T70" fmla="*/ 1 w 1496"/>
                <a:gd name="T71" fmla="*/ 1 h 1368"/>
                <a:gd name="T72" fmla="*/ 1 w 1496"/>
                <a:gd name="T73" fmla="*/ 1 h 1368"/>
                <a:gd name="T74" fmla="*/ 1 w 1496"/>
                <a:gd name="T75" fmla="*/ 1 h 1368"/>
                <a:gd name="T76" fmla="*/ 1 w 1496"/>
                <a:gd name="T77" fmla="*/ 1 h 1368"/>
                <a:gd name="T78" fmla="*/ 1 w 1496"/>
                <a:gd name="T79" fmla="*/ 1 h 1368"/>
                <a:gd name="T80" fmla="*/ 1 w 1496"/>
                <a:gd name="T81" fmla="*/ 1 h 1368"/>
                <a:gd name="T82" fmla="*/ 1 w 1496"/>
                <a:gd name="T83" fmla="*/ 1 h 1368"/>
                <a:gd name="T84" fmla="*/ 1 w 1496"/>
                <a:gd name="T85" fmla="*/ 1 h 1368"/>
                <a:gd name="T86" fmla="*/ 1 w 1496"/>
                <a:gd name="T87" fmla="*/ 1 h 1368"/>
                <a:gd name="T88" fmla="*/ 1 w 1496"/>
                <a:gd name="T89" fmla="*/ 1 h 1368"/>
                <a:gd name="T90" fmla="*/ 1 w 1496"/>
                <a:gd name="T91" fmla="*/ 1 h 1368"/>
                <a:gd name="T92" fmla="*/ 1 w 1496"/>
                <a:gd name="T93" fmla="*/ 1 h 1368"/>
                <a:gd name="T94" fmla="*/ 1 w 1496"/>
                <a:gd name="T95" fmla="*/ 1 h 1368"/>
                <a:gd name="T96" fmla="*/ 1 w 1496"/>
                <a:gd name="T97" fmla="*/ 1 h 1368"/>
                <a:gd name="T98" fmla="*/ 1 w 1496"/>
                <a:gd name="T99" fmla="*/ 1 h 1368"/>
                <a:gd name="T100" fmla="*/ 1 w 1496"/>
                <a:gd name="T101" fmla="*/ 1 h 1368"/>
                <a:gd name="T102" fmla="*/ 1 w 1496"/>
                <a:gd name="T103" fmla="*/ 1 h 1368"/>
                <a:gd name="T104" fmla="*/ 1 w 1496"/>
                <a:gd name="T105" fmla="*/ 1 h 1368"/>
                <a:gd name="T106" fmla="*/ 1 w 1496"/>
                <a:gd name="T107" fmla="*/ 1 h 1368"/>
                <a:gd name="T108" fmla="*/ 1 w 1496"/>
                <a:gd name="T109" fmla="*/ 1 h 136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96"/>
                <a:gd name="T166" fmla="*/ 0 h 1368"/>
                <a:gd name="T167" fmla="*/ 1496 w 1496"/>
                <a:gd name="T168" fmla="*/ 1368 h 136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96" h="1368">
                  <a:moveTo>
                    <a:pt x="0" y="496"/>
                  </a:moveTo>
                  <a:lnTo>
                    <a:pt x="16" y="472"/>
                  </a:lnTo>
                  <a:lnTo>
                    <a:pt x="24" y="456"/>
                  </a:lnTo>
                  <a:lnTo>
                    <a:pt x="40" y="432"/>
                  </a:lnTo>
                  <a:lnTo>
                    <a:pt x="56" y="408"/>
                  </a:lnTo>
                  <a:lnTo>
                    <a:pt x="72" y="392"/>
                  </a:lnTo>
                  <a:lnTo>
                    <a:pt x="80" y="368"/>
                  </a:lnTo>
                  <a:lnTo>
                    <a:pt x="96" y="344"/>
                  </a:lnTo>
                  <a:lnTo>
                    <a:pt x="112" y="320"/>
                  </a:lnTo>
                  <a:lnTo>
                    <a:pt x="120" y="296"/>
                  </a:lnTo>
                  <a:lnTo>
                    <a:pt x="136" y="272"/>
                  </a:lnTo>
                  <a:lnTo>
                    <a:pt x="144" y="240"/>
                  </a:lnTo>
                  <a:lnTo>
                    <a:pt x="160" y="216"/>
                  </a:lnTo>
                  <a:lnTo>
                    <a:pt x="168" y="184"/>
                  </a:lnTo>
                  <a:lnTo>
                    <a:pt x="184" y="160"/>
                  </a:lnTo>
                  <a:lnTo>
                    <a:pt x="192" y="136"/>
                  </a:lnTo>
                  <a:lnTo>
                    <a:pt x="208" y="112"/>
                  </a:lnTo>
                  <a:lnTo>
                    <a:pt x="216" y="88"/>
                  </a:lnTo>
                  <a:lnTo>
                    <a:pt x="232" y="72"/>
                  </a:lnTo>
                  <a:lnTo>
                    <a:pt x="240" y="56"/>
                  </a:lnTo>
                  <a:lnTo>
                    <a:pt x="256" y="40"/>
                  </a:lnTo>
                  <a:lnTo>
                    <a:pt x="272" y="24"/>
                  </a:lnTo>
                  <a:lnTo>
                    <a:pt x="280" y="16"/>
                  </a:lnTo>
                  <a:lnTo>
                    <a:pt x="296" y="8"/>
                  </a:lnTo>
                  <a:lnTo>
                    <a:pt x="312" y="8"/>
                  </a:lnTo>
                  <a:lnTo>
                    <a:pt x="328" y="8"/>
                  </a:lnTo>
                  <a:lnTo>
                    <a:pt x="344" y="8"/>
                  </a:lnTo>
                  <a:lnTo>
                    <a:pt x="360" y="8"/>
                  </a:lnTo>
                  <a:lnTo>
                    <a:pt x="376" y="8"/>
                  </a:lnTo>
                  <a:lnTo>
                    <a:pt x="392" y="16"/>
                  </a:lnTo>
                  <a:lnTo>
                    <a:pt x="408" y="24"/>
                  </a:lnTo>
                  <a:lnTo>
                    <a:pt x="424" y="32"/>
                  </a:lnTo>
                  <a:lnTo>
                    <a:pt x="440" y="32"/>
                  </a:lnTo>
                  <a:lnTo>
                    <a:pt x="456" y="40"/>
                  </a:lnTo>
                  <a:lnTo>
                    <a:pt x="472" y="48"/>
                  </a:lnTo>
                  <a:lnTo>
                    <a:pt x="488" y="48"/>
                  </a:lnTo>
                  <a:lnTo>
                    <a:pt x="496" y="56"/>
                  </a:lnTo>
                  <a:lnTo>
                    <a:pt x="512" y="64"/>
                  </a:lnTo>
                  <a:lnTo>
                    <a:pt x="528" y="64"/>
                  </a:lnTo>
                  <a:lnTo>
                    <a:pt x="544" y="72"/>
                  </a:lnTo>
                  <a:lnTo>
                    <a:pt x="560" y="72"/>
                  </a:lnTo>
                  <a:lnTo>
                    <a:pt x="576" y="72"/>
                  </a:lnTo>
                  <a:lnTo>
                    <a:pt x="592" y="72"/>
                  </a:lnTo>
                  <a:lnTo>
                    <a:pt x="600" y="72"/>
                  </a:lnTo>
                  <a:lnTo>
                    <a:pt x="616" y="72"/>
                  </a:lnTo>
                  <a:lnTo>
                    <a:pt x="632" y="64"/>
                  </a:lnTo>
                  <a:lnTo>
                    <a:pt x="648" y="64"/>
                  </a:lnTo>
                  <a:lnTo>
                    <a:pt x="664" y="64"/>
                  </a:lnTo>
                  <a:lnTo>
                    <a:pt x="672" y="56"/>
                  </a:lnTo>
                  <a:lnTo>
                    <a:pt x="688" y="56"/>
                  </a:lnTo>
                  <a:lnTo>
                    <a:pt x="704" y="48"/>
                  </a:lnTo>
                  <a:lnTo>
                    <a:pt x="720" y="40"/>
                  </a:lnTo>
                  <a:lnTo>
                    <a:pt x="736" y="32"/>
                  </a:lnTo>
                  <a:lnTo>
                    <a:pt x="744" y="32"/>
                  </a:lnTo>
                  <a:lnTo>
                    <a:pt x="760" y="24"/>
                  </a:lnTo>
                  <a:lnTo>
                    <a:pt x="776" y="24"/>
                  </a:lnTo>
                  <a:lnTo>
                    <a:pt x="784" y="16"/>
                  </a:lnTo>
                  <a:lnTo>
                    <a:pt x="800" y="16"/>
                  </a:lnTo>
                  <a:lnTo>
                    <a:pt x="816" y="16"/>
                  </a:lnTo>
                  <a:lnTo>
                    <a:pt x="832" y="8"/>
                  </a:lnTo>
                  <a:lnTo>
                    <a:pt x="848" y="8"/>
                  </a:lnTo>
                  <a:lnTo>
                    <a:pt x="864" y="0"/>
                  </a:lnTo>
                  <a:lnTo>
                    <a:pt x="880" y="0"/>
                  </a:lnTo>
                  <a:lnTo>
                    <a:pt x="888" y="0"/>
                  </a:lnTo>
                  <a:lnTo>
                    <a:pt x="904" y="0"/>
                  </a:lnTo>
                  <a:lnTo>
                    <a:pt x="920" y="0"/>
                  </a:lnTo>
                  <a:lnTo>
                    <a:pt x="936" y="0"/>
                  </a:lnTo>
                  <a:lnTo>
                    <a:pt x="952" y="0"/>
                  </a:lnTo>
                  <a:lnTo>
                    <a:pt x="960" y="8"/>
                  </a:lnTo>
                  <a:lnTo>
                    <a:pt x="976" y="8"/>
                  </a:lnTo>
                  <a:lnTo>
                    <a:pt x="992" y="16"/>
                  </a:lnTo>
                  <a:lnTo>
                    <a:pt x="1000" y="24"/>
                  </a:lnTo>
                  <a:lnTo>
                    <a:pt x="1016" y="32"/>
                  </a:lnTo>
                  <a:lnTo>
                    <a:pt x="1032" y="40"/>
                  </a:lnTo>
                  <a:lnTo>
                    <a:pt x="1040" y="48"/>
                  </a:lnTo>
                  <a:lnTo>
                    <a:pt x="1056" y="56"/>
                  </a:lnTo>
                  <a:lnTo>
                    <a:pt x="1064" y="72"/>
                  </a:lnTo>
                  <a:lnTo>
                    <a:pt x="1080" y="80"/>
                  </a:lnTo>
                  <a:lnTo>
                    <a:pt x="1088" y="88"/>
                  </a:lnTo>
                  <a:lnTo>
                    <a:pt x="1096" y="104"/>
                  </a:lnTo>
                  <a:lnTo>
                    <a:pt x="1112" y="112"/>
                  </a:lnTo>
                  <a:lnTo>
                    <a:pt x="1120" y="120"/>
                  </a:lnTo>
                  <a:lnTo>
                    <a:pt x="1128" y="128"/>
                  </a:lnTo>
                  <a:lnTo>
                    <a:pt x="1144" y="136"/>
                  </a:lnTo>
                  <a:lnTo>
                    <a:pt x="1152" y="144"/>
                  </a:lnTo>
                  <a:lnTo>
                    <a:pt x="1160" y="160"/>
                  </a:lnTo>
                  <a:lnTo>
                    <a:pt x="1168" y="168"/>
                  </a:lnTo>
                  <a:lnTo>
                    <a:pt x="1184" y="176"/>
                  </a:lnTo>
                  <a:lnTo>
                    <a:pt x="1200" y="184"/>
                  </a:lnTo>
                  <a:lnTo>
                    <a:pt x="1216" y="192"/>
                  </a:lnTo>
                  <a:lnTo>
                    <a:pt x="1232" y="200"/>
                  </a:lnTo>
                  <a:lnTo>
                    <a:pt x="1248" y="208"/>
                  </a:lnTo>
                  <a:lnTo>
                    <a:pt x="1272" y="216"/>
                  </a:lnTo>
                  <a:lnTo>
                    <a:pt x="1288" y="224"/>
                  </a:lnTo>
                  <a:lnTo>
                    <a:pt x="1312" y="232"/>
                  </a:lnTo>
                  <a:lnTo>
                    <a:pt x="1328" y="248"/>
                  </a:lnTo>
                  <a:lnTo>
                    <a:pt x="1344" y="256"/>
                  </a:lnTo>
                  <a:lnTo>
                    <a:pt x="1360" y="272"/>
                  </a:lnTo>
                  <a:lnTo>
                    <a:pt x="1376" y="288"/>
                  </a:lnTo>
                  <a:lnTo>
                    <a:pt x="1384" y="296"/>
                  </a:lnTo>
                  <a:lnTo>
                    <a:pt x="1392" y="312"/>
                  </a:lnTo>
                  <a:lnTo>
                    <a:pt x="1392" y="328"/>
                  </a:lnTo>
                  <a:lnTo>
                    <a:pt x="1392" y="336"/>
                  </a:lnTo>
                  <a:lnTo>
                    <a:pt x="1392" y="352"/>
                  </a:lnTo>
                  <a:lnTo>
                    <a:pt x="1384" y="360"/>
                  </a:lnTo>
                  <a:lnTo>
                    <a:pt x="1384" y="376"/>
                  </a:lnTo>
                  <a:lnTo>
                    <a:pt x="1376" y="392"/>
                  </a:lnTo>
                  <a:lnTo>
                    <a:pt x="1360" y="408"/>
                  </a:lnTo>
                  <a:lnTo>
                    <a:pt x="1352" y="424"/>
                  </a:lnTo>
                  <a:lnTo>
                    <a:pt x="1336" y="440"/>
                  </a:lnTo>
                  <a:lnTo>
                    <a:pt x="1328" y="456"/>
                  </a:lnTo>
                  <a:lnTo>
                    <a:pt x="1320" y="472"/>
                  </a:lnTo>
                  <a:lnTo>
                    <a:pt x="1304" y="488"/>
                  </a:lnTo>
                  <a:lnTo>
                    <a:pt x="1296" y="504"/>
                  </a:lnTo>
                  <a:lnTo>
                    <a:pt x="1288" y="520"/>
                  </a:lnTo>
                  <a:lnTo>
                    <a:pt x="1280" y="536"/>
                  </a:lnTo>
                  <a:lnTo>
                    <a:pt x="1280" y="544"/>
                  </a:lnTo>
                  <a:lnTo>
                    <a:pt x="1272" y="560"/>
                  </a:lnTo>
                  <a:lnTo>
                    <a:pt x="1272" y="576"/>
                  </a:lnTo>
                  <a:lnTo>
                    <a:pt x="1280" y="592"/>
                  </a:lnTo>
                  <a:lnTo>
                    <a:pt x="1280" y="608"/>
                  </a:lnTo>
                  <a:lnTo>
                    <a:pt x="1280" y="624"/>
                  </a:lnTo>
                  <a:lnTo>
                    <a:pt x="1288" y="632"/>
                  </a:lnTo>
                  <a:lnTo>
                    <a:pt x="1296" y="648"/>
                  </a:lnTo>
                  <a:lnTo>
                    <a:pt x="1304" y="656"/>
                  </a:lnTo>
                  <a:lnTo>
                    <a:pt x="1320" y="672"/>
                  </a:lnTo>
                  <a:lnTo>
                    <a:pt x="1328" y="688"/>
                  </a:lnTo>
                  <a:lnTo>
                    <a:pt x="1336" y="696"/>
                  </a:lnTo>
                  <a:lnTo>
                    <a:pt x="1352" y="712"/>
                  </a:lnTo>
                  <a:lnTo>
                    <a:pt x="1360" y="720"/>
                  </a:lnTo>
                  <a:lnTo>
                    <a:pt x="1376" y="736"/>
                  </a:lnTo>
                  <a:lnTo>
                    <a:pt x="1384" y="744"/>
                  </a:lnTo>
                  <a:lnTo>
                    <a:pt x="1400" y="760"/>
                  </a:lnTo>
                  <a:lnTo>
                    <a:pt x="1408" y="768"/>
                  </a:lnTo>
                  <a:lnTo>
                    <a:pt x="1416" y="784"/>
                  </a:lnTo>
                  <a:lnTo>
                    <a:pt x="1424" y="792"/>
                  </a:lnTo>
                  <a:lnTo>
                    <a:pt x="1432" y="808"/>
                  </a:lnTo>
                  <a:lnTo>
                    <a:pt x="1440" y="816"/>
                  </a:lnTo>
                  <a:lnTo>
                    <a:pt x="1448" y="832"/>
                  </a:lnTo>
                  <a:lnTo>
                    <a:pt x="1456" y="848"/>
                  </a:lnTo>
                  <a:lnTo>
                    <a:pt x="1464" y="864"/>
                  </a:lnTo>
                  <a:lnTo>
                    <a:pt x="1472" y="880"/>
                  </a:lnTo>
                  <a:lnTo>
                    <a:pt x="1480" y="896"/>
                  </a:lnTo>
                  <a:lnTo>
                    <a:pt x="1480" y="904"/>
                  </a:lnTo>
                  <a:lnTo>
                    <a:pt x="1488" y="920"/>
                  </a:lnTo>
                  <a:lnTo>
                    <a:pt x="1496" y="936"/>
                  </a:lnTo>
                  <a:lnTo>
                    <a:pt x="1496" y="952"/>
                  </a:lnTo>
                  <a:lnTo>
                    <a:pt x="1496" y="968"/>
                  </a:lnTo>
                  <a:lnTo>
                    <a:pt x="1496" y="984"/>
                  </a:lnTo>
                  <a:lnTo>
                    <a:pt x="1496" y="1000"/>
                  </a:lnTo>
                  <a:lnTo>
                    <a:pt x="1496" y="1016"/>
                  </a:lnTo>
                  <a:lnTo>
                    <a:pt x="1488" y="1032"/>
                  </a:lnTo>
                  <a:lnTo>
                    <a:pt x="1480" y="1048"/>
                  </a:lnTo>
                  <a:lnTo>
                    <a:pt x="1472" y="1056"/>
                  </a:lnTo>
                  <a:lnTo>
                    <a:pt x="1464" y="1072"/>
                  </a:lnTo>
                  <a:lnTo>
                    <a:pt x="1456" y="1080"/>
                  </a:lnTo>
                  <a:lnTo>
                    <a:pt x="1440" y="1088"/>
                  </a:lnTo>
                  <a:lnTo>
                    <a:pt x="1432" y="1096"/>
                  </a:lnTo>
                  <a:lnTo>
                    <a:pt x="1416" y="1104"/>
                  </a:lnTo>
                  <a:lnTo>
                    <a:pt x="1400" y="1104"/>
                  </a:lnTo>
                  <a:lnTo>
                    <a:pt x="1384" y="1104"/>
                  </a:lnTo>
                  <a:lnTo>
                    <a:pt x="1368" y="1096"/>
                  </a:lnTo>
                  <a:lnTo>
                    <a:pt x="1344" y="1088"/>
                  </a:lnTo>
                  <a:lnTo>
                    <a:pt x="1328" y="1080"/>
                  </a:lnTo>
                  <a:lnTo>
                    <a:pt x="1304" y="1072"/>
                  </a:lnTo>
                  <a:lnTo>
                    <a:pt x="1288" y="1064"/>
                  </a:lnTo>
                  <a:lnTo>
                    <a:pt x="1264" y="1056"/>
                  </a:lnTo>
                  <a:lnTo>
                    <a:pt x="1248" y="1056"/>
                  </a:lnTo>
                  <a:lnTo>
                    <a:pt x="1224" y="1056"/>
                  </a:lnTo>
                  <a:lnTo>
                    <a:pt x="1208" y="1056"/>
                  </a:lnTo>
                  <a:lnTo>
                    <a:pt x="1184" y="1064"/>
                  </a:lnTo>
                  <a:lnTo>
                    <a:pt x="1160" y="1072"/>
                  </a:lnTo>
                  <a:lnTo>
                    <a:pt x="1144" y="1088"/>
                  </a:lnTo>
                  <a:lnTo>
                    <a:pt x="1120" y="1104"/>
                  </a:lnTo>
                  <a:lnTo>
                    <a:pt x="1096" y="1120"/>
                  </a:lnTo>
                  <a:lnTo>
                    <a:pt x="1080" y="1144"/>
                  </a:lnTo>
                  <a:lnTo>
                    <a:pt x="1056" y="1168"/>
                  </a:lnTo>
                  <a:lnTo>
                    <a:pt x="1040" y="1184"/>
                  </a:lnTo>
                  <a:lnTo>
                    <a:pt x="1024" y="1208"/>
                  </a:lnTo>
                  <a:lnTo>
                    <a:pt x="1008" y="1232"/>
                  </a:lnTo>
                  <a:lnTo>
                    <a:pt x="992" y="1256"/>
                  </a:lnTo>
                  <a:lnTo>
                    <a:pt x="976" y="1272"/>
                  </a:lnTo>
                  <a:lnTo>
                    <a:pt x="960" y="1288"/>
                  </a:lnTo>
                  <a:lnTo>
                    <a:pt x="944" y="1304"/>
                  </a:lnTo>
                  <a:lnTo>
                    <a:pt x="928" y="1312"/>
                  </a:lnTo>
                  <a:lnTo>
                    <a:pt x="920" y="1328"/>
                  </a:lnTo>
                  <a:lnTo>
                    <a:pt x="904" y="1336"/>
                  </a:lnTo>
                  <a:lnTo>
                    <a:pt x="896" y="1344"/>
                  </a:lnTo>
                  <a:lnTo>
                    <a:pt x="880" y="1352"/>
                  </a:lnTo>
                  <a:lnTo>
                    <a:pt x="864" y="1352"/>
                  </a:lnTo>
                  <a:lnTo>
                    <a:pt x="856" y="1360"/>
                  </a:lnTo>
                  <a:lnTo>
                    <a:pt x="840" y="1360"/>
                  </a:lnTo>
                  <a:lnTo>
                    <a:pt x="824" y="1360"/>
                  </a:lnTo>
                  <a:lnTo>
                    <a:pt x="808" y="1368"/>
                  </a:lnTo>
                  <a:lnTo>
                    <a:pt x="792" y="1368"/>
                  </a:lnTo>
                  <a:lnTo>
                    <a:pt x="784" y="1368"/>
                  </a:lnTo>
                  <a:lnTo>
                    <a:pt x="768" y="1368"/>
                  </a:lnTo>
                  <a:lnTo>
                    <a:pt x="752" y="1368"/>
                  </a:lnTo>
                  <a:lnTo>
                    <a:pt x="736" y="1360"/>
                  </a:lnTo>
                  <a:lnTo>
                    <a:pt x="720" y="1360"/>
                  </a:lnTo>
                  <a:lnTo>
                    <a:pt x="704" y="1360"/>
                  </a:lnTo>
                  <a:lnTo>
                    <a:pt x="688" y="1352"/>
                  </a:lnTo>
                  <a:lnTo>
                    <a:pt x="672" y="1352"/>
                  </a:lnTo>
                  <a:lnTo>
                    <a:pt x="664" y="1344"/>
                  </a:lnTo>
                  <a:lnTo>
                    <a:pt x="648" y="1336"/>
                  </a:lnTo>
                  <a:lnTo>
                    <a:pt x="632" y="1336"/>
                  </a:lnTo>
                  <a:lnTo>
                    <a:pt x="616" y="1328"/>
                  </a:lnTo>
                  <a:lnTo>
                    <a:pt x="600" y="1320"/>
                  </a:lnTo>
                  <a:lnTo>
                    <a:pt x="584" y="1320"/>
                  </a:lnTo>
                  <a:lnTo>
                    <a:pt x="568" y="1312"/>
                  </a:lnTo>
                  <a:lnTo>
                    <a:pt x="552" y="1312"/>
                  </a:lnTo>
                  <a:lnTo>
                    <a:pt x="536" y="1304"/>
                  </a:lnTo>
                  <a:lnTo>
                    <a:pt x="512" y="1304"/>
                  </a:lnTo>
                  <a:lnTo>
                    <a:pt x="496" y="1304"/>
                  </a:lnTo>
                  <a:lnTo>
                    <a:pt x="472" y="1296"/>
                  </a:lnTo>
                  <a:lnTo>
                    <a:pt x="456" y="1296"/>
                  </a:lnTo>
                  <a:lnTo>
                    <a:pt x="432" y="1296"/>
                  </a:lnTo>
                  <a:lnTo>
                    <a:pt x="416" y="1296"/>
                  </a:lnTo>
                  <a:lnTo>
                    <a:pt x="392" y="1304"/>
                  </a:lnTo>
                  <a:lnTo>
                    <a:pt x="376" y="1304"/>
                  </a:lnTo>
                  <a:lnTo>
                    <a:pt x="360" y="1312"/>
                  </a:lnTo>
                  <a:lnTo>
                    <a:pt x="344" y="1320"/>
                  </a:lnTo>
                  <a:lnTo>
                    <a:pt x="328" y="1328"/>
                  </a:lnTo>
                  <a:lnTo>
                    <a:pt x="312" y="1336"/>
                  </a:lnTo>
                  <a:lnTo>
                    <a:pt x="296" y="1344"/>
                  </a:lnTo>
                  <a:lnTo>
                    <a:pt x="280" y="1344"/>
                  </a:lnTo>
                  <a:lnTo>
                    <a:pt x="264" y="1352"/>
                  </a:lnTo>
                  <a:lnTo>
                    <a:pt x="256" y="1352"/>
                  </a:lnTo>
                  <a:lnTo>
                    <a:pt x="240" y="1352"/>
                  </a:lnTo>
                  <a:lnTo>
                    <a:pt x="224" y="1352"/>
                  </a:lnTo>
                  <a:lnTo>
                    <a:pt x="216" y="1344"/>
                  </a:lnTo>
                  <a:lnTo>
                    <a:pt x="200" y="1336"/>
                  </a:lnTo>
                  <a:lnTo>
                    <a:pt x="192" y="1320"/>
                  </a:lnTo>
                  <a:lnTo>
                    <a:pt x="176" y="1304"/>
                  </a:lnTo>
                  <a:lnTo>
                    <a:pt x="168" y="1288"/>
                  </a:lnTo>
                  <a:lnTo>
                    <a:pt x="160" y="1264"/>
                  </a:lnTo>
                  <a:lnTo>
                    <a:pt x="144" y="1248"/>
                  </a:lnTo>
                  <a:lnTo>
                    <a:pt x="136" y="1224"/>
                  </a:lnTo>
                  <a:lnTo>
                    <a:pt x="128" y="1208"/>
                  </a:lnTo>
                  <a:lnTo>
                    <a:pt x="128" y="1184"/>
                  </a:lnTo>
                  <a:lnTo>
                    <a:pt x="120" y="1168"/>
                  </a:lnTo>
                  <a:lnTo>
                    <a:pt x="112" y="1152"/>
                  </a:lnTo>
                  <a:lnTo>
                    <a:pt x="112" y="1128"/>
                  </a:lnTo>
                  <a:lnTo>
                    <a:pt x="104" y="1112"/>
                  </a:lnTo>
                  <a:lnTo>
                    <a:pt x="104" y="1096"/>
                  </a:lnTo>
                  <a:lnTo>
                    <a:pt x="104" y="1080"/>
                  </a:lnTo>
                  <a:lnTo>
                    <a:pt x="104" y="1064"/>
                  </a:lnTo>
                  <a:lnTo>
                    <a:pt x="104" y="1056"/>
                  </a:lnTo>
                  <a:lnTo>
                    <a:pt x="104" y="1048"/>
                  </a:lnTo>
                  <a:lnTo>
                    <a:pt x="104" y="1040"/>
                  </a:lnTo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FBC21A5F-1E03-4E0E-9426-EDA5DE9E5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877"/>
              <a:ext cx="526" cy="404"/>
            </a:xfrm>
            <a:custGeom>
              <a:avLst/>
              <a:gdLst>
                <a:gd name="T0" fmla="*/ 1 w 712"/>
                <a:gd name="T1" fmla="*/ 1 h 544"/>
                <a:gd name="T2" fmla="*/ 1 w 712"/>
                <a:gd name="T3" fmla="*/ 1 h 544"/>
                <a:gd name="T4" fmla="*/ 1 w 712"/>
                <a:gd name="T5" fmla="*/ 1 h 544"/>
                <a:gd name="T6" fmla="*/ 1 w 712"/>
                <a:gd name="T7" fmla="*/ 1 h 544"/>
                <a:gd name="T8" fmla="*/ 1 w 712"/>
                <a:gd name="T9" fmla="*/ 1 h 544"/>
                <a:gd name="T10" fmla="*/ 1 w 712"/>
                <a:gd name="T11" fmla="*/ 1 h 544"/>
                <a:gd name="T12" fmla="*/ 1 w 712"/>
                <a:gd name="T13" fmla="*/ 1 h 544"/>
                <a:gd name="T14" fmla="*/ 1 w 712"/>
                <a:gd name="T15" fmla="*/ 1 h 544"/>
                <a:gd name="T16" fmla="*/ 1 w 712"/>
                <a:gd name="T17" fmla="*/ 1 h 544"/>
                <a:gd name="T18" fmla="*/ 1 w 712"/>
                <a:gd name="T19" fmla="*/ 1 h 544"/>
                <a:gd name="T20" fmla="*/ 1 w 712"/>
                <a:gd name="T21" fmla="*/ 1 h 544"/>
                <a:gd name="T22" fmla="*/ 1 w 712"/>
                <a:gd name="T23" fmla="*/ 1 h 544"/>
                <a:gd name="T24" fmla="*/ 1 w 712"/>
                <a:gd name="T25" fmla="*/ 1 h 544"/>
                <a:gd name="T26" fmla="*/ 1 w 712"/>
                <a:gd name="T27" fmla="*/ 1 h 544"/>
                <a:gd name="T28" fmla="*/ 1 w 712"/>
                <a:gd name="T29" fmla="*/ 1 h 544"/>
                <a:gd name="T30" fmla="*/ 1 w 712"/>
                <a:gd name="T31" fmla="*/ 1 h 544"/>
                <a:gd name="T32" fmla="*/ 1 w 712"/>
                <a:gd name="T33" fmla="*/ 1 h 544"/>
                <a:gd name="T34" fmla="*/ 1 w 712"/>
                <a:gd name="T35" fmla="*/ 1 h 544"/>
                <a:gd name="T36" fmla="*/ 1 w 712"/>
                <a:gd name="T37" fmla="*/ 1 h 544"/>
                <a:gd name="T38" fmla="*/ 1 w 712"/>
                <a:gd name="T39" fmla="*/ 1 h 544"/>
                <a:gd name="T40" fmla="*/ 1 w 712"/>
                <a:gd name="T41" fmla="*/ 1 h 544"/>
                <a:gd name="T42" fmla="*/ 1 w 712"/>
                <a:gd name="T43" fmla="*/ 1 h 544"/>
                <a:gd name="T44" fmla="*/ 1 w 712"/>
                <a:gd name="T45" fmla="*/ 1 h 544"/>
                <a:gd name="T46" fmla="*/ 1 w 712"/>
                <a:gd name="T47" fmla="*/ 1 h 544"/>
                <a:gd name="T48" fmla="*/ 1 w 712"/>
                <a:gd name="T49" fmla="*/ 1 h 544"/>
                <a:gd name="T50" fmla="*/ 1 w 712"/>
                <a:gd name="T51" fmla="*/ 1 h 544"/>
                <a:gd name="T52" fmla="*/ 1 w 712"/>
                <a:gd name="T53" fmla="*/ 1 h 544"/>
                <a:gd name="T54" fmla="*/ 1 w 712"/>
                <a:gd name="T55" fmla="*/ 1 h 544"/>
                <a:gd name="T56" fmla="*/ 1 w 712"/>
                <a:gd name="T57" fmla="*/ 1 h 544"/>
                <a:gd name="T58" fmla="*/ 1 w 712"/>
                <a:gd name="T59" fmla="*/ 1 h 544"/>
                <a:gd name="T60" fmla="*/ 1 w 712"/>
                <a:gd name="T61" fmla="*/ 1 h 544"/>
                <a:gd name="T62" fmla="*/ 1 w 712"/>
                <a:gd name="T63" fmla="*/ 1 h 544"/>
                <a:gd name="T64" fmla="*/ 1 w 712"/>
                <a:gd name="T65" fmla="*/ 1 h 544"/>
                <a:gd name="T66" fmla="*/ 1 w 712"/>
                <a:gd name="T67" fmla="*/ 1 h 544"/>
                <a:gd name="T68" fmla="*/ 1 w 712"/>
                <a:gd name="T69" fmla="*/ 1 h 544"/>
                <a:gd name="T70" fmla="*/ 1 w 712"/>
                <a:gd name="T71" fmla="*/ 1 h 544"/>
                <a:gd name="T72" fmla="*/ 1 w 712"/>
                <a:gd name="T73" fmla="*/ 1 h 544"/>
                <a:gd name="T74" fmla="*/ 1 w 712"/>
                <a:gd name="T75" fmla="*/ 1 h 544"/>
                <a:gd name="T76" fmla="*/ 0 w 712"/>
                <a:gd name="T77" fmla="*/ 1 h 544"/>
                <a:gd name="T78" fmla="*/ 1 w 712"/>
                <a:gd name="T79" fmla="*/ 1 h 544"/>
                <a:gd name="T80" fmla="*/ 1 w 712"/>
                <a:gd name="T81" fmla="*/ 1 h 544"/>
                <a:gd name="T82" fmla="*/ 1 w 712"/>
                <a:gd name="T83" fmla="*/ 1 h 544"/>
                <a:gd name="T84" fmla="*/ 1 w 712"/>
                <a:gd name="T85" fmla="*/ 1 h 544"/>
                <a:gd name="T86" fmla="*/ 1 w 712"/>
                <a:gd name="T87" fmla="*/ 1 h 544"/>
                <a:gd name="T88" fmla="*/ 1 w 712"/>
                <a:gd name="T89" fmla="*/ 1 h 544"/>
                <a:gd name="T90" fmla="*/ 1 w 712"/>
                <a:gd name="T91" fmla="*/ 1 h 544"/>
                <a:gd name="T92" fmla="*/ 1 w 712"/>
                <a:gd name="T93" fmla="*/ 1 h 544"/>
                <a:gd name="T94" fmla="*/ 1 w 712"/>
                <a:gd name="T95" fmla="*/ 1 h 5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12"/>
                <a:gd name="T145" fmla="*/ 0 h 544"/>
                <a:gd name="T146" fmla="*/ 712 w 712"/>
                <a:gd name="T147" fmla="*/ 544 h 5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12" h="544">
                  <a:moveTo>
                    <a:pt x="360" y="136"/>
                  </a:moveTo>
                  <a:lnTo>
                    <a:pt x="368" y="128"/>
                  </a:lnTo>
                  <a:lnTo>
                    <a:pt x="384" y="120"/>
                  </a:lnTo>
                  <a:lnTo>
                    <a:pt x="392" y="112"/>
                  </a:lnTo>
                  <a:lnTo>
                    <a:pt x="400" y="112"/>
                  </a:lnTo>
                  <a:lnTo>
                    <a:pt x="416" y="104"/>
                  </a:lnTo>
                  <a:lnTo>
                    <a:pt x="424" y="96"/>
                  </a:lnTo>
                  <a:lnTo>
                    <a:pt x="440" y="88"/>
                  </a:lnTo>
                  <a:lnTo>
                    <a:pt x="456" y="80"/>
                  </a:lnTo>
                  <a:lnTo>
                    <a:pt x="464" y="72"/>
                  </a:lnTo>
                  <a:lnTo>
                    <a:pt x="480" y="64"/>
                  </a:lnTo>
                  <a:lnTo>
                    <a:pt x="488" y="56"/>
                  </a:lnTo>
                  <a:lnTo>
                    <a:pt x="504" y="40"/>
                  </a:lnTo>
                  <a:lnTo>
                    <a:pt x="520" y="32"/>
                  </a:lnTo>
                  <a:lnTo>
                    <a:pt x="528" y="24"/>
                  </a:lnTo>
                  <a:lnTo>
                    <a:pt x="544" y="16"/>
                  </a:lnTo>
                  <a:lnTo>
                    <a:pt x="552" y="8"/>
                  </a:lnTo>
                  <a:lnTo>
                    <a:pt x="568" y="8"/>
                  </a:lnTo>
                  <a:lnTo>
                    <a:pt x="584" y="0"/>
                  </a:lnTo>
                  <a:lnTo>
                    <a:pt x="600" y="8"/>
                  </a:lnTo>
                  <a:lnTo>
                    <a:pt x="616" y="8"/>
                  </a:lnTo>
                  <a:lnTo>
                    <a:pt x="632" y="8"/>
                  </a:lnTo>
                  <a:lnTo>
                    <a:pt x="640" y="16"/>
                  </a:lnTo>
                  <a:lnTo>
                    <a:pt x="656" y="24"/>
                  </a:lnTo>
                  <a:lnTo>
                    <a:pt x="672" y="40"/>
                  </a:lnTo>
                  <a:lnTo>
                    <a:pt x="680" y="48"/>
                  </a:lnTo>
                  <a:lnTo>
                    <a:pt x="688" y="64"/>
                  </a:lnTo>
                  <a:lnTo>
                    <a:pt x="696" y="80"/>
                  </a:lnTo>
                  <a:lnTo>
                    <a:pt x="704" y="96"/>
                  </a:lnTo>
                  <a:lnTo>
                    <a:pt x="712" y="112"/>
                  </a:lnTo>
                  <a:lnTo>
                    <a:pt x="712" y="128"/>
                  </a:lnTo>
                  <a:lnTo>
                    <a:pt x="712" y="144"/>
                  </a:lnTo>
                  <a:lnTo>
                    <a:pt x="704" y="152"/>
                  </a:lnTo>
                  <a:lnTo>
                    <a:pt x="704" y="168"/>
                  </a:lnTo>
                  <a:lnTo>
                    <a:pt x="696" y="184"/>
                  </a:lnTo>
                  <a:lnTo>
                    <a:pt x="688" y="192"/>
                  </a:lnTo>
                  <a:lnTo>
                    <a:pt x="680" y="208"/>
                  </a:lnTo>
                  <a:lnTo>
                    <a:pt x="664" y="216"/>
                  </a:lnTo>
                  <a:lnTo>
                    <a:pt x="656" y="232"/>
                  </a:lnTo>
                  <a:lnTo>
                    <a:pt x="640" y="240"/>
                  </a:lnTo>
                  <a:lnTo>
                    <a:pt x="632" y="256"/>
                  </a:lnTo>
                  <a:lnTo>
                    <a:pt x="616" y="264"/>
                  </a:lnTo>
                  <a:lnTo>
                    <a:pt x="600" y="272"/>
                  </a:lnTo>
                  <a:lnTo>
                    <a:pt x="592" y="280"/>
                  </a:lnTo>
                  <a:lnTo>
                    <a:pt x="576" y="288"/>
                  </a:lnTo>
                  <a:lnTo>
                    <a:pt x="568" y="296"/>
                  </a:lnTo>
                  <a:lnTo>
                    <a:pt x="552" y="312"/>
                  </a:lnTo>
                  <a:lnTo>
                    <a:pt x="544" y="320"/>
                  </a:lnTo>
                  <a:lnTo>
                    <a:pt x="536" y="328"/>
                  </a:lnTo>
                  <a:lnTo>
                    <a:pt x="528" y="344"/>
                  </a:lnTo>
                  <a:lnTo>
                    <a:pt x="528" y="360"/>
                  </a:lnTo>
                  <a:lnTo>
                    <a:pt x="528" y="376"/>
                  </a:lnTo>
                  <a:lnTo>
                    <a:pt x="528" y="392"/>
                  </a:lnTo>
                  <a:lnTo>
                    <a:pt x="528" y="400"/>
                  </a:lnTo>
                  <a:lnTo>
                    <a:pt x="528" y="416"/>
                  </a:lnTo>
                  <a:lnTo>
                    <a:pt x="528" y="432"/>
                  </a:lnTo>
                  <a:lnTo>
                    <a:pt x="528" y="448"/>
                  </a:lnTo>
                  <a:lnTo>
                    <a:pt x="528" y="464"/>
                  </a:lnTo>
                  <a:lnTo>
                    <a:pt x="528" y="472"/>
                  </a:lnTo>
                  <a:lnTo>
                    <a:pt x="528" y="488"/>
                  </a:lnTo>
                  <a:lnTo>
                    <a:pt x="520" y="504"/>
                  </a:lnTo>
                  <a:lnTo>
                    <a:pt x="512" y="512"/>
                  </a:lnTo>
                  <a:lnTo>
                    <a:pt x="496" y="528"/>
                  </a:lnTo>
                  <a:lnTo>
                    <a:pt x="488" y="536"/>
                  </a:lnTo>
                  <a:lnTo>
                    <a:pt x="472" y="536"/>
                  </a:lnTo>
                  <a:lnTo>
                    <a:pt x="456" y="544"/>
                  </a:lnTo>
                  <a:lnTo>
                    <a:pt x="440" y="544"/>
                  </a:lnTo>
                  <a:lnTo>
                    <a:pt x="424" y="544"/>
                  </a:lnTo>
                  <a:lnTo>
                    <a:pt x="416" y="544"/>
                  </a:lnTo>
                  <a:lnTo>
                    <a:pt x="400" y="536"/>
                  </a:lnTo>
                  <a:lnTo>
                    <a:pt x="392" y="528"/>
                  </a:lnTo>
                  <a:lnTo>
                    <a:pt x="384" y="512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68" y="472"/>
                  </a:lnTo>
                  <a:lnTo>
                    <a:pt x="360" y="456"/>
                  </a:lnTo>
                  <a:lnTo>
                    <a:pt x="352" y="440"/>
                  </a:lnTo>
                  <a:lnTo>
                    <a:pt x="352" y="424"/>
                  </a:lnTo>
                  <a:lnTo>
                    <a:pt x="344" y="408"/>
                  </a:lnTo>
                  <a:lnTo>
                    <a:pt x="336" y="400"/>
                  </a:lnTo>
                  <a:lnTo>
                    <a:pt x="328" y="392"/>
                  </a:lnTo>
                  <a:lnTo>
                    <a:pt x="320" y="384"/>
                  </a:lnTo>
                  <a:lnTo>
                    <a:pt x="304" y="376"/>
                  </a:lnTo>
                  <a:lnTo>
                    <a:pt x="296" y="376"/>
                  </a:lnTo>
                  <a:lnTo>
                    <a:pt x="280" y="368"/>
                  </a:lnTo>
                  <a:lnTo>
                    <a:pt x="264" y="368"/>
                  </a:lnTo>
                  <a:lnTo>
                    <a:pt x="248" y="368"/>
                  </a:lnTo>
                  <a:lnTo>
                    <a:pt x="232" y="368"/>
                  </a:lnTo>
                  <a:lnTo>
                    <a:pt x="216" y="368"/>
                  </a:lnTo>
                  <a:lnTo>
                    <a:pt x="200" y="368"/>
                  </a:lnTo>
                  <a:lnTo>
                    <a:pt x="184" y="368"/>
                  </a:lnTo>
                  <a:lnTo>
                    <a:pt x="168" y="368"/>
                  </a:lnTo>
                  <a:lnTo>
                    <a:pt x="152" y="368"/>
                  </a:lnTo>
                  <a:lnTo>
                    <a:pt x="136" y="360"/>
                  </a:lnTo>
                  <a:lnTo>
                    <a:pt x="120" y="360"/>
                  </a:lnTo>
                  <a:lnTo>
                    <a:pt x="104" y="352"/>
                  </a:lnTo>
                  <a:lnTo>
                    <a:pt x="96" y="352"/>
                  </a:lnTo>
                  <a:lnTo>
                    <a:pt x="80" y="344"/>
                  </a:lnTo>
                  <a:lnTo>
                    <a:pt x="72" y="336"/>
                  </a:lnTo>
                  <a:lnTo>
                    <a:pt x="56" y="320"/>
                  </a:lnTo>
                  <a:lnTo>
                    <a:pt x="48" y="312"/>
                  </a:lnTo>
                  <a:lnTo>
                    <a:pt x="40" y="296"/>
                  </a:lnTo>
                  <a:lnTo>
                    <a:pt x="24" y="280"/>
                  </a:lnTo>
                  <a:lnTo>
                    <a:pt x="16" y="264"/>
                  </a:lnTo>
                  <a:lnTo>
                    <a:pt x="8" y="256"/>
                  </a:lnTo>
                  <a:lnTo>
                    <a:pt x="8" y="240"/>
                  </a:lnTo>
                  <a:lnTo>
                    <a:pt x="0" y="224"/>
                  </a:lnTo>
                  <a:lnTo>
                    <a:pt x="8" y="208"/>
                  </a:lnTo>
                  <a:lnTo>
                    <a:pt x="8" y="192"/>
                  </a:lnTo>
                  <a:lnTo>
                    <a:pt x="16" y="184"/>
                  </a:lnTo>
                  <a:lnTo>
                    <a:pt x="24" y="168"/>
                  </a:lnTo>
                  <a:lnTo>
                    <a:pt x="32" y="152"/>
                  </a:lnTo>
                  <a:lnTo>
                    <a:pt x="48" y="144"/>
                  </a:lnTo>
                  <a:lnTo>
                    <a:pt x="64" y="136"/>
                  </a:lnTo>
                  <a:lnTo>
                    <a:pt x="88" y="128"/>
                  </a:lnTo>
                  <a:lnTo>
                    <a:pt x="104" y="120"/>
                  </a:lnTo>
                  <a:lnTo>
                    <a:pt x="128" y="120"/>
                  </a:lnTo>
                  <a:lnTo>
                    <a:pt x="144" y="112"/>
                  </a:lnTo>
                  <a:lnTo>
                    <a:pt x="168" y="112"/>
                  </a:lnTo>
                  <a:lnTo>
                    <a:pt x="192" y="112"/>
                  </a:lnTo>
                  <a:lnTo>
                    <a:pt x="208" y="112"/>
                  </a:lnTo>
                  <a:lnTo>
                    <a:pt x="224" y="112"/>
                  </a:lnTo>
                  <a:lnTo>
                    <a:pt x="240" y="112"/>
                  </a:lnTo>
                  <a:lnTo>
                    <a:pt x="264" y="112"/>
                  </a:lnTo>
                  <a:lnTo>
                    <a:pt x="280" y="120"/>
                  </a:lnTo>
                  <a:lnTo>
                    <a:pt x="296" y="120"/>
                  </a:lnTo>
                  <a:lnTo>
                    <a:pt x="312" y="128"/>
                  </a:lnTo>
                  <a:lnTo>
                    <a:pt x="328" y="128"/>
                  </a:lnTo>
                  <a:lnTo>
                    <a:pt x="336" y="136"/>
                  </a:lnTo>
                  <a:lnTo>
                    <a:pt x="344" y="136"/>
                  </a:lnTo>
                  <a:lnTo>
                    <a:pt x="360" y="136"/>
                  </a:lnTo>
                  <a:close/>
                </a:path>
              </a:pathLst>
            </a:custGeom>
            <a:solidFill>
              <a:srgbClr val="CCCCCC"/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E3EC296B-71B2-4625-AB50-4C7BDCB8A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" y="1877"/>
              <a:ext cx="526" cy="402"/>
            </a:xfrm>
            <a:custGeom>
              <a:avLst/>
              <a:gdLst>
                <a:gd name="T0" fmla="*/ 1 w 712"/>
                <a:gd name="T1" fmla="*/ 1 h 544"/>
                <a:gd name="T2" fmla="*/ 1 w 712"/>
                <a:gd name="T3" fmla="*/ 1 h 544"/>
                <a:gd name="T4" fmla="*/ 1 w 712"/>
                <a:gd name="T5" fmla="*/ 1 h 544"/>
                <a:gd name="T6" fmla="*/ 1 w 712"/>
                <a:gd name="T7" fmla="*/ 1 h 544"/>
                <a:gd name="T8" fmla="*/ 1 w 712"/>
                <a:gd name="T9" fmla="*/ 1 h 544"/>
                <a:gd name="T10" fmla="*/ 1 w 712"/>
                <a:gd name="T11" fmla="*/ 1 h 544"/>
                <a:gd name="T12" fmla="*/ 1 w 712"/>
                <a:gd name="T13" fmla="*/ 1 h 544"/>
                <a:gd name="T14" fmla="*/ 1 w 712"/>
                <a:gd name="T15" fmla="*/ 1 h 544"/>
                <a:gd name="T16" fmla="*/ 1 w 712"/>
                <a:gd name="T17" fmla="*/ 1 h 544"/>
                <a:gd name="T18" fmla="*/ 1 w 712"/>
                <a:gd name="T19" fmla="*/ 1 h 544"/>
                <a:gd name="T20" fmla="*/ 1 w 712"/>
                <a:gd name="T21" fmla="*/ 1 h 544"/>
                <a:gd name="T22" fmla="*/ 1 w 712"/>
                <a:gd name="T23" fmla="*/ 1 h 544"/>
                <a:gd name="T24" fmla="*/ 1 w 712"/>
                <a:gd name="T25" fmla="*/ 1 h 544"/>
                <a:gd name="T26" fmla="*/ 1 w 712"/>
                <a:gd name="T27" fmla="*/ 1 h 544"/>
                <a:gd name="T28" fmla="*/ 1 w 712"/>
                <a:gd name="T29" fmla="*/ 1 h 544"/>
                <a:gd name="T30" fmla="*/ 1 w 712"/>
                <a:gd name="T31" fmla="*/ 1 h 544"/>
                <a:gd name="T32" fmla="*/ 1 w 712"/>
                <a:gd name="T33" fmla="*/ 1 h 544"/>
                <a:gd name="T34" fmla="*/ 1 w 712"/>
                <a:gd name="T35" fmla="*/ 1 h 544"/>
                <a:gd name="T36" fmla="*/ 1 w 712"/>
                <a:gd name="T37" fmla="*/ 1 h 544"/>
                <a:gd name="T38" fmla="*/ 1 w 712"/>
                <a:gd name="T39" fmla="*/ 1 h 544"/>
                <a:gd name="T40" fmla="*/ 1 w 712"/>
                <a:gd name="T41" fmla="*/ 1 h 544"/>
                <a:gd name="T42" fmla="*/ 1 w 712"/>
                <a:gd name="T43" fmla="*/ 1 h 544"/>
                <a:gd name="T44" fmla="*/ 1 w 712"/>
                <a:gd name="T45" fmla="*/ 1 h 544"/>
                <a:gd name="T46" fmla="*/ 1 w 712"/>
                <a:gd name="T47" fmla="*/ 1 h 544"/>
                <a:gd name="T48" fmla="*/ 1 w 712"/>
                <a:gd name="T49" fmla="*/ 1 h 544"/>
                <a:gd name="T50" fmla="*/ 1 w 712"/>
                <a:gd name="T51" fmla="*/ 1 h 544"/>
                <a:gd name="T52" fmla="*/ 1 w 712"/>
                <a:gd name="T53" fmla="*/ 1 h 544"/>
                <a:gd name="T54" fmla="*/ 1 w 712"/>
                <a:gd name="T55" fmla="*/ 1 h 544"/>
                <a:gd name="T56" fmla="*/ 1 w 712"/>
                <a:gd name="T57" fmla="*/ 1 h 544"/>
                <a:gd name="T58" fmla="*/ 1 w 712"/>
                <a:gd name="T59" fmla="*/ 1 h 544"/>
                <a:gd name="T60" fmla="*/ 1 w 712"/>
                <a:gd name="T61" fmla="*/ 1 h 544"/>
                <a:gd name="T62" fmla="*/ 1 w 712"/>
                <a:gd name="T63" fmla="*/ 1 h 544"/>
                <a:gd name="T64" fmla="*/ 1 w 712"/>
                <a:gd name="T65" fmla="*/ 1 h 544"/>
                <a:gd name="T66" fmla="*/ 1 w 712"/>
                <a:gd name="T67" fmla="*/ 1 h 544"/>
                <a:gd name="T68" fmla="*/ 1 w 712"/>
                <a:gd name="T69" fmla="*/ 1 h 544"/>
                <a:gd name="T70" fmla="*/ 1 w 712"/>
                <a:gd name="T71" fmla="*/ 1 h 544"/>
                <a:gd name="T72" fmla="*/ 1 w 712"/>
                <a:gd name="T73" fmla="*/ 1 h 544"/>
                <a:gd name="T74" fmla="*/ 1 w 712"/>
                <a:gd name="T75" fmla="*/ 1 h 544"/>
                <a:gd name="T76" fmla="*/ 0 w 712"/>
                <a:gd name="T77" fmla="*/ 1 h 544"/>
                <a:gd name="T78" fmla="*/ 1 w 712"/>
                <a:gd name="T79" fmla="*/ 1 h 544"/>
                <a:gd name="T80" fmla="*/ 1 w 712"/>
                <a:gd name="T81" fmla="*/ 1 h 544"/>
                <a:gd name="T82" fmla="*/ 1 w 712"/>
                <a:gd name="T83" fmla="*/ 1 h 544"/>
                <a:gd name="T84" fmla="*/ 1 w 712"/>
                <a:gd name="T85" fmla="*/ 1 h 544"/>
                <a:gd name="T86" fmla="*/ 1 w 712"/>
                <a:gd name="T87" fmla="*/ 1 h 544"/>
                <a:gd name="T88" fmla="*/ 1 w 712"/>
                <a:gd name="T89" fmla="*/ 1 h 544"/>
                <a:gd name="T90" fmla="*/ 1 w 712"/>
                <a:gd name="T91" fmla="*/ 1 h 544"/>
                <a:gd name="T92" fmla="*/ 1 w 712"/>
                <a:gd name="T93" fmla="*/ 1 h 5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12"/>
                <a:gd name="T142" fmla="*/ 0 h 544"/>
                <a:gd name="T143" fmla="*/ 712 w 712"/>
                <a:gd name="T144" fmla="*/ 544 h 5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12" h="544">
                  <a:moveTo>
                    <a:pt x="360" y="136"/>
                  </a:moveTo>
                  <a:lnTo>
                    <a:pt x="368" y="128"/>
                  </a:lnTo>
                  <a:lnTo>
                    <a:pt x="384" y="120"/>
                  </a:lnTo>
                  <a:lnTo>
                    <a:pt x="392" y="112"/>
                  </a:lnTo>
                  <a:lnTo>
                    <a:pt x="400" y="112"/>
                  </a:lnTo>
                  <a:lnTo>
                    <a:pt x="416" y="104"/>
                  </a:lnTo>
                  <a:lnTo>
                    <a:pt x="424" y="96"/>
                  </a:lnTo>
                  <a:lnTo>
                    <a:pt x="440" y="88"/>
                  </a:lnTo>
                  <a:lnTo>
                    <a:pt x="456" y="80"/>
                  </a:lnTo>
                  <a:lnTo>
                    <a:pt x="464" y="72"/>
                  </a:lnTo>
                  <a:lnTo>
                    <a:pt x="480" y="64"/>
                  </a:lnTo>
                  <a:lnTo>
                    <a:pt x="488" y="56"/>
                  </a:lnTo>
                  <a:lnTo>
                    <a:pt x="504" y="40"/>
                  </a:lnTo>
                  <a:lnTo>
                    <a:pt x="520" y="32"/>
                  </a:lnTo>
                  <a:lnTo>
                    <a:pt x="528" y="24"/>
                  </a:lnTo>
                  <a:lnTo>
                    <a:pt x="544" y="16"/>
                  </a:lnTo>
                  <a:lnTo>
                    <a:pt x="552" y="8"/>
                  </a:lnTo>
                  <a:lnTo>
                    <a:pt x="568" y="8"/>
                  </a:lnTo>
                  <a:lnTo>
                    <a:pt x="584" y="0"/>
                  </a:lnTo>
                  <a:lnTo>
                    <a:pt x="600" y="8"/>
                  </a:lnTo>
                  <a:lnTo>
                    <a:pt x="616" y="8"/>
                  </a:lnTo>
                  <a:lnTo>
                    <a:pt x="632" y="8"/>
                  </a:lnTo>
                  <a:lnTo>
                    <a:pt x="640" y="16"/>
                  </a:lnTo>
                  <a:lnTo>
                    <a:pt x="656" y="24"/>
                  </a:lnTo>
                  <a:lnTo>
                    <a:pt x="672" y="40"/>
                  </a:lnTo>
                  <a:lnTo>
                    <a:pt x="680" y="48"/>
                  </a:lnTo>
                  <a:lnTo>
                    <a:pt x="688" y="64"/>
                  </a:lnTo>
                  <a:lnTo>
                    <a:pt x="696" y="80"/>
                  </a:lnTo>
                  <a:lnTo>
                    <a:pt x="704" y="96"/>
                  </a:lnTo>
                  <a:lnTo>
                    <a:pt x="712" y="112"/>
                  </a:lnTo>
                  <a:lnTo>
                    <a:pt x="712" y="128"/>
                  </a:lnTo>
                  <a:lnTo>
                    <a:pt x="712" y="144"/>
                  </a:lnTo>
                  <a:lnTo>
                    <a:pt x="704" y="152"/>
                  </a:lnTo>
                  <a:lnTo>
                    <a:pt x="704" y="168"/>
                  </a:lnTo>
                  <a:lnTo>
                    <a:pt x="696" y="184"/>
                  </a:lnTo>
                  <a:lnTo>
                    <a:pt x="688" y="192"/>
                  </a:lnTo>
                  <a:lnTo>
                    <a:pt x="680" y="208"/>
                  </a:lnTo>
                  <a:lnTo>
                    <a:pt x="664" y="216"/>
                  </a:lnTo>
                  <a:lnTo>
                    <a:pt x="656" y="232"/>
                  </a:lnTo>
                  <a:lnTo>
                    <a:pt x="640" y="240"/>
                  </a:lnTo>
                  <a:lnTo>
                    <a:pt x="632" y="256"/>
                  </a:lnTo>
                  <a:lnTo>
                    <a:pt x="616" y="264"/>
                  </a:lnTo>
                  <a:lnTo>
                    <a:pt x="600" y="272"/>
                  </a:lnTo>
                  <a:lnTo>
                    <a:pt x="592" y="280"/>
                  </a:lnTo>
                  <a:lnTo>
                    <a:pt x="576" y="288"/>
                  </a:lnTo>
                  <a:lnTo>
                    <a:pt x="568" y="296"/>
                  </a:lnTo>
                  <a:lnTo>
                    <a:pt x="552" y="312"/>
                  </a:lnTo>
                  <a:lnTo>
                    <a:pt x="544" y="320"/>
                  </a:lnTo>
                  <a:lnTo>
                    <a:pt x="536" y="328"/>
                  </a:lnTo>
                  <a:lnTo>
                    <a:pt x="528" y="344"/>
                  </a:lnTo>
                  <a:lnTo>
                    <a:pt x="528" y="360"/>
                  </a:lnTo>
                  <a:lnTo>
                    <a:pt x="528" y="376"/>
                  </a:lnTo>
                  <a:lnTo>
                    <a:pt x="528" y="392"/>
                  </a:lnTo>
                  <a:lnTo>
                    <a:pt x="528" y="400"/>
                  </a:lnTo>
                  <a:lnTo>
                    <a:pt x="528" y="416"/>
                  </a:lnTo>
                  <a:lnTo>
                    <a:pt x="528" y="432"/>
                  </a:lnTo>
                  <a:lnTo>
                    <a:pt x="528" y="448"/>
                  </a:lnTo>
                  <a:lnTo>
                    <a:pt x="528" y="464"/>
                  </a:lnTo>
                  <a:lnTo>
                    <a:pt x="528" y="472"/>
                  </a:lnTo>
                  <a:lnTo>
                    <a:pt x="528" y="488"/>
                  </a:lnTo>
                  <a:lnTo>
                    <a:pt x="520" y="504"/>
                  </a:lnTo>
                  <a:lnTo>
                    <a:pt x="512" y="512"/>
                  </a:lnTo>
                  <a:lnTo>
                    <a:pt x="496" y="528"/>
                  </a:lnTo>
                  <a:lnTo>
                    <a:pt x="488" y="536"/>
                  </a:lnTo>
                  <a:lnTo>
                    <a:pt x="472" y="536"/>
                  </a:lnTo>
                  <a:lnTo>
                    <a:pt x="456" y="544"/>
                  </a:lnTo>
                  <a:lnTo>
                    <a:pt x="440" y="544"/>
                  </a:lnTo>
                  <a:lnTo>
                    <a:pt x="424" y="544"/>
                  </a:lnTo>
                  <a:lnTo>
                    <a:pt x="416" y="544"/>
                  </a:lnTo>
                  <a:lnTo>
                    <a:pt x="400" y="536"/>
                  </a:lnTo>
                  <a:lnTo>
                    <a:pt x="392" y="528"/>
                  </a:lnTo>
                  <a:lnTo>
                    <a:pt x="384" y="512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68" y="472"/>
                  </a:lnTo>
                  <a:lnTo>
                    <a:pt x="360" y="456"/>
                  </a:lnTo>
                  <a:lnTo>
                    <a:pt x="352" y="440"/>
                  </a:lnTo>
                  <a:lnTo>
                    <a:pt x="352" y="424"/>
                  </a:lnTo>
                  <a:lnTo>
                    <a:pt x="344" y="408"/>
                  </a:lnTo>
                  <a:lnTo>
                    <a:pt x="336" y="400"/>
                  </a:lnTo>
                  <a:lnTo>
                    <a:pt x="328" y="392"/>
                  </a:lnTo>
                  <a:lnTo>
                    <a:pt x="320" y="384"/>
                  </a:lnTo>
                  <a:lnTo>
                    <a:pt x="304" y="376"/>
                  </a:lnTo>
                  <a:lnTo>
                    <a:pt x="296" y="376"/>
                  </a:lnTo>
                  <a:lnTo>
                    <a:pt x="280" y="368"/>
                  </a:lnTo>
                  <a:lnTo>
                    <a:pt x="264" y="368"/>
                  </a:lnTo>
                  <a:lnTo>
                    <a:pt x="248" y="368"/>
                  </a:lnTo>
                  <a:lnTo>
                    <a:pt x="232" y="368"/>
                  </a:lnTo>
                  <a:lnTo>
                    <a:pt x="216" y="368"/>
                  </a:lnTo>
                  <a:lnTo>
                    <a:pt x="200" y="368"/>
                  </a:lnTo>
                  <a:lnTo>
                    <a:pt x="184" y="368"/>
                  </a:lnTo>
                  <a:lnTo>
                    <a:pt x="168" y="368"/>
                  </a:lnTo>
                  <a:lnTo>
                    <a:pt x="152" y="368"/>
                  </a:lnTo>
                  <a:lnTo>
                    <a:pt x="136" y="360"/>
                  </a:lnTo>
                  <a:lnTo>
                    <a:pt x="120" y="360"/>
                  </a:lnTo>
                  <a:lnTo>
                    <a:pt x="104" y="352"/>
                  </a:lnTo>
                  <a:lnTo>
                    <a:pt x="96" y="352"/>
                  </a:lnTo>
                  <a:lnTo>
                    <a:pt x="80" y="344"/>
                  </a:lnTo>
                  <a:lnTo>
                    <a:pt x="72" y="336"/>
                  </a:lnTo>
                  <a:lnTo>
                    <a:pt x="56" y="320"/>
                  </a:lnTo>
                  <a:lnTo>
                    <a:pt x="48" y="312"/>
                  </a:lnTo>
                  <a:lnTo>
                    <a:pt x="40" y="296"/>
                  </a:lnTo>
                  <a:lnTo>
                    <a:pt x="24" y="280"/>
                  </a:lnTo>
                  <a:lnTo>
                    <a:pt x="16" y="264"/>
                  </a:lnTo>
                  <a:lnTo>
                    <a:pt x="8" y="256"/>
                  </a:lnTo>
                  <a:lnTo>
                    <a:pt x="8" y="240"/>
                  </a:lnTo>
                  <a:lnTo>
                    <a:pt x="0" y="224"/>
                  </a:lnTo>
                  <a:lnTo>
                    <a:pt x="8" y="208"/>
                  </a:lnTo>
                  <a:lnTo>
                    <a:pt x="8" y="192"/>
                  </a:lnTo>
                  <a:lnTo>
                    <a:pt x="16" y="184"/>
                  </a:lnTo>
                  <a:lnTo>
                    <a:pt x="24" y="168"/>
                  </a:lnTo>
                  <a:lnTo>
                    <a:pt x="32" y="152"/>
                  </a:lnTo>
                  <a:lnTo>
                    <a:pt x="48" y="144"/>
                  </a:lnTo>
                  <a:lnTo>
                    <a:pt x="64" y="136"/>
                  </a:lnTo>
                  <a:lnTo>
                    <a:pt x="88" y="128"/>
                  </a:lnTo>
                  <a:lnTo>
                    <a:pt x="104" y="120"/>
                  </a:lnTo>
                  <a:lnTo>
                    <a:pt x="128" y="120"/>
                  </a:lnTo>
                  <a:lnTo>
                    <a:pt x="144" y="112"/>
                  </a:lnTo>
                  <a:lnTo>
                    <a:pt x="168" y="112"/>
                  </a:lnTo>
                  <a:lnTo>
                    <a:pt x="192" y="112"/>
                  </a:lnTo>
                  <a:lnTo>
                    <a:pt x="208" y="112"/>
                  </a:lnTo>
                  <a:lnTo>
                    <a:pt x="224" y="112"/>
                  </a:lnTo>
                  <a:lnTo>
                    <a:pt x="240" y="112"/>
                  </a:lnTo>
                  <a:lnTo>
                    <a:pt x="264" y="112"/>
                  </a:lnTo>
                  <a:lnTo>
                    <a:pt x="280" y="120"/>
                  </a:lnTo>
                  <a:lnTo>
                    <a:pt x="296" y="120"/>
                  </a:lnTo>
                  <a:lnTo>
                    <a:pt x="312" y="128"/>
                  </a:lnTo>
                  <a:lnTo>
                    <a:pt x="328" y="128"/>
                  </a:lnTo>
                  <a:lnTo>
                    <a:pt x="336" y="136"/>
                  </a:lnTo>
                  <a:lnTo>
                    <a:pt x="344" y="1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993C3C56-4637-41AB-8CC2-723DD85F5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1015"/>
              <a:ext cx="515" cy="461"/>
            </a:xfrm>
            <a:custGeom>
              <a:avLst/>
              <a:gdLst>
                <a:gd name="T0" fmla="*/ 1 w 696"/>
                <a:gd name="T1" fmla="*/ 1 h 624"/>
                <a:gd name="T2" fmla="*/ 1 w 696"/>
                <a:gd name="T3" fmla="*/ 1 h 624"/>
                <a:gd name="T4" fmla="*/ 1 w 696"/>
                <a:gd name="T5" fmla="*/ 1 h 624"/>
                <a:gd name="T6" fmla="*/ 1 w 696"/>
                <a:gd name="T7" fmla="*/ 1 h 624"/>
                <a:gd name="T8" fmla="*/ 1 w 696"/>
                <a:gd name="T9" fmla="*/ 1 h 624"/>
                <a:gd name="T10" fmla="*/ 1 w 696"/>
                <a:gd name="T11" fmla="*/ 1 h 624"/>
                <a:gd name="T12" fmla="*/ 1 w 696"/>
                <a:gd name="T13" fmla="*/ 1 h 624"/>
                <a:gd name="T14" fmla="*/ 1 w 696"/>
                <a:gd name="T15" fmla="*/ 1 h 624"/>
                <a:gd name="T16" fmla="*/ 1 w 696"/>
                <a:gd name="T17" fmla="*/ 1 h 624"/>
                <a:gd name="T18" fmla="*/ 1 w 696"/>
                <a:gd name="T19" fmla="*/ 1 h 624"/>
                <a:gd name="T20" fmla="*/ 1 w 696"/>
                <a:gd name="T21" fmla="*/ 1 h 624"/>
                <a:gd name="T22" fmla="*/ 1 w 696"/>
                <a:gd name="T23" fmla="*/ 1 h 624"/>
                <a:gd name="T24" fmla="*/ 1 w 696"/>
                <a:gd name="T25" fmla="*/ 1 h 624"/>
                <a:gd name="T26" fmla="*/ 1 w 696"/>
                <a:gd name="T27" fmla="*/ 1 h 624"/>
                <a:gd name="T28" fmla="*/ 1 w 696"/>
                <a:gd name="T29" fmla="*/ 1 h 624"/>
                <a:gd name="T30" fmla="*/ 0 w 696"/>
                <a:gd name="T31" fmla="*/ 1 h 624"/>
                <a:gd name="T32" fmla="*/ 1 w 696"/>
                <a:gd name="T33" fmla="*/ 1 h 624"/>
                <a:gd name="T34" fmla="*/ 1 w 696"/>
                <a:gd name="T35" fmla="*/ 1 h 624"/>
                <a:gd name="T36" fmla="*/ 1 w 696"/>
                <a:gd name="T37" fmla="*/ 1 h 624"/>
                <a:gd name="T38" fmla="*/ 1 w 696"/>
                <a:gd name="T39" fmla="*/ 1 h 624"/>
                <a:gd name="T40" fmla="*/ 1 w 696"/>
                <a:gd name="T41" fmla="*/ 0 h 624"/>
                <a:gd name="T42" fmla="*/ 1 w 696"/>
                <a:gd name="T43" fmla="*/ 1 h 624"/>
                <a:gd name="T44" fmla="*/ 1 w 696"/>
                <a:gd name="T45" fmla="*/ 1 h 624"/>
                <a:gd name="T46" fmla="*/ 1 w 696"/>
                <a:gd name="T47" fmla="*/ 1 h 624"/>
                <a:gd name="T48" fmla="*/ 1 w 696"/>
                <a:gd name="T49" fmla="*/ 1 h 624"/>
                <a:gd name="T50" fmla="*/ 1 w 696"/>
                <a:gd name="T51" fmla="*/ 1 h 624"/>
                <a:gd name="T52" fmla="*/ 1 w 696"/>
                <a:gd name="T53" fmla="*/ 1 h 624"/>
                <a:gd name="T54" fmla="*/ 1 w 696"/>
                <a:gd name="T55" fmla="*/ 1 h 624"/>
                <a:gd name="T56" fmla="*/ 1 w 696"/>
                <a:gd name="T57" fmla="*/ 1 h 624"/>
                <a:gd name="T58" fmla="*/ 1 w 696"/>
                <a:gd name="T59" fmla="*/ 1 h 624"/>
                <a:gd name="T60" fmla="*/ 1 w 696"/>
                <a:gd name="T61" fmla="*/ 1 h 624"/>
                <a:gd name="T62" fmla="*/ 1 w 696"/>
                <a:gd name="T63" fmla="*/ 1 h 624"/>
                <a:gd name="T64" fmla="*/ 1 w 696"/>
                <a:gd name="T65" fmla="*/ 1 h 624"/>
                <a:gd name="T66" fmla="*/ 1 w 696"/>
                <a:gd name="T67" fmla="*/ 1 h 624"/>
                <a:gd name="T68" fmla="*/ 1 w 696"/>
                <a:gd name="T69" fmla="*/ 1 h 624"/>
                <a:gd name="T70" fmla="*/ 1 w 696"/>
                <a:gd name="T71" fmla="*/ 1 h 624"/>
                <a:gd name="T72" fmla="*/ 1 w 696"/>
                <a:gd name="T73" fmla="*/ 1 h 624"/>
                <a:gd name="T74" fmla="*/ 1 w 696"/>
                <a:gd name="T75" fmla="*/ 1 h 624"/>
                <a:gd name="T76" fmla="*/ 1 w 696"/>
                <a:gd name="T77" fmla="*/ 1 h 624"/>
                <a:gd name="T78" fmla="*/ 1 w 696"/>
                <a:gd name="T79" fmla="*/ 1 h 624"/>
                <a:gd name="T80" fmla="*/ 1 w 696"/>
                <a:gd name="T81" fmla="*/ 1 h 624"/>
                <a:gd name="T82" fmla="*/ 1 w 696"/>
                <a:gd name="T83" fmla="*/ 1 h 624"/>
                <a:gd name="T84" fmla="*/ 1 w 696"/>
                <a:gd name="T85" fmla="*/ 1 h 624"/>
                <a:gd name="T86" fmla="*/ 1 w 696"/>
                <a:gd name="T87" fmla="*/ 1 h 624"/>
                <a:gd name="T88" fmla="*/ 1 w 696"/>
                <a:gd name="T89" fmla="*/ 1 h 624"/>
                <a:gd name="T90" fmla="*/ 1 w 696"/>
                <a:gd name="T91" fmla="*/ 1 h 624"/>
                <a:gd name="T92" fmla="*/ 1 w 696"/>
                <a:gd name="T93" fmla="*/ 1 h 6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96"/>
                <a:gd name="T142" fmla="*/ 0 h 624"/>
                <a:gd name="T143" fmla="*/ 696 w 696"/>
                <a:gd name="T144" fmla="*/ 624 h 62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96" h="624">
                  <a:moveTo>
                    <a:pt x="352" y="568"/>
                  </a:moveTo>
                  <a:lnTo>
                    <a:pt x="336" y="576"/>
                  </a:lnTo>
                  <a:lnTo>
                    <a:pt x="328" y="584"/>
                  </a:lnTo>
                  <a:lnTo>
                    <a:pt x="312" y="592"/>
                  </a:lnTo>
                  <a:lnTo>
                    <a:pt x="296" y="600"/>
                  </a:lnTo>
                  <a:lnTo>
                    <a:pt x="280" y="608"/>
                  </a:lnTo>
                  <a:lnTo>
                    <a:pt x="272" y="608"/>
                  </a:lnTo>
                  <a:lnTo>
                    <a:pt x="256" y="616"/>
                  </a:lnTo>
                  <a:lnTo>
                    <a:pt x="240" y="624"/>
                  </a:lnTo>
                  <a:lnTo>
                    <a:pt x="224" y="624"/>
                  </a:lnTo>
                  <a:lnTo>
                    <a:pt x="208" y="624"/>
                  </a:lnTo>
                  <a:lnTo>
                    <a:pt x="192" y="624"/>
                  </a:lnTo>
                  <a:lnTo>
                    <a:pt x="168" y="624"/>
                  </a:lnTo>
                  <a:lnTo>
                    <a:pt x="152" y="616"/>
                  </a:lnTo>
                  <a:lnTo>
                    <a:pt x="136" y="608"/>
                  </a:lnTo>
                  <a:lnTo>
                    <a:pt x="120" y="600"/>
                  </a:lnTo>
                  <a:lnTo>
                    <a:pt x="104" y="592"/>
                  </a:lnTo>
                  <a:lnTo>
                    <a:pt x="96" y="576"/>
                  </a:lnTo>
                  <a:lnTo>
                    <a:pt x="88" y="568"/>
                  </a:lnTo>
                  <a:lnTo>
                    <a:pt x="80" y="552"/>
                  </a:lnTo>
                  <a:lnTo>
                    <a:pt x="80" y="536"/>
                  </a:lnTo>
                  <a:lnTo>
                    <a:pt x="80" y="520"/>
                  </a:lnTo>
                  <a:lnTo>
                    <a:pt x="88" y="504"/>
                  </a:lnTo>
                  <a:lnTo>
                    <a:pt x="96" y="480"/>
                  </a:lnTo>
                  <a:lnTo>
                    <a:pt x="104" y="464"/>
                  </a:lnTo>
                  <a:lnTo>
                    <a:pt x="112" y="440"/>
                  </a:lnTo>
                  <a:lnTo>
                    <a:pt x="120" y="424"/>
                  </a:lnTo>
                  <a:lnTo>
                    <a:pt x="128" y="400"/>
                  </a:lnTo>
                  <a:lnTo>
                    <a:pt x="128" y="384"/>
                  </a:lnTo>
                  <a:lnTo>
                    <a:pt x="128" y="360"/>
                  </a:lnTo>
                  <a:lnTo>
                    <a:pt x="128" y="344"/>
                  </a:lnTo>
                  <a:lnTo>
                    <a:pt x="120" y="328"/>
                  </a:lnTo>
                  <a:lnTo>
                    <a:pt x="112" y="304"/>
                  </a:lnTo>
                  <a:lnTo>
                    <a:pt x="104" y="288"/>
                  </a:lnTo>
                  <a:lnTo>
                    <a:pt x="88" y="272"/>
                  </a:lnTo>
                  <a:lnTo>
                    <a:pt x="72" y="256"/>
                  </a:lnTo>
                  <a:lnTo>
                    <a:pt x="64" y="240"/>
                  </a:lnTo>
                  <a:lnTo>
                    <a:pt x="48" y="224"/>
                  </a:lnTo>
                  <a:lnTo>
                    <a:pt x="32" y="208"/>
                  </a:lnTo>
                  <a:lnTo>
                    <a:pt x="24" y="192"/>
                  </a:lnTo>
                  <a:lnTo>
                    <a:pt x="16" y="176"/>
                  </a:lnTo>
                  <a:lnTo>
                    <a:pt x="8" y="160"/>
                  </a:lnTo>
                  <a:lnTo>
                    <a:pt x="0" y="144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8" y="96"/>
                  </a:lnTo>
                  <a:lnTo>
                    <a:pt x="8" y="88"/>
                  </a:lnTo>
                  <a:lnTo>
                    <a:pt x="16" y="72"/>
                  </a:lnTo>
                  <a:lnTo>
                    <a:pt x="24" y="64"/>
                  </a:lnTo>
                  <a:lnTo>
                    <a:pt x="40" y="48"/>
                  </a:lnTo>
                  <a:lnTo>
                    <a:pt x="48" y="40"/>
                  </a:lnTo>
                  <a:lnTo>
                    <a:pt x="64" y="32"/>
                  </a:lnTo>
                  <a:lnTo>
                    <a:pt x="72" y="16"/>
                  </a:lnTo>
                  <a:lnTo>
                    <a:pt x="88" y="16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28" y="0"/>
                  </a:lnTo>
                  <a:lnTo>
                    <a:pt x="144" y="0"/>
                  </a:lnTo>
                  <a:lnTo>
                    <a:pt x="160" y="0"/>
                  </a:lnTo>
                  <a:lnTo>
                    <a:pt x="176" y="0"/>
                  </a:lnTo>
                  <a:lnTo>
                    <a:pt x="192" y="8"/>
                  </a:lnTo>
                  <a:lnTo>
                    <a:pt x="208" y="8"/>
                  </a:lnTo>
                  <a:lnTo>
                    <a:pt x="216" y="16"/>
                  </a:lnTo>
                  <a:lnTo>
                    <a:pt x="232" y="16"/>
                  </a:lnTo>
                  <a:lnTo>
                    <a:pt x="248" y="24"/>
                  </a:lnTo>
                  <a:lnTo>
                    <a:pt x="256" y="32"/>
                  </a:lnTo>
                  <a:lnTo>
                    <a:pt x="272" y="40"/>
                  </a:lnTo>
                  <a:lnTo>
                    <a:pt x="280" y="48"/>
                  </a:lnTo>
                  <a:lnTo>
                    <a:pt x="296" y="56"/>
                  </a:lnTo>
                  <a:lnTo>
                    <a:pt x="304" y="64"/>
                  </a:lnTo>
                  <a:lnTo>
                    <a:pt x="320" y="80"/>
                  </a:lnTo>
                  <a:lnTo>
                    <a:pt x="328" y="96"/>
                  </a:lnTo>
                  <a:lnTo>
                    <a:pt x="336" y="104"/>
                  </a:lnTo>
                  <a:lnTo>
                    <a:pt x="352" y="120"/>
                  </a:lnTo>
                  <a:lnTo>
                    <a:pt x="360" y="128"/>
                  </a:lnTo>
                  <a:lnTo>
                    <a:pt x="368" y="144"/>
                  </a:lnTo>
                  <a:lnTo>
                    <a:pt x="384" y="152"/>
                  </a:lnTo>
                  <a:lnTo>
                    <a:pt x="392" y="160"/>
                  </a:lnTo>
                  <a:lnTo>
                    <a:pt x="408" y="168"/>
                  </a:lnTo>
                  <a:lnTo>
                    <a:pt x="416" y="176"/>
                  </a:lnTo>
                  <a:lnTo>
                    <a:pt x="432" y="176"/>
                  </a:lnTo>
                  <a:lnTo>
                    <a:pt x="440" y="176"/>
                  </a:lnTo>
                  <a:lnTo>
                    <a:pt x="456" y="168"/>
                  </a:lnTo>
                  <a:lnTo>
                    <a:pt x="472" y="168"/>
                  </a:lnTo>
                  <a:lnTo>
                    <a:pt x="480" y="160"/>
                  </a:lnTo>
                  <a:lnTo>
                    <a:pt x="496" y="160"/>
                  </a:lnTo>
                  <a:lnTo>
                    <a:pt x="512" y="152"/>
                  </a:lnTo>
                  <a:lnTo>
                    <a:pt x="528" y="144"/>
                  </a:lnTo>
                  <a:lnTo>
                    <a:pt x="544" y="144"/>
                  </a:lnTo>
                  <a:lnTo>
                    <a:pt x="560" y="144"/>
                  </a:lnTo>
                  <a:lnTo>
                    <a:pt x="576" y="144"/>
                  </a:lnTo>
                  <a:lnTo>
                    <a:pt x="592" y="144"/>
                  </a:lnTo>
                  <a:lnTo>
                    <a:pt x="608" y="152"/>
                  </a:lnTo>
                  <a:lnTo>
                    <a:pt x="624" y="152"/>
                  </a:lnTo>
                  <a:lnTo>
                    <a:pt x="640" y="160"/>
                  </a:lnTo>
                  <a:lnTo>
                    <a:pt x="656" y="168"/>
                  </a:lnTo>
                  <a:lnTo>
                    <a:pt x="664" y="176"/>
                  </a:lnTo>
                  <a:lnTo>
                    <a:pt x="680" y="192"/>
                  </a:lnTo>
                  <a:lnTo>
                    <a:pt x="688" y="200"/>
                  </a:lnTo>
                  <a:lnTo>
                    <a:pt x="696" y="216"/>
                  </a:lnTo>
                  <a:lnTo>
                    <a:pt x="696" y="224"/>
                  </a:lnTo>
                  <a:lnTo>
                    <a:pt x="696" y="232"/>
                  </a:lnTo>
                  <a:lnTo>
                    <a:pt x="688" y="248"/>
                  </a:lnTo>
                  <a:lnTo>
                    <a:pt x="680" y="256"/>
                  </a:lnTo>
                  <a:lnTo>
                    <a:pt x="672" y="264"/>
                  </a:lnTo>
                  <a:lnTo>
                    <a:pt x="664" y="280"/>
                  </a:lnTo>
                  <a:lnTo>
                    <a:pt x="648" y="288"/>
                  </a:lnTo>
                  <a:lnTo>
                    <a:pt x="632" y="296"/>
                  </a:lnTo>
                  <a:lnTo>
                    <a:pt x="624" y="304"/>
                  </a:lnTo>
                  <a:lnTo>
                    <a:pt x="608" y="312"/>
                  </a:lnTo>
                  <a:lnTo>
                    <a:pt x="592" y="312"/>
                  </a:lnTo>
                  <a:lnTo>
                    <a:pt x="576" y="312"/>
                  </a:lnTo>
                  <a:lnTo>
                    <a:pt x="560" y="320"/>
                  </a:lnTo>
                  <a:lnTo>
                    <a:pt x="544" y="320"/>
                  </a:lnTo>
                  <a:lnTo>
                    <a:pt x="528" y="320"/>
                  </a:lnTo>
                  <a:lnTo>
                    <a:pt x="512" y="328"/>
                  </a:lnTo>
                  <a:lnTo>
                    <a:pt x="496" y="328"/>
                  </a:lnTo>
                  <a:lnTo>
                    <a:pt x="488" y="336"/>
                  </a:lnTo>
                  <a:lnTo>
                    <a:pt x="472" y="344"/>
                  </a:lnTo>
                  <a:lnTo>
                    <a:pt x="464" y="352"/>
                  </a:lnTo>
                  <a:lnTo>
                    <a:pt x="448" y="360"/>
                  </a:lnTo>
                  <a:lnTo>
                    <a:pt x="432" y="376"/>
                  </a:lnTo>
                  <a:lnTo>
                    <a:pt x="424" y="400"/>
                  </a:lnTo>
                  <a:lnTo>
                    <a:pt x="408" y="424"/>
                  </a:lnTo>
                  <a:lnTo>
                    <a:pt x="400" y="456"/>
                  </a:lnTo>
                  <a:lnTo>
                    <a:pt x="384" y="480"/>
                  </a:lnTo>
                  <a:lnTo>
                    <a:pt x="376" y="512"/>
                  </a:lnTo>
                  <a:lnTo>
                    <a:pt x="368" y="536"/>
                  </a:lnTo>
                  <a:lnTo>
                    <a:pt x="360" y="560"/>
                  </a:lnTo>
                  <a:lnTo>
                    <a:pt x="352" y="568"/>
                  </a:lnTo>
                  <a:close/>
                </a:path>
              </a:pathLst>
            </a:custGeom>
            <a:solidFill>
              <a:srgbClr val="CCCCCC"/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368C8CAC-B486-4F3D-8A27-6F7AB6A60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" y="1670"/>
              <a:ext cx="604" cy="497"/>
            </a:xfrm>
            <a:custGeom>
              <a:avLst/>
              <a:gdLst>
                <a:gd name="T0" fmla="*/ 1 w 816"/>
                <a:gd name="T1" fmla="*/ 1 h 672"/>
                <a:gd name="T2" fmla="*/ 1 w 816"/>
                <a:gd name="T3" fmla="*/ 1 h 672"/>
                <a:gd name="T4" fmla="*/ 1 w 816"/>
                <a:gd name="T5" fmla="*/ 1 h 672"/>
                <a:gd name="T6" fmla="*/ 1 w 816"/>
                <a:gd name="T7" fmla="*/ 1 h 672"/>
                <a:gd name="T8" fmla="*/ 1 w 816"/>
                <a:gd name="T9" fmla="*/ 1 h 672"/>
                <a:gd name="T10" fmla="*/ 1 w 816"/>
                <a:gd name="T11" fmla="*/ 1 h 672"/>
                <a:gd name="T12" fmla="*/ 0 w 816"/>
                <a:gd name="T13" fmla="*/ 1 h 672"/>
                <a:gd name="T14" fmla="*/ 1 w 816"/>
                <a:gd name="T15" fmla="*/ 1 h 672"/>
                <a:gd name="T16" fmla="*/ 1 w 816"/>
                <a:gd name="T17" fmla="*/ 1 h 672"/>
                <a:gd name="T18" fmla="*/ 1 w 816"/>
                <a:gd name="T19" fmla="*/ 1 h 672"/>
                <a:gd name="T20" fmla="*/ 1 w 816"/>
                <a:gd name="T21" fmla="*/ 0 h 672"/>
                <a:gd name="T22" fmla="*/ 1 w 816"/>
                <a:gd name="T23" fmla="*/ 0 h 672"/>
                <a:gd name="T24" fmla="*/ 1 w 816"/>
                <a:gd name="T25" fmla="*/ 1 h 672"/>
                <a:gd name="T26" fmla="*/ 1 w 816"/>
                <a:gd name="T27" fmla="*/ 1 h 672"/>
                <a:gd name="T28" fmla="*/ 1 w 816"/>
                <a:gd name="T29" fmla="*/ 1 h 672"/>
                <a:gd name="T30" fmla="*/ 1 w 816"/>
                <a:gd name="T31" fmla="*/ 1 h 672"/>
                <a:gd name="T32" fmla="*/ 1 w 816"/>
                <a:gd name="T33" fmla="*/ 1 h 672"/>
                <a:gd name="T34" fmla="*/ 1 w 816"/>
                <a:gd name="T35" fmla="*/ 1 h 672"/>
                <a:gd name="T36" fmla="*/ 1 w 816"/>
                <a:gd name="T37" fmla="*/ 1 h 672"/>
                <a:gd name="T38" fmla="*/ 1 w 816"/>
                <a:gd name="T39" fmla="*/ 1 h 672"/>
                <a:gd name="T40" fmla="*/ 1 w 816"/>
                <a:gd name="T41" fmla="*/ 1 h 672"/>
                <a:gd name="T42" fmla="*/ 1 w 816"/>
                <a:gd name="T43" fmla="*/ 1 h 672"/>
                <a:gd name="T44" fmla="*/ 1 w 816"/>
                <a:gd name="T45" fmla="*/ 1 h 672"/>
                <a:gd name="T46" fmla="*/ 1 w 816"/>
                <a:gd name="T47" fmla="*/ 1 h 672"/>
                <a:gd name="T48" fmla="*/ 1 w 816"/>
                <a:gd name="T49" fmla="*/ 1 h 672"/>
                <a:gd name="T50" fmla="*/ 1 w 816"/>
                <a:gd name="T51" fmla="*/ 1 h 672"/>
                <a:gd name="T52" fmla="*/ 1 w 816"/>
                <a:gd name="T53" fmla="*/ 1 h 672"/>
                <a:gd name="T54" fmla="*/ 1 w 816"/>
                <a:gd name="T55" fmla="*/ 1 h 672"/>
                <a:gd name="T56" fmla="*/ 1 w 816"/>
                <a:gd name="T57" fmla="*/ 1 h 672"/>
                <a:gd name="T58" fmla="*/ 1 w 816"/>
                <a:gd name="T59" fmla="*/ 1 h 672"/>
                <a:gd name="T60" fmla="*/ 1 w 816"/>
                <a:gd name="T61" fmla="*/ 1 h 672"/>
                <a:gd name="T62" fmla="*/ 1 w 816"/>
                <a:gd name="T63" fmla="*/ 1 h 672"/>
                <a:gd name="T64" fmla="*/ 1 w 816"/>
                <a:gd name="T65" fmla="*/ 1 h 672"/>
                <a:gd name="T66" fmla="*/ 1 w 816"/>
                <a:gd name="T67" fmla="*/ 1 h 672"/>
                <a:gd name="T68" fmla="*/ 1 w 816"/>
                <a:gd name="T69" fmla="*/ 1 h 672"/>
                <a:gd name="T70" fmla="*/ 1 w 816"/>
                <a:gd name="T71" fmla="*/ 1 h 672"/>
                <a:gd name="T72" fmla="*/ 1 w 816"/>
                <a:gd name="T73" fmla="*/ 1 h 672"/>
                <a:gd name="T74" fmla="*/ 1 w 816"/>
                <a:gd name="T75" fmla="*/ 1 h 672"/>
                <a:gd name="T76" fmla="*/ 1 w 816"/>
                <a:gd name="T77" fmla="*/ 1 h 672"/>
                <a:gd name="T78" fmla="*/ 1 w 816"/>
                <a:gd name="T79" fmla="*/ 1 h 672"/>
                <a:gd name="T80" fmla="*/ 1 w 816"/>
                <a:gd name="T81" fmla="*/ 1 h 672"/>
                <a:gd name="T82" fmla="*/ 1 w 816"/>
                <a:gd name="T83" fmla="*/ 1 h 672"/>
                <a:gd name="T84" fmla="*/ 1 w 816"/>
                <a:gd name="T85" fmla="*/ 1 h 672"/>
                <a:gd name="T86" fmla="*/ 1 w 816"/>
                <a:gd name="T87" fmla="*/ 1 h 672"/>
                <a:gd name="T88" fmla="*/ 1 w 816"/>
                <a:gd name="T89" fmla="*/ 1 h 672"/>
                <a:gd name="T90" fmla="*/ 1 w 816"/>
                <a:gd name="T91" fmla="*/ 1 h 672"/>
                <a:gd name="T92" fmla="*/ 1 w 816"/>
                <a:gd name="T93" fmla="*/ 1 h 672"/>
                <a:gd name="T94" fmla="*/ 1 w 816"/>
                <a:gd name="T95" fmla="*/ 1 h 6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6"/>
                <a:gd name="T145" fmla="*/ 0 h 672"/>
                <a:gd name="T146" fmla="*/ 816 w 816"/>
                <a:gd name="T147" fmla="*/ 672 h 6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6" h="672">
                  <a:moveTo>
                    <a:pt x="280" y="320"/>
                  </a:moveTo>
                  <a:lnTo>
                    <a:pt x="272" y="312"/>
                  </a:lnTo>
                  <a:lnTo>
                    <a:pt x="256" y="296"/>
                  </a:lnTo>
                  <a:lnTo>
                    <a:pt x="232" y="288"/>
                  </a:lnTo>
                  <a:lnTo>
                    <a:pt x="216" y="280"/>
                  </a:lnTo>
                  <a:lnTo>
                    <a:pt x="192" y="272"/>
                  </a:lnTo>
                  <a:lnTo>
                    <a:pt x="168" y="264"/>
                  </a:lnTo>
                  <a:lnTo>
                    <a:pt x="144" y="256"/>
                  </a:lnTo>
                  <a:lnTo>
                    <a:pt x="120" y="248"/>
                  </a:lnTo>
                  <a:lnTo>
                    <a:pt x="104" y="232"/>
                  </a:lnTo>
                  <a:lnTo>
                    <a:pt x="88" y="224"/>
                  </a:lnTo>
                  <a:lnTo>
                    <a:pt x="72" y="208"/>
                  </a:lnTo>
                  <a:lnTo>
                    <a:pt x="56" y="200"/>
                  </a:lnTo>
                  <a:lnTo>
                    <a:pt x="40" y="184"/>
                  </a:lnTo>
                  <a:lnTo>
                    <a:pt x="32" y="176"/>
                  </a:lnTo>
                  <a:lnTo>
                    <a:pt x="16" y="160"/>
                  </a:lnTo>
                  <a:lnTo>
                    <a:pt x="8" y="144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8" y="80"/>
                  </a:lnTo>
                  <a:lnTo>
                    <a:pt x="24" y="64"/>
                  </a:lnTo>
                  <a:lnTo>
                    <a:pt x="32" y="56"/>
                  </a:lnTo>
                  <a:lnTo>
                    <a:pt x="56" y="40"/>
                  </a:lnTo>
                  <a:lnTo>
                    <a:pt x="72" y="32"/>
                  </a:lnTo>
                  <a:lnTo>
                    <a:pt x="88" y="24"/>
                  </a:lnTo>
                  <a:lnTo>
                    <a:pt x="112" y="16"/>
                  </a:lnTo>
                  <a:lnTo>
                    <a:pt x="136" y="8"/>
                  </a:lnTo>
                  <a:lnTo>
                    <a:pt x="160" y="0"/>
                  </a:lnTo>
                  <a:lnTo>
                    <a:pt x="184" y="0"/>
                  </a:lnTo>
                  <a:lnTo>
                    <a:pt x="208" y="0"/>
                  </a:lnTo>
                  <a:lnTo>
                    <a:pt x="232" y="0"/>
                  </a:lnTo>
                  <a:lnTo>
                    <a:pt x="248" y="8"/>
                  </a:lnTo>
                  <a:lnTo>
                    <a:pt x="272" y="16"/>
                  </a:lnTo>
                  <a:lnTo>
                    <a:pt x="296" y="24"/>
                  </a:lnTo>
                  <a:lnTo>
                    <a:pt x="312" y="32"/>
                  </a:lnTo>
                  <a:lnTo>
                    <a:pt x="328" y="40"/>
                  </a:lnTo>
                  <a:lnTo>
                    <a:pt x="344" y="56"/>
                  </a:lnTo>
                  <a:lnTo>
                    <a:pt x="360" y="64"/>
                  </a:lnTo>
                  <a:lnTo>
                    <a:pt x="376" y="80"/>
                  </a:lnTo>
                  <a:lnTo>
                    <a:pt x="392" y="96"/>
                  </a:lnTo>
                  <a:lnTo>
                    <a:pt x="400" y="104"/>
                  </a:lnTo>
                  <a:lnTo>
                    <a:pt x="416" y="120"/>
                  </a:lnTo>
                  <a:lnTo>
                    <a:pt x="432" y="128"/>
                  </a:lnTo>
                  <a:lnTo>
                    <a:pt x="448" y="144"/>
                  </a:lnTo>
                  <a:lnTo>
                    <a:pt x="456" y="152"/>
                  </a:lnTo>
                  <a:lnTo>
                    <a:pt x="472" y="160"/>
                  </a:lnTo>
                  <a:lnTo>
                    <a:pt x="496" y="168"/>
                  </a:lnTo>
                  <a:lnTo>
                    <a:pt x="512" y="176"/>
                  </a:lnTo>
                  <a:lnTo>
                    <a:pt x="536" y="176"/>
                  </a:lnTo>
                  <a:lnTo>
                    <a:pt x="560" y="176"/>
                  </a:lnTo>
                  <a:lnTo>
                    <a:pt x="584" y="176"/>
                  </a:lnTo>
                  <a:lnTo>
                    <a:pt x="600" y="176"/>
                  </a:lnTo>
                  <a:lnTo>
                    <a:pt x="624" y="176"/>
                  </a:lnTo>
                  <a:lnTo>
                    <a:pt x="648" y="176"/>
                  </a:lnTo>
                  <a:lnTo>
                    <a:pt x="672" y="176"/>
                  </a:lnTo>
                  <a:lnTo>
                    <a:pt x="688" y="176"/>
                  </a:lnTo>
                  <a:lnTo>
                    <a:pt x="712" y="176"/>
                  </a:lnTo>
                  <a:lnTo>
                    <a:pt x="736" y="176"/>
                  </a:lnTo>
                  <a:lnTo>
                    <a:pt x="752" y="184"/>
                  </a:lnTo>
                  <a:lnTo>
                    <a:pt x="768" y="192"/>
                  </a:lnTo>
                  <a:lnTo>
                    <a:pt x="784" y="200"/>
                  </a:lnTo>
                  <a:lnTo>
                    <a:pt x="800" y="216"/>
                  </a:lnTo>
                  <a:lnTo>
                    <a:pt x="808" y="224"/>
                  </a:lnTo>
                  <a:lnTo>
                    <a:pt x="816" y="240"/>
                  </a:lnTo>
                  <a:lnTo>
                    <a:pt x="816" y="256"/>
                  </a:lnTo>
                  <a:lnTo>
                    <a:pt x="816" y="272"/>
                  </a:lnTo>
                  <a:lnTo>
                    <a:pt x="808" y="280"/>
                  </a:lnTo>
                  <a:lnTo>
                    <a:pt x="800" y="296"/>
                  </a:lnTo>
                  <a:lnTo>
                    <a:pt x="784" y="304"/>
                  </a:lnTo>
                  <a:lnTo>
                    <a:pt x="768" y="312"/>
                  </a:lnTo>
                  <a:lnTo>
                    <a:pt x="752" y="320"/>
                  </a:lnTo>
                  <a:lnTo>
                    <a:pt x="728" y="328"/>
                  </a:lnTo>
                  <a:lnTo>
                    <a:pt x="704" y="328"/>
                  </a:lnTo>
                  <a:lnTo>
                    <a:pt x="680" y="336"/>
                  </a:lnTo>
                  <a:lnTo>
                    <a:pt x="656" y="344"/>
                  </a:lnTo>
                  <a:lnTo>
                    <a:pt x="632" y="344"/>
                  </a:lnTo>
                  <a:lnTo>
                    <a:pt x="616" y="352"/>
                  </a:lnTo>
                  <a:lnTo>
                    <a:pt x="600" y="360"/>
                  </a:lnTo>
                  <a:lnTo>
                    <a:pt x="584" y="368"/>
                  </a:lnTo>
                  <a:lnTo>
                    <a:pt x="568" y="376"/>
                  </a:lnTo>
                  <a:lnTo>
                    <a:pt x="560" y="384"/>
                  </a:lnTo>
                  <a:lnTo>
                    <a:pt x="552" y="400"/>
                  </a:lnTo>
                  <a:lnTo>
                    <a:pt x="552" y="408"/>
                  </a:lnTo>
                  <a:lnTo>
                    <a:pt x="544" y="424"/>
                  </a:lnTo>
                  <a:lnTo>
                    <a:pt x="544" y="440"/>
                  </a:lnTo>
                  <a:lnTo>
                    <a:pt x="544" y="456"/>
                  </a:lnTo>
                  <a:lnTo>
                    <a:pt x="544" y="472"/>
                  </a:lnTo>
                  <a:lnTo>
                    <a:pt x="544" y="488"/>
                  </a:lnTo>
                  <a:lnTo>
                    <a:pt x="544" y="504"/>
                  </a:lnTo>
                  <a:lnTo>
                    <a:pt x="544" y="520"/>
                  </a:lnTo>
                  <a:lnTo>
                    <a:pt x="544" y="536"/>
                  </a:lnTo>
                  <a:lnTo>
                    <a:pt x="536" y="552"/>
                  </a:lnTo>
                  <a:lnTo>
                    <a:pt x="536" y="560"/>
                  </a:lnTo>
                  <a:lnTo>
                    <a:pt x="528" y="576"/>
                  </a:lnTo>
                  <a:lnTo>
                    <a:pt x="520" y="584"/>
                  </a:lnTo>
                  <a:lnTo>
                    <a:pt x="512" y="600"/>
                  </a:lnTo>
                  <a:lnTo>
                    <a:pt x="496" y="608"/>
                  </a:lnTo>
                  <a:lnTo>
                    <a:pt x="480" y="624"/>
                  </a:lnTo>
                  <a:lnTo>
                    <a:pt x="464" y="632"/>
                  </a:lnTo>
                  <a:lnTo>
                    <a:pt x="440" y="640"/>
                  </a:lnTo>
                  <a:lnTo>
                    <a:pt x="416" y="656"/>
                  </a:lnTo>
                  <a:lnTo>
                    <a:pt x="400" y="664"/>
                  </a:lnTo>
                  <a:lnTo>
                    <a:pt x="376" y="664"/>
                  </a:lnTo>
                  <a:lnTo>
                    <a:pt x="352" y="672"/>
                  </a:lnTo>
                  <a:lnTo>
                    <a:pt x="328" y="672"/>
                  </a:lnTo>
                  <a:lnTo>
                    <a:pt x="304" y="672"/>
                  </a:lnTo>
                  <a:lnTo>
                    <a:pt x="280" y="672"/>
                  </a:lnTo>
                  <a:lnTo>
                    <a:pt x="256" y="664"/>
                  </a:lnTo>
                  <a:lnTo>
                    <a:pt x="240" y="656"/>
                  </a:lnTo>
                  <a:lnTo>
                    <a:pt x="224" y="640"/>
                  </a:lnTo>
                  <a:lnTo>
                    <a:pt x="208" y="624"/>
                  </a:lnTo>
                  <a:lnTo>
                    <a:pt x="200" y="608"/>
                  </a:lnTo>
                  <a:lnTo>
                    <a:pt x="184" y="592"/>
                  </a:lnTo>
                  <a:lnTo>
                    <a:pt x="176" y="576"/>
                  </a:lnTo>
                  <a:lnTo>
                    <a:pt x="176" y="552"/>
                  </a:lnTo>
                  <a:lnTo>
                    <a:pt x="168" y="536"/>
                  </a:lnTo>
                  <a:lnTo>
                    <a:pt x="160" y="512"/>
                  </a:lnTo>
                  <a:lnTo>
                    <a:pt x="160" y="496"/>
                  </a:lnTo>
                  <a:lnTo>
                    <a:pt x="160" y="480"/>
                  </a:lnTo>
                  <a:lnTo>
                    <a:pt x="160" y="464"/>
                  </a:lnTo>
                  <a:lnTo>
                    <a:pt x="176" y="448"/>
                  </a:lnTo>
                  <a:lnTo>
                    <a:pt x="184" y="440"/>
                  </a:lnTo>
                  <a:lnTo>
                    <a:pt x="208" y="432"/>
                  </a:lnTo>
                  <a:lnTo>
                    <a:pt x="224" y="432"/>
                  </a:lnTo>
                  <a:lnTo>
                    <a:pt x="240" y="424"/>
                  </a:lnTo>
                  <a:lnTo>
                    <a:pt x="264" y="424"/>
                  </a:lnTo>
                  <a:lnTo>
                    <a:pt x="272" y="424"/>
                  </a:lnTo>
                  <a:lnTo>
                    <a:pt x="288" y="424"/>
                  </a:lnTo>
                  <a:lnTo>
                    <a:pt x="280" y="32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12" name="Freeform 21">
              <a:extLst>
                <a:ext uri="{FF2B5EF4-FFF2-40B4-BE49-F238E27FC236}">
                  <a16:creationId xmlns:a16="http://schemas.microsoft.com/office/drawing/2014/main" id="{99801DE5-3ACC-4401-AFA8-697260560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" y="1683"/>
              <a:ext cx="531" cy="389"/>
            </a:xfrm>
            <a:custGeom>
              <a:avLst/>
              <a:gdLst>
                <a:gd name="T0" fmla="*/ 1 w 720"/>
                <a:gd name="T1" fmla="*/ 1 h 528"/>
                <a:gd name="T2" fmla="*/ 1 w 720"/>
                <a:gd name="T3" fmla="*/ 1 h 528"/>
                <a:gd name="T4" fmla="*/ 1 w 720"/>
                <a:gd name="T5" fmla="*/ 1 h 528"/>
                <a:gd name="T6" fmla="*/ 1 w 720"/>
                <a:gd name="T7" fmla="*/ 1 h 528"/>
                <a:gd name="T8" fmla="*/ 1 w 720"/>
                <a:gd name="T9" fmla="*/ 1 h 528"/>
                <a:gd name="T10" fmla="*/ 1 w 720"/>
                <a:gd name="T11" fmla="*/ 1 h 528"/>
                <a:gd name="T12" fmla="*/ 1 w 720"/>
                <a:gd name="T13" fmla="*/ 1 h 528"/>
                <a:gd name="T14" fmla="*/ 1 w 720"/>
                <a:gd name="T15" fmla="*/ 1 h 528"/>
                <a:gd name="T16" fmla="*/ 1 w 720"/>
                <a:gd name="T17" fmla="*/ 1 h 528"/>
                <a:gd name="T18" fmla="*/ 0 w 720"/>
                <a:gd name="T19" fmla="*/ 1 h 528"/>
                <a:gd name="T20" fmla="*/ 0 w 720"/>
                <a:gd name="T21" fmla="*/ 1 h 528"/>
                <a:gd name="T22" fmla="*/ 0 w 720"/>
                <a:gd name="T23" fmla="*/ 1 h 528"/>
                <a:gd name="T24" fmla="*/ 1 w 720"/>
                <a:gd name="T25" fmla="*/ 1 h 528"/>
                <a:gd name="T26" fmla="*/ 1 w 720"/>
                <a:gd name="T27" fmla="*/ 1 h 528"/>
                <a:gd name="T28" fmla="*/ 1 w 720"/>
                <a:gd name="T29" fmla="*/ 1 h 528"/>
                <a:gd name="T30" fmla="*/ 1 w 720"/>
                <a:gd name="T31" fmla="*/ 1 h 528"/>
                <a:gd name="T32" fmla="*/ 1 w 720"/>
                <a:gd name="T33" fmla="*/ 1 h 528"/>
                <a:gd name="T34" fmla="*/ 1 w 720"/>
                <a:gd name="T35" fmla="*/ 1 h 528"/>
                <a:gd name="T36" fmla="*/ 1 w 720"/>
                <a:gd name="T37" fmla="*/ 1 h 528"/>
                <a:gd name="T38" fmla="*/ 1 w 720"/>
                <a:gd name="T39" fmla="*/ 1 h 528"/>
                <a:gd name="T40" fmla="*/ 1 w 720"/>
                <a:gd name="T41" fmla="*/ 1 h 528"/>
                <a:gd name="T42" fmla="*/ 1 w 720"/>
                <a:gd name="T43" fmla="*/ 1 h 528"/>
                <a:gd name="T44" fmla="*/ 1 w 720"/>
                <a:gd name="T45" fmla="*/ 1 h 528"/>
                <a:gd name="T46" fmla="*/ 1 w 720"/>
                <a:gd name="T47" fmla="*/ 1 h 528"/>
                <a:gd name="T48" fmla="*/ 1 w 720"/>
                <a:gd name="T49" fmla="*/ 0 h 528"/>
                <a:gd name="T50" fmla="*/ 1 w 720"/>
                <a:gd name="T51" fmla="*/ 0 h 528"/>
                <a:gd name="T52" fmla="*/ 1 w 720"/>
                <a:gd name="T53" fmla="*/ 1 h 528"/>
                <a:gd name="T54" fmla="*/ 1 w 720"/>
                <a:gd name="T55" fmla="*/ 1 h 528"/>
                <a:gd name="T56" fmla="*/ 1 w 720"/>
                <a:gd name="T57" fmla="*/ 1 h 528"/>
                <a:gd name="T58" fmla="*/ 1 w 720"/>
                <a:gd name="T59" fmla="*/ 1 h 528"/>
                <a:gd name="T60" fmla="*/ 1 w 720"/>
                <a:gd name="T61" fmla="*/ 1 h 528"/>
                <a:gd name="T62" fmla="*/ 1 w 720"/>
                <a:gd name="T63" fmla="*/ 1 h 528"/>
                <a:gd name="T64" fmla="*/ 1 w 720"/>
                <a:gd name="T65" fmla="*/ 1 h 528"/>
                <a:gd name="T66" fmla="*/ 1 w 720"/>
                <a:gd name="T67" fmla="*/ 1 h 528"/>
                <a:gd name="T68" fmla="*/ 1 w 720"/>
                <a:gd name="T69" fmla="*/ 1 h 528"/>
                <a:gd name="T70" fmla="*/ 1 w 720"/>
                <a:gd name="T71" fmla="*/ 1 h 528"/>
                <a:gd name="T72" fmla="*/ 1 w 720"/>
                <a:gd name="T73" fmla="*/ 1 h 528"/>
                <a:gd name="T74" fmla="*/ 1 w 720"/>
                <a:gd name="T75" fmla="*/ 1 h 528"/>
                <a:gd name="T76" fmla="*/ 1 w 720"/>
                <a:gd name="T77" fmla="*/ 1 h 528"/>
                <a:gd name="T78" fmla="*/ 1 w 720"/>
                <a:gd name="T79" fmla="*/ 1 h 528"/>
                <a:gd name="T80" fmla="*/ 1 w 720"/>
                <a:gd name="T81" fmla="*/ 1 h 528"/>
                <a:gd name="T82" fmla="*/ 1 w 720"/>
                <a:gd name="T83" fmla="*/ 1 h 528"/>
                <a:gd name="T84" fmla="*/ 1 w 720"/>
                <a:gd name="T85" fmla="*/ 1 h 528"/>
                <a:gd name="T86" fmla="*/ 1 w 720"/>
                <a:gd name="T87" fmla="*/ 1 h 528"/>
                <a:gd name="T88" fmla="*/ 1 w 720"/>
                <a:gd name="T89" fmla="*/ 1 h 528"/>
                <a:gd name="T90" fmla="*/ 1 w 720"/>
                <a:gd name="T91" fmla="*/ 1 h 528"/>
                <a:gd name="T92" fmla="*/ 1 w 720"/>
                <a:gd name="T93" fmla="*/ 1 h 528"/>
                <a:gd name="T94" fmla="*/ 1 w 720"/>
                <a:gd name="T95" fmla="*/ 1 h 528"/>
                <a:gd name="T96" fmla="*/ 1 w 720"/>
                <a:gd name="T97" fmla="*/ 1 h 528"/>
                <a:gd name="T98" fmla="*/ 1 w 720"/>
                <a:gd name="T99" fmla="*/ 1 h 528"/>
                <a:gd name="T100" fmla="*/ 1 w 720"/>
                <a:gd name="T101" fmla="*/ 1 h 528"/>
                <a:gd name="T102" fmla="*/ 1 w 720"/>
                <a:gd name="T103" fmla="*/ 1 h 528"/>
                <a:gd name="T104" fmla="*/ 1 w 720"/>
                <a:gd name="T105" fmla="*/ 1 h 528"/>
                <a:gd name="T106" fmla="*/ 1 w 720"/>
                <a:gd name="T107" fmla="*/ 1 h 528"/>
                <a:gd name="T108" fmla="*/ 1 w 720"/>
                <a:gd name="T109" fmla="*/ 1 h 528"/>
                <a:gd name="T110" fmla="*/ 1 w 720"/>
                <a:gd name="T111" fmla="*/ 1 h 528"/>
                <a:gd name="T112" fmla="*/ 1 w 720"/>
                <a:gd name="T113" fmla="*/ 1 h 528"/>
                <a:gd name="T114" fmla="*/ 1 w 720"/>
                <a:gd name="T115" fmla="*/ 1 h 528"/>
                <a:gd name="T116" fmla="*/ 1 w 720"/>
                <a:gd name="T117" fmla="*/ 1 h 528"/>
                <a:gd name="T118" fmla="*/ 1 w 720"/>
                <a:gd name="T119" fmla="*/ 1 h 528"/>
                <a:gd name="T120" fmla="*/ 1 w 720"/>
                <a:gd name="T121" fmla="*/ 1 h 5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20"/>
                <a:gd name="T184" fmla="*/ 0 h 528"/>
                <a:gd name="T185" fmla="*/ 720 w 720"/>
                <a:gd name="T186" fmla="*/ 528 h 5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20" h="528">
                  <a:moveTo>
                    <a:pt x="256" y="360"/>
                  </a:moveTo>
                  <a:lnTo>
                    <a:pt x="240" y="368"/>
                  </a:lnTo>
                  <a:lnTo>
                    <a:pt x="232" y="376"/>
                  </a:lnTo>
                  <a:lnTo>
                    <a:pt x="216" y="384"/>
                  </a:lnTo>
                  <a:lnTo>
                    <a:pt x="200" y="400"/>
                  </a:lnTo>
                  <a:lnTo>
                    <a:pt x="192" y="408"/>
                  </a:lnTo>
                  <a:lnTo>
                    <a:pt x="176" y="408"/>
                  </a:lnTo>
                  <a:lnTo>
                    <a:pt x="160" y="416"/>
                  </a:lnTo>
                  <a:lnTo>
                    <a:pt x="144" y="424"/>
                  </a:lnTo>
                  <a:lnTo>
                    <a:pt x="128" y="424"/>
                  </a:lnTo>
                  <a:lnTo>
                    <a:pt x="112" y="424"/>
                  </a:lnTo>
                  <a:lnTo>
                    <a:pt x="96" y="424"/>
                  </a:lnTo>
                  <a:lnTo>
                    <a:pt x="80" y="424"/>
                  </a:lnTo>
                  <a:lnTo>
                    <a:pt x="64" y="424"/>
                  </a:lnTo>
                  <a:lnTo>
                    <a:pt x="48" y="416"/>
                  </a:lnTo>
                  <a:lnTo>
                    <a:pt x="32" y="408"/>
                  </a:lnTo>
                  <a:lnTo>
                    <a:pt x="16" y="400"/>
                  </a:lnTo>
                  <a:lnTo>
                    <a:pt x="8" y="384"/>
                  </a:lnTo>
                  <a:lnTo>
                    <a:pt x="0" y="376"/>
                  </a:lnTo>
                  <a:lnTo>
                    <a:pt x="0" y="360"/>
                  </a:lnTo>
                  <a:lnTo>
                    <a:pt x="0" y="344"/>
                  </a:lnTo>
                  <a:lnTo>
                    <a:pt x="0" y="328"/>
                  </a:lnTo>
                  <a:lnTo>
                    <a:pt x="8" y="304"/>
                  </a:lnTo>
                  <a:lnTo>
                    <a:pt x="16" y="280"/>
                  </a:lnTo>
                  <a:lnTo>
                    <a:pt x="24" y="264"/>
                  </a:lnTo>
                  <a:lnTo>
                    <a:pt x="40" y="240"/>
                  </a:lnTo>
                  <a:lnTo>
                    <a:pt x="56" y="224"/>
                  </a:lnTo>
                  <a:lnTo>
                    <a:pt x="80" y="200"/>
                  </a:lnTo>
                  <a:lnTo>
                    <a:pt x="96" y="184"/>
                  </a:lnTo>
                  <a:lnTo>
                    <a:pt x="120" y="160"/>
                  </a:lnTo>
                  <a:lnTo>
                    <a:pt x="144" y="144"/>
                  </a:lnTo>
                  <a:lnTo>
                    <a:pt x="168" y="128"/>
                  </a:lnTo>
                  <a:lnTo>
                    <a:pt x="192" y="112"/>
                  </a:lnTo>
                  <a:lnTo>
                    <a:pt x="216" y="96"/>
                  </a:lnTo>
                  <a:lnTo>
                    <a:pt x="240" y="80"/>
                  </a:lnTo>
                  <a:lnTo>
                    <a:pt x="264" y="72"/>
                  </a:lnTo>
                  <a:lnTo>
                    <a:pt x="288" y="64"/>
                  </a:lnTo>
                  <a:lnTo>
                    <a:pt x="312" y="48"/>
                  </a:lnTo>
                  <a:lnTo>
                    <a:pt x="336" y="40"/>
                  </a:lnTo>
                  <a:lnTo>
                    <a:pt x="360" y="32"/>
                  </a:lnTo>
                  <a:lnTo>
                    <a:pt x="376" y="24"/>
                  </a:lnTo>
                  <a:lnTo>
                    <a:pt x="392" y="16"/>
                  </a:lnTo>
                  <a:lnTo>
                    <a:pt x="408" y="8"/>
                  </a:lnTo>
                  <a:lnTo>
                    <a:pt x="424" y="8"/>
                  </a:lnTo>
                  <a:lnTo>
                    <a:pt x="440" y="0"/>
                  </a:lnTo>
                  <a:lnTo>
                    <a:pt x="448" y="0"/>
                  </a:lnTo>
                  <a:lnTo>
                    <a:pt x="464" y="0"/>
                  </a:lnTo>
                  <a:lnTo>
                    <a:pt x="480" y="0"/>
                  </a:lnTo>
                  <a:lnTo>
                    <a:pt x="488" y="8"/>
                  </a:lnTo>
                  <a:lnTo>
                    <a:pt x="504" y="8"/>
                  </a:lnTo>
                  <a:lnTo>
                    <a:pt x="520" y="16"/>
                  </a:lnTo>
                  <a:lnTo>
                    <a:pt x="536" y="24"/>
                  </a:lnTo>
                  <a:lnTo>
                    <a:pt x="552" y="40"/>
                  </a:lnTo>
                  <a:lnTo>
                    <a:pt x="568" y="56"/>
                  </a:lnTo>
                  <a:lnTo>
                    <a:pt x="576" y="64"/>
                  </a:lnTo>
                  <a:lnTo>
                    <a:pt x="592" y="88"/>
                  </a:lnTo>
                  <a:lnTo>
                    <a:pt x="608" y="104"/>
                  </a:lnTo>
                  <a:lnTo>
                    <a:pt x="624" y="120"/>
                  </a:lnTo>
                  <a:lnTo>
                    <a:pt x="640" y="136"/>
                  </a:lnTo>
                  <a:lnTo>
                    <a:pt x="648" y="160"/>
                  </a:lnTo>
                  <a:lnTo>
                    <a:pt x="664" y="176"/>
                  </a:lnTo>
                  <a:lnTo>
                    <a:pt x="680" y="192"/>
                  </a:lnTo>
                  <a:lnTo>
                    <a:pt x="688" y="216"/>
                  </a:lnTo>
                  <a:lnTo>
                    <a:pt x="696" y="232"/>
                  </a:lnTo>
                  <a:lnTo>
                    <a:pt x="704" y="248"/>
                  </a:lnTo>
                  <a:lnTo>
                    <a:pt x="712" y="264"/>
                  </a:lnTo>
                  <a:lnTo>
                    <a:pt x="720" y="280"/>
                  </a:lnTo>
                  <a:lnTo>
                    <a:pt x="720" y="296"/>
                  </a:lnTo>
                  <a:lnTo>
                    <a:pt x="720" y="312"/>
                  </a:lnTo>
                  <a:lnTo>
                    <a:pt x="720" y="336"/>
                  </a:lnTo>
                  <a:lnTo>
                    <a:pt x="720" y="352"/>
                  </a:lnTo>
                  <a:lnTo>
                    <a:pt x="712" y="368"/>
                  </a:lnTo>
                  <a:lnTo>
                    <a:pt x="712" y="384"/>
                  </a:lnTo>
                  <a:lnTo>
                    <a:pt x="704" y="400"/>
                  </a:lnTo>
                  <a:lnTo>
                    <a:pt x="696" y="416"/>
                  </a:lnTo>
                  <a:lnTo>
                    <a:pt x="688" y="432"/>
                  </a:lnTo>
                  <a:lnTo>
                    <a:pt x="672" y="448"/>
                  </a:lnTo>
                  <a:lnTo>
                    <a:pt x="664" y="456"/>
                  </a:lnTo>
                  <a:lnTo>
                    <a:pt x="648" y="472"/>
                  </a:lnTo>
                  <a:lnTo>
                    <a:pt x="640" y="480"/>
                  </a:lnTo>
                  <a:lnTo>
                    <a:pt x="624" y="496"/>
                  </a:lnTo>
                  <a:lnTo>
                    <a:pt x="608" y="504"/>
                  </a:lnTo>
                  <a:lnTo>
                    <a:pt x="592" y="512"/>
                  </a:lnTo>
                  <a:lnTo>
                    <a:pt x="576" y="520"/>
                  </a:lnTo>
                  <a:lnTo>
                    <a:pt x="568" y="528"/>
                  </a:lnTo>
                  <a:lnTo>
                    <a:pt x="552" y="528"/>
                  </a:lnTo>
                  <a:lnTo>
                    <a:pt x="536" y="528"/>
                  </a:lnTo>
                  <a:lnTo>
                    <a:pt x="520" y="528"/>
                  </a:lnTo>
                  <a:lnTo>
                    <a:pt x="512" y="520"/>
                  </a:lnTo>
                  <a:lnTo>
                    <a:pt x="496" y="512"/>
                  </a:lnTo>
                  <a:lnTo>
                    <a:pt x="488" y="504"/>
                  </a:lnTo>
                  <a:lnTo>
                    <a:pt x="480" y="488"/>
                  </a:lnTo>
                  <a:lnTo>
                    <a:pt x="472" y="480"/>
                  </a:lnTo>
                  <a:lnTo>
                    <a:pt x="456" y="464"/>
                  </a:lnTo>
                  <a:lnTo>
                    <a:pt x="448" y="448"/>
                  </a:lnTo>
                  <a:lnTo>
                    <a:pt x="440" y="440"/>
                  </a:lnTo>
                  <a:lnTo>
                    <a:pt x="432" y="424"/>
                  </a:lnTo>
                  <a:lnTo>
                    <a:pt x="416" y="416"/>
                  </a:lnTo>
                  <a:lnTo>
                    <a:pt x="408" y="408"/>
                  </a:lnTo>
                  <a:lnTo>
                    <a:pt x="392" y="400"/>
                  </a:lnTo>
                  <a:lnTo>
                    <a:pt x="384" y="392"/>
                  </a:lnTo>
                  <a:lnTo>
                    <a:pt x="368" y="384"/>
                  </a:lnTo>
                  <a:lnTo>
                    <a:pt x="352" y="376"/>
                  </a:lnTo>
                  <a:lnTo>
                    <a:pt x="336" y="376"/>
                  </a:lnTo>
                  <a:lnTo>
                    <a:pt x="320" y="368"/>
                  </a:lnTo>
                  <a:lnTo>
                    <a:pt x="296" y="368"/>
                  </a:lnTo>
                  <a:lnTo>
                    <a:pt x="280" y="368"/>
                  </a:lnTo>
                  <a:lnTo>
                    <a:pt x="264" y="368"/>
                  </a:lnTo>
                  <a:lnTo>
                    <a:pt x="248" y="368"/>
                  </a:lnTo>
                  <a:lnTo>
                    <a:pt x="240" y="368"/>
                  </a:lnTo>
                  <a:lnTo>
                    <a:pt x="256" y="36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13" name="Rectangle 22">
              <a:extLst>
                <a:ext uri="{FF2B5EF4-FFF2-40B4-BE49-F238E27FC236}">
                  <a16:creationId xmlns:a16="http://schemas.microsoft.com/office/drawing/2014/main" id="{4A9266F2-46D5-47F6-8FAD-C9C387F73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" y="2031"/>
              <a:ext cx="2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800" b="1" i="0" u="none" strike="noStrike" kern="0" cap="none" spc="0" normalizeH="0" baseline="0" noProof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Asn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4" name="Rectangle 23">
              <a:extLst>
                <a:ext uri="{FF2B5EF4-FFF2-40B4-BE49-F238E27FC236}">
                  <a16:creationId xmlns:a16="http://schemas.microsoft.com/office/drawing/2014/main" id="{418297FC-106A-4FB8-8069-53B37F827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1" y="2000"/>
              <a:ext cx="47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144</a:t>
              </a:r>
              <a:endParaRPr kumimoji="0" lang="de-DE" altLang="it-IT" sz="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5" name="Rectangle 24">
              <a:extLst>
                <a:ext uri="{FF2B5EF4-FFF2-40B4-BE49-F238E27FC236}">
                  <a16:creationId xmlns:a16="http://schemas.microsoft.com/office/drawing/2014/main" id="{34446356-7269-4FCC-9F7B-0942C7868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" y="1179"/>
              <a:ext cx="2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800" b="1" i="0" u="none" strike="noStrike" kern="0" cap="none" spc="0" normalizeH="0" baseline="0" noProof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Asn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6" name="Rectangle 25">
              <a:extLst>
                <a:ext uri="{FF2B5EF4-FFF2-40B4-BE49-F238E27FC236}">
                  <a16:creationId xmlns:a16="http://schemas.microsoft.com/office/drawing/2014/main" id="{91513B28-A595-471E-8D38-C95EE43F0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" y="1151"/>
              <a:ext cx="31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95</a:t>
              </a:r>
              <a:endParaRPr kumimoji="0" lang="de-DE" altLang="it-IT" sz="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7" name="Rectangle 26">
              <a:extLst>
                <a:ext uri="{FF2B5EF4-FFF2-40B4-BE49-F238E27FC236}">
                  <a16:creationId xmlns:a16="http://schemas.microsoft.com/office/drawing/2014/main" id="{A7243717-877F-4B53-BF2E-963CB79D2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0" y="1735"/>
              <a:ext cx="151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7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His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8" name="Rectangle 27">
              <a:extLst>
                <a:ext uri="{FF2B5EF4-FFF2-40B4-BE49-F238E27FC236}">
                  <a16:creationId xmlns:a16="http://schemas.microsoft.com/office/drawing/2014/main" id="{6E230E7C-754C-4176-B0F2-DDA623096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0" y="1720"/>
              <a:ext cx="14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1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41</a:t>
              </a:r>
              <a:endParaRPr kumimoji="0" lang="de-DE" altLang="it-IT" sz="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9" name="Rectangle 28">
              <a:extLst>
                <a:ext uri="{FF2B5EF4-FFF2-40B4-BE49-F238E27FC236}">
                  <a16:creationId xmlns:a16="http://schemas.microsoft.com/office/drawing/2014/main" id="{5AAD1814-F352-4B39-A596-B8B64CA76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1860"/>
              <a:ext cx="15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7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Ser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0" name="Rectangle 29">
              <a:extLst>
                <a:ext uri="{FF2B5EF4-FFF2-40B4-BE49-F238E27FC236}">
                  <a16:creationId xmlns:a16="http://schemas.microsoft.com/office/drawing/2014/main" id="{0362E44E-6B8E-47CD-9820-9237F2262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8" y="1842"/>
              <a:ext cx="21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1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173</a:t>
              </a:r>
              <a:endParaRPr kumimoji="0" lang="de-DE" altLang="it-IT" sz="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1" name="Rectangle 30">
              <a:extLst>
                <a:ext uri="{FF2B5EF4-FFF2-40B4-BE49-F238E27FC236}">
                  <a16:creationId xmlns:a16="http://schemas.microsoft.com/office/drawing/2014/main" id="{2EC62C5A-7849-4AFE-A794-C9347E21D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7" y="1901"/>
              <a:ext cx="182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7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Asp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2" name="Rectangle 31">
              <a:extLst>
                <a:ext uri="{FF2B5EF4-FFF2-40B4-BE49-F238E27FC236}">
                  <a16:creationId xmlns:a16="http://schemas.microsoft.com/office/drawing/2014/main" id="{0272B19F-266F-4525-A2B6-20A2E737A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4" y="1885"/>
              <a:ext cx="14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1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88</a:t>
              </a:r>
              <a:endParaRPr kumimoji="0" lang="de-DE" altLang="it-IT" sz="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3" name="Line 32">
              <a:extLst>
                <a:ext uri="{FF2B5EF4-FFF2-40B4-BE49-F238E27FC236}">
                  <a16:creationId xmlns:a16="http://schemas.microsoft.com/office/drawing/2014/main" id="{FEF3C6A0-7BF0-4AA3-ABE0-6874F30B11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0" y="1783"/>
              <a:ext cx="118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4" name="Line 33">
              <a:extLst>
                <a:ext uri="{FF2B5EF4-FFF2-40B4-BE49-F238E27FC236}">
                  <a16:creationId xmlns:a16="http://schemas.microsoft.com/office/drawing/2014/main" id="{34E85900-E996-4B18-8E82-433674C8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1" y="1818"/>
              <a:ext cx="65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125" name="Gruppo 82">
            <a:extLst>
              <a:ext uri="{FF2B5EF4-FFF2-40B4-BE49-F238E27FC236}">
                <a16:creationId xmlns:a16="http://schemas.microsoft.com/office/drawing/2014/main" id="{B141FF45-DD8C-48AB-94A0-FB707F303E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41918" y="1210729"/>
            <a:ext cx="1525146" cy="1313032"/>
            <a:chOff x="557213" y="3606800"/>
            <a:chExt cx="2606675" cy="2244725"/>
          </a:xfrm>
        </p:grpSpPr>
        <p:sp>
          <p:nvSpPr>
            <p:cNvPr id="126" name="Freeform 38">
              <a:extLst>
                <a:ext uri="{FF2B5EF4-FFF2-40B4-BE49-F238E27FC236}">
                  <a16:creationId xmlns:a16="http://schemas.microsoft.com/office/drawing/2014/main" id="{DDCD3648-4234-4FE3-8223-1C47C0E4B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3" y="4751388"/>
              <a:ext cx="722312" cy="642937"/>
            </a:xfrm>
            <a:custGeom>
              <a:avLst/>
              <a:gdLst>
                <a:gd name="T0" fmla="*/ 2147483647 w 656"/>
                <a:gd name="T1" fmla="*/ 2147483647 h 584"/>
                <a:gd name="T2" fmla="*/ 2147483647 w 656"/>
                <a:gd name="T3" fmla="*/ 2147483647 h 584"/>
                <a:gd name="T4" fmla="*/ 2147483647 w 656"/>
                <a:gd name="T5" fmla="*/ 2147483647 h 584"/>
                <a:gd name="T6" fmla="*/ 2147483647 w 656"/>
                <a:gd name="T7" fmla="*/ 2147483647 h 584"/>
                <a:gd name="T8" fmla="*/ 2147483647 w 656"/>
                <a:gd name="T9" fmla="*/ 2147483647 h 584"/>
                <a:gd name="T10" fmla="*/ 2147483647 w 656"/>
                <a:gd name="T11" fmla="*/ 2147483647 h 584"/>
                <a:gd name="T12" fmla="*/ 2147483647 w 656"/>
                <a:gd name="T13" fmla="*/ 2147483647 h 584"/>
                <a:gd name="T14" fmla="*/ 2147483647 w 656"/>
                <a:gd name="T15" fmla="*/ 2147483647 h 584"/>
                <a:gd name="T16" fmla="*/ 2147483647 w 656"/>
                <a:gd name="T17" fmla="*/ 2147483647 h 584"/>
                <a:gd name="T18" fmla="*/ 2147483647 w 656"/>
                <a:gd name="T19" fmla="*/ 2147483647 h 584"/>
                <a:gd name="T20" fmla="*/ 2147483647 w 656"/>
                <a:gd name="T21" fmla="*/ 2147483647 h 584"/>
                <a:gd name="T22" fmla="*/ 2147483647 w 656"/>
                <a:gd name="T23" fmla="*/ 2147483647 h 584"/>
                <a:gd name="T24" fmla="*/ 2147483647 w 656"/>
                <a:gd name="T25" fmla="*/ 2147483647 h 584"/>
                <a:gd name="T26" fmla="*/ 2147483647 w 656"/>
                <a:gd name="T27" fmla="*/ 2147483647 h 584"/>
                <a:gd name="T28" fmla="*/ 2147483647 w 656"/>
                <a:gd name="T29" fmla="*/ 2147483647 h 584"/>
                <a:gd name="T30" fmla="*/ 2147483647 w 656"/>
                <a:gd name="T31" fmla="*/ 2147483647 h 584"/>
                <a:gd name="T32" fmla="*/ 2147483647 w 656"/>
                <a:gd name="T33" fmla="*/ 2147483647 h 584"/>
                <a:gd name="T34" fmla="*/ 2147483647 w 656"/>
                <a:gd name="T35" fmla="*/ 2147483647 h 584"/>
                <a:gd name="T36" fmla="*/ 2147483647 w 656"/>
                <a:gd name="T37" fmla="*/ 2147483647 h 584"/>
                <a:gd name="T38" fmla="*/ 2147483647 w 656"/>
                <a:gd name="T39" fmla="*/ 2147483647 h 584"/>
                <a:gd name="T40" fmla="*/ 2147483647 w 656"/>
                <a:gd name="T41" fmla="*/ 2147483647 h 584"/>
                <a:gd name="T42" fmla="*/ 2147483647 w 656"/>
                <a:gd name="T43" fmla="*/ 2147483647 h 584"/>
                <a:gd name="T44" fmla="*/ 2147483647 w 656"/>
                <a:gd name="T45" fmla="*/ 2147483647 h 584"/>
                <a:gd name="T46" fmla="*/ 2147483647 w 656"/>
                <a:gd name="T47" fmla="*/ 2147483647 h 584"/>
                <a:gd name="T48" fmla="*/ 2147483647 w 656"/>
                <a:gd name="T49" fmla="*/ 2147483647 h 584"/>
                <a:gd name="T50" fmla="*/ 2147483647 w 656"/>
                <a:gd name="T51" fmla="*/ 2147483647 h 584"/>
                <a:gd name="T52" fmla="*/ 0 w 656"/>
                <a:gd name="T53" fmla="*/ 2147483647 h 584"/>
                <a:gd name="T54" fmla="*/ 2147483647 w 656"/>
                <a:gd name="T55" fmla="*/ 2147483647 h 584"/>
                <a:gd name="T56" fmla="*/ 2147483647 w 656"/>
                <a:gd name="T57" fmla="*/ 2147483647 h 584"/>
                <a:gd name="T58" fmla="*/ 2147483647 w 656"/>
                <a:gd name="T59" fmla="*/ 2147483647 h 584"/>
                <a:gd name="T60" fmla="*/ 2147483647 w 656"/>
                <a:gd name="T61" fmla="*/ 0 h 584"/>
                <a:gd name="T62" fmla="*/ 2147483647 w 656"/>
                <a:gd name="T63" fmla="*/ 2147483647 h 584"/>
                <a:gd name="T64" fmla="*/ 2147483647 w 656"/>
                <a:gd name="T65" fmla="*/ 2147483647 h 584"/>
                <a:gd name="T66" fmla="*/ 2147483647 w 656"/>
                <a:gd name="T67" fmla="*/ 2147483647 h 584"/>
                <a:gd name="T68" fmla="*/ 2147483647 w 656"/>
                <a:gd name="T69" fmla="*/ 2147483647 h 584"/>
                <a:gd name="T70" fmla="*/ 2147483647 w 656"/>
                <a:gd name="T71" fmla="*/ 2147483647 h 584"/>
                <a:gd name="T72" fmla="*/ 2147483647 w 656"/>
                <a:gd name="T73" fmla="*/ 2147483647 h 584"/>
                <a:gd name="T74" fmla="*/ 2147483647 w 656"/>
                <a:gd name="T75" fmla="*/ 2147483647 h 584"/>
                <a:gd name="T76" fmla="*/ 2147483647 w 656"/>
                <a:gd name="T77" fmla="*/ 2147483647 h 584"/>
                <a:gd name="T78" fmla="*/ 2147483647 w 656"/>
                <a:gd name="T79" fmla="*/ 2147483647 h 584"/>
                <a:gd name="T80" fmla="*/ 2147483647 w 656"/>
                <a:gd name="T81" fmla="*/ 2147483647 h 584"/>
                <a:gd name="T82" fmla="*/ 2147483647 w 656"/>
                <a:gd name="T83" fmla="*/ 2147483647 h 584"/>
                <a:gd name="T84" fmla="*/ 2147483647 w 656"/>
                <a:gd name="T85" fmla="*/ 2147483647 h 584"/>
                <a:gd name="T86" fmla="*/ 2147483647 w 656"/>
                <a:gd name="T87" fmla="*/ 2147483647 h 584"/>
                <a:gd name="T88" fmla="*/ 2147483647 w 656"/>
                <a:gd name="T89" fmla="*/ 2147483647 h 584"/>
                <a:gd name="T90" fmla="*/ 2147483647 w 656"/>
                <a:gd name="T91" fmla="*/ 2147483647 h 584"/>
                <a:gd name="T92" fmla="*/ 2147483647 w 656"/>
                <a:gd name="T93" fmla="*/ 2147483647 h 58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56"/>
                <a:gd name="T142" fmla="*/ 0 h 584"/>
                <a:gd name="T143" fmla="*/ 656 w 656"/>
                <a:gd name="T144" fmla="*/ 584 h 58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56" h="584">
                  <a:moveTo>
                    <a:pt x="648" y="216"/>
                  </a:moveTo>
                  <a:lnTo>
                    <a:pt x="632" y="224"/>
                  </a:lnTo>
                  <a:lnTo>
                    <a:pt x="624" y="232"/>
                  </a:lnTo>
                  <a:lnTo>
                    <a:pt x="608" y="232"/>
                  </a:lnTo>
                  <a:lnTo>
                    <a:pt x="592" y="240"/>
                  </a:lnTo>
                  <a:lnTo>
                    <a:pt x="584" y="248"/>
                  </a:lnTo>
                  <a:lnTo>
                    <a:pt x="568" y="256"/>
                  </a:lnTo>
                  <a:lnTo>
                    <a:pt x="560" y="264"/>
                  </a:lnTo>
                  <a:lnTo>
                    <a:pt x="552" y="280"/>
                  </a:lnTo>
                  <a:lnTo>
                    <a:pt x="536" y="296"/>
                  </a:lnTo>
                  <a:lnTo>
                    <a:pt x="528" y="312"/>
                  </a:lnTo>
                  <a:lnTo>
                    <a:pt x="520" y="328"/>
                  </a:lnTo>
                  <a:lnTo>
                    <a:pt x="512" y="344"/>
                  </a:lnTo>
                  <a:lnTo>
                    <a:pt x="504" y="368"/>
                  </a:lnTo>
                  <a:lnTo>
                    <a:pt x="496" y="384"/>
                  </a:lnTo>
                  <a:lnTo>
                    <a:pt x="488" y="408"/>
                  </a:lnTo>
                  <a:lnTo>
                    <a:pt x="472" y="424"/>
                  </a:lnTo>
                  <a:lnTo>
                    <a:pt x="464" y="448"/>
                  </a:lnTo>
                  <a:lnTo>
                    <a:pt x="456" y="464"/>
                  </a:lnTo>
                  <a:lnTo>
                    <a:pt x="448" y="488"/>
                  </a:lnTo>
                  <a:lnTo>
                    <a:pt x="440" y="504"/>
                  </a:lnTo>
                  <a:lnTo>
                    <a:pt x="432" y="520"/>
                  </a:lnTo>
                  <a:lnTo>
                    <a:pt x="416" y="536"/>
                  </a:lnTo>
                  <a:lnTo>
                    <a:pt x="408" y="544"/>
                  </a:lnTo>
                  <a:lnTo>
                    <a:pt x="392" y="560"/>
                  </a:lnTo>
                  <a:lnTo>
                    <a:pt x="384" y="568"/>
                  </a:lnTo>
                  <a:lnTo>
                    <a:pt x="368" y="576"/>
                  </a:lnTo>
                  <a:lnTo>
                    <a:pt x="360" y="576"/>
                  </a:lnTo>
                  <a:lnTo>
                    <a:pt x="344" y="584"/>
                  </a:lnTo>
                  <a:lnTo>
                    <a:pt x="336" y="584"/>
                  </a:lnTo>
                  <a:lnTo>
                    <a:pt x="320" y="584"/>
                  </a:lnTo>
                  <a:lnTo>
                    <a:pt x="304" y="584"/>
                  </a:lnTo>
                  <a:lnTo>
                    <a:pt x="288" y="576"/>
                  </a:lnTo>
                  <a:lnTo>
                    <a:pt x="272" y="568"/>
                  </a:lnTo>
                  <a:lnTo>
                    <a:pt x="256" y="560"/>
                  </a:lnTo>
                  <a:lnTo>
                    <a:pt x="248" y="552"/>
                  </a:lnTo>
                  <a:lnTo>
                    <a:pt x="232" y="544"/>
                  </a:lnTo>
                  <a:lnTo>
                    <a:pt x="224" y="528"/>
                  </a:lnTo>
                  <a:lnTo>
                    <a:pt x="216" y="512"/>
                  </a:lnTo>
                  <a:lnTo>
                    <a:pt x="208" y="504"/>
                  </a:lnTo>
                  <a:lnTo>
                    <a:pt x="208" y="488"/>
                  </a:lnTo>
                  <a:lnTo>
                    <a:pt x="208" y="472"/>
                  </a:lnTo>
                  <a:lnTo>
                    <a:pt x="208" y="456"/>
                  </a:lnTo>
                  <a:lnTo>
                    <a:pt x="208" y="440"/>
                  </a:lnTo>
                  <a:lnTo>
                    <a:pt x="208" y="424"/>
                  </a:lnTo>
                  <a:lnTo>
                    <a:pt x="208" y="408"/>
                  </a:lnTo>
                  <a:lnTo>
                    <a:pt x="208" y="392"/>
                  </a:lnTo>
                  <a:lnTo>
                    <a:pt x="216" y="376"/>
                  </a:lnTo>
                  <a:lnTo>
                    <a:pt x="216" y="368"/>
                  </a:lnTo>
                  <a:lnTo>
                    <a:pt x="216" y="352"/>
                  </a:lnTo>
                  <a:lnTo>
                    <a:pt x="216" y="344"/>
                  </a:lnTo>
                  <a:lnTo>
                    <a:pt x="216" y="336"/>
                  </a:lnTo>
                  <a:lnTo>
                    <a:pt x="208" y="320"/>
                  </a:lnTo>
                  <a:lnTo>
                    <a:pt x="200" y="312"/>
                  </a:lnTo>
                  <a:lnTo>
                    <a:pt x="192" y="304"/>
                  </a:lnTo>
                  <a:lnTo>
                    <a:pt x="184" y="296"/>
                  </a:lnTo>
                  <a:lnTo>
                    <a:pt x="176" y="288"/>
                  </a:lnTo>
                  <a:lnTo>
                    <a:pt x="168" y="280"/>
                  </a:lnTo>
                  <a:lnTo>
                    <a:pt x="152" y="272"/>
                  </a:lnTo>
                  <a:lnTo>
                    <a:pt x="144" y="264"/>
                  </a:lnTo>
                  <a:lnTo>
                    <a:pt x="128" y="256"/>
                  </a:lnTo>
                  <a:lnTo>
                    <a:pt x="112" y="248"/>
                  </a:lnTo>
                  <a:lnTo>
                    <a:pt x="96" y="240"/>
                  </a:lnTo>
                  <a:lnTo>
                    <a:pt x="80" y="232"/>
                  </a:lnTo>
                  <a:lnTo>
                    <a:pt x="64" y="224"/>
                  </a:lnTo>
                  <a:lnTo>
                    <a:pt x="56" y="216"/>
                  </a:lnTo>
                  <a:lnTo>
                    <a:pt x="40" y="208"/>
                  </a:lnTo>
                  <a:lnTo>
                    <a:pt x="32" y="200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8" y="160"/>
                  </a:lnTo>
                  <a:lnTo>
                    <a:pt x="0" y="144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32" y="40"/>
                  </a:lnTo>
                  <a:lnTo>
                    <a:pt x="40" y="32"/>
                  </a:lnTo>
                  <a:lnTo>
                    <a:pt x="56" y="24"/>
                  </a:lnTo>
                  <a:lnTo>
                    <a:pt x="72" y="16"/>
                  </a:lnTo>
                  <a:lnTo>
                    <a:pt x="80" y="8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8"/>
                  </a:lnTo>
                  <a:lnTo>
                    <a:pt x="176" y="16"/>
                  </a:lnTo>
                  <a:lnTo>
                    <a:pt x="192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40" y="48"/>
                  </a:lnTo>
                  <a:lnTo>
                    <a:pt x="248" y="56"/>
                  </a:lnTo>
                  <a:lnTo>
                    <a:pt x="264" y="64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80"/>
                  </a:lnTo>
                  <a:lnTo>
                    <a:pt x="320" y="88"/>
                  </a:lnTo>
                  <a:lnTo>
                    <a:pt x="336" y="96"/>
                  </a:lnTo>
                  <a:lnTo>
                    <a:pt x="352" y="96"/>
                  </a:lnTo>
                  <a:lnTo>
                    <a:pt x="368" y="96"/>
                  </a:lnTo>
                  <a:lnTo>
                    <a:pt x="384" y="96"/>
                  </a:lnTo>
                  <a:lnTo>
                    <a:pt x="392" y="88"/>
                  </a:lnTo>
                  <a:lnTo>
                    <a:pt x="408" y="88"/>
                  </a:lnTo>
                  <a:lnTo>
                    <a:pt x="424" y="88"/>
                  </a:lnTo>
                  <a:lnTo>
                    <a:pt x="440" y="80"/>
                  </a:lnTo>
                  <a:lnTo>
                    <a:pt x="456" y="72"/>
                  </a:lnTo>
                  <a:lnTo>
                    <a:pt x="472" y="72"/>
                  </a:lnTo>
                  <a:lnTo>
                    <a:pt x="488" y="64"/>
                  </a:lnTo>
                  <a:lnTo>
                    <a:pt x="504" y="56"/>
                  </a:lnTo>
                  <a:lnTo>
                    <a:pt x="520" y="48"/>
                  </a:lnTo>
                  <a:lnTo>
                    <a:pt x="536" y="40"/>
                  </a:lnTo>
                  <a:lnTo>
                    <a:pt x="552" y="40"/>
                  </a:lnTo>
                  <a:lnTo>
                    <a:pt x="568" y="40"/>
                  </a:lnTo>
                  <a:lnTo>
                    <a:pt x="592" y="32"/>
                  </a:lnTo>
                  <a:lnTo>
                    <a:pt x="600" y="32"/>
                  </a:lnTo>
                  <a:lnTo>
                    <a:pt x="616" y="40"/>
                  </a:lnTo>
                  <a:lnTo>
                    <a:pt x="632" y="40"/>
                  </a:lnTo>
                  <a:lnTo>
                    <a:pt x="640" y="48"/>
                  </a:lnTo>
                  <a:lnTo>
                    <a:pt x="648" y="56"/>
                  </a:lnTo>
                  <a:lnTo>
                    <a:pt x="648" y="64"/>
                  </a:lnTo>
                  <a:lnTo>
                    <a:pt x="656" y="80"/>
                  </a:lnTo>
                  <a:lnTo>
                    <a:pt x="648" y="104"/>
                  </a:lnTo>
                  <a:lnTo>
                    <a:pt x="648" y="128"/>
                  </a:lnTo>
                  <a:lnTo>
                    <a:pt x="648" y="152"/>
                  </a:lnTo>
                  <a:lnTo>
                    <a:pt x="640" y="168"/>
                  </a:lnTo>
                  <a:lnTo>
                    <a:pt x="640" y="192"/>
                  </a:lnTo>
                  <a:lnTo>
                    <a:pt x="632" y="208"/>
                  </a:lnTo>
                  <a:lnTo>
                    <a:pt x="632" y="216"/>
                  </a:lnTo>
                  <a:lnTo>
                    <a:pt x="632" y="2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7" name="Freeform 40">
              <a:extLst>
                <a:ext uri="{FF2B5EF4-FFF2-40B4-BE49-F238E27FC236}">
                  <a16:creationId xmlns:a16="http://schemas.microsoft.com/office/drawing/2014/main" id="{53E0BFE5-3821-44F0-9B25-A4D83424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0" y="5253038"/>
              <a:ext cx="774700" cy="598487"/>
            </a:xfrm>
            <a:custGeom>
              <a:avLst/>
              <a:gdLst>
                <a:gd name="T0" fmla="*/ 2147483647 w 704"/>
                <a:gd name="T1" fmla="*/ 2147483647 h 544"/>
                <a:gd name="T2" fmla="*/ 2147483647 w 704"/>
                <a:gd name="T3" fmla="*/ 2147483647 h 544"/>
                <a:gd name="T4" fmla="*/ 2147483647 w 704"/>
                <a:gd name="T5" fmla="*/ 2147483647 h 544"/>
                <a:gd name="T6" fmla="*/ 2147483647 w 704"/>
                <a:gd name="T7" fmla="*/ 2147483647 h 544"/>
                <a:gd name="T8" fmla="*/ 2147483647 w 704"/>
                <a:gd name="T9" fmla="*/ 2147483647 h 544"/>
                <a:gd name="T10" fmla="*/ 2147483647 w 704"/>
                <a:gd name="T11" fmla="*/ 2147483647 h 544"/>
                <a:gd name="T12" fmla="*/ 2147483647 w 704"/>
                <a:gd name="T13" fmla="*/ 2147483647 h 544"/>
                <a:gd name="T14" fmla="*/ 2147483647 w 704"/>
                <a:gd name="T15" fmla="*/ 2147483647 h 544"/>
                <a:gd name="T16" fmla="*/ 2147483647 w 704"/>
                <a:gd name="T17" fmla="*/ 2147483647 h 544"/>
                <a:gd name="T18" fmla="*/ 2147483647 w 704"/>
                <a:gd name="T19" fmla="*/ 2147483647 h 544"/>
                <a:gd name="T20" fmla="*/ 2147483647 w 704"/>
                <a:gd name="T21" fmla="*/ 2147483647 h 544"/>
                <a:gd name="T22" fmla="*/ 2147483647 w 704"/>
                <a:gd name="T23" fmla="*/ 2147483647 h 544"/>
                <a:gd name="T24" fmla="*/ 2147483647 w 704"/>
                <a:gd name="T25" fmla="*/ 2147483647 h 544"/>
                <a:gd name="T26" fmla="*/ 2147483647 w 704"/>
                <a:gd name="T27" fmla="*/ 2147483647 h 544"/>
                <a:gd name="T28" fmla="*/ 2147483647 w 704"/>
                <a:gd name="T29" fmla="*/ 2147483647 h 544"/>
                <a:gd name="T30" fmla="*/ 2147483647 w 704"/>
                <a:gd name="T31" fmla="*/ 2147483647 h 544"/>
                <a:gd name="T32" fmla="*/ 2147483647 w 704"/>
                <a:gd name="T33" fmla="*/ 2147483647 h 544"/>
                <a:gd name="T34" fmla="*/ 2147483647 w 704"/>
                <a:gd name="T35" fmla="*/ 2147483647 h 544"/>
                <a:gd name="T36" fmla="*/ 2147483647 w 704"/>
                <a:gd name="T37" fmla="*/ 2147483647 h 544"/>
                <a:gd name="T38" fmla="*/ 2147483647 w 704"/>
                <a:gd name="T39" fmla="*/ 2147483647 h 544"/>
                <a:gd name="T40" fmla="*/ 2147483647 w 704"/>
                <a:gd name="T41" fmla="*/ 2147483647 h 544"/>
                <a:gd name="T42" fmla="*/ 2147483647 w 704"/>
                <a:gd name="T43" fmla="*/ 2147483647 h 544"/>
                <a:gd name="T44" fmla="*/ 2147483647 w 704"/>
                <a:gd name="T45" fmla="*/ 2147483647 h 544"/>
                <a:gd name="T46" fmla="*/ 2147483647 w 704"/>
                <a:gd name="T47" fmla="*/ 2147483647 h 544"/>
                <a:gd name="T48" fmla="*/ 2147483647 w 704"/>
                <a:gd name="T49" fmla="*/ 2147483647 h 544"/>
                <a:gd name="T50" fmla="*/ 2147483647 w 704"/>
                <a:gd name="T51" fmla="*/ 2147483647 h 544"/>
                <a:gd name="T52" fmla="*/ 2147483647 w 704"/>
                <a:gd name="T53" fmla="*/ 2147483647 h 544"/>
                <a:gd name="T54" fmla="*/ 2147483647 w 704"/>
                <a:gd name="T55" fmla="*/ 2147483647 h 544"/>
                <a:gd name="T56" fmla="*/ 2147483647 w 704"/>
                <a:gd name="T57" fmla="*/ 2147483647 h 544"/>
                <a:gd name="T58" fmla="*/ 2147483647 w 704"/>
                <a:gd name="T59" fmla="*/ 2147483647 h 544"/>
                <a:gd name="T60" fmla="*/ 2147483647 w 704"/>
                <a:gd name="T61" fmla="*/ 2147483647 h 544"/>
                <a:gd name="T62" fmla="*/ 2147483647 w 704"/>
                <a:gd name="T63" fmla="*/ 2147483647 h 544"/>
                <a:gd name="T64" fmla="*/ 2147483647 w 704"/>
                <a:gd name="T65" fmla="*/ 2147483647 h 544"/>
                <a:gd name="T66" fmla="*/ 2147483647 w 704"/>
                <a:gd name="T67" fmla="*/ 2147483647 h 544"/>
                <a:gd name="T68" fmla="*/ 2147483647 w 704"/>
                <a:gd name="T69" fmla="*/ 2147483647 h 544"/>
                <a:gd name="T70" fmla="*/ 0 w 704"/>
                <a:gd name="T71" fmla="*/ 2147483647 h 544"/>
                <a:gd name="T72" fmla="*/ 0 w 704"/>
                <a:gd name="T73" fmla="*/ 2147483647 h 544"/>
                <a:gd name="T74" fmla="*/ 2147483647 w 704"/>
                <a:gd name="T75" fmla="*/ 2147483647 h 544"/>
                <a:gd name="T76" fmla="*/ 2147483647 w 704"/>
                <a:gd name="T77" fmla="*/ 2147483647 h 544"/>
                <a:gd name="T78" fmla="*/ 2147483647 w 704"/>
                <a:gd name="T79" fmla="*/ 2147483647 h 544"/>
                <a:gd name="T80" fmla="*/ 2147483647 w 704"/>
                <a:gd name="T81" fmla="*/ 2147483647 h 544"/>
                <a:gd name="T82" fmla="*/ 2147483647 w 704"/>
                <a:gd name="T83" fmla="*/ 2147483647 h 544"/>
                <a:gd name="T84" fmla="*/ 2147483647 w 704"/>
                <a:gd name="T85" fmla="*/ 2147483647 h 544"/>
                <a:gd name="T86" fmla="*/ 2147483647 w 704"/>
                <a:gd name="T87" fmla="*/ 2147483647 h 544"/>
                <a:gd name="T88" fmla="*/ 2147483647 w 704"/>
                <a:gd name="T89" fmla="*/ 0 h 544"/>
                <a:gd name="T90" fmla="*/ 2147483647 w 704"/>
                <a:gd name="T91" fmla="*/ 2147483647 h 544"/>
                <a:gd name="T92" fmla="*/ 2147483647 w 704"/>
                <a:gd name="T93" fmla="*/ 2147483647 h 5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4"/>
                <a:gd name="T142" fmla="*/ 0 h 544"/>
                <a:gd name="T143" fmla="*/ 704 w 704"/>
                <a:gd name="T144" fmla="*/ 544 h 5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4" h="544">
                  <a:moveTo>
                    <a:pt x="456" y="40"/>
                  </a:moveTo>
                  <a:lnTo>
                    <a:pt x="456" y="56"/>
                  </a:lnTo>
                  <a:lnTo>
                    <a:pt x="456" y="72"/>
                  </a:lnTo>
                  <a:lnTo>
                    <a:pt x="456" y="80"/>
                  </a:lnTo>
                  <a:lnTo>
                    <a:pt x="456" y="96"/>
                  </a:lnTo>
                  <a:lnTo>
                    <a:pt x="456" y="112"/>
                  </a:lnTo>
                  <a:lnTo>
                    <a:pt x="456" y="128"/>
                  </a:lnTo>
                  <a:lnTo>
                    <a:pt x="464" y="144"/>
                  </a:lnTo>
                  <a:lnTo>
                    <a:pt x="464" y="152"/>
                  </a:lnTo>
                  <a:lnTo>
                    <a:pt x="464" y="168"/>
                  </a:lnTo>
                  <a:lnTo>
                    <a:pt x="472" y="184"/>
                  </a:lnTo>
                  <a:lnTo>
                    <a:pt x="472" y="200"/>
                  </a:lnTo>
                  <a:lnTo>
                    <a:pt x="480" y="216"/>
                  </a:lnTo>
                  <a:lnTo>
                    <a:pt x="480" y="224"/>
                  </a:lnTo>
                  <a:lnTo>
                    <a:pt x="488" y="240"/>
                  </a:lnTo>
                  <a:lnTo>
                    <a:pt x="496" y="256"/>
                  </a:lnTo>
                  <a:lnTo>
                    <a:pt x="504" y="264"/>
                  </a:lnTo>
                  <a:lnTo>
                    <a:pt x="512" y="280"/>
                  </a:lnTo>
                  <a:lnTo>
                    <a:pt x="520" y="288"/>
                  </a:lnTo>
                  <a:lnTo>
                    <a:pt x="536" y="296"/>
                  </a:lnTo>
                  <a:lnTo>
                    <a:pt x="552" y="304"/>
                  </a:lnTo>
                  <a:lnTo>
                    <a:pt x="568" y="312"/>
                  </a:lnTo>
                  <a:lnTo>
                    <a:pt x="584" y="312"/>
                  </a:lnTo>
                  <a:lnTo>
                    <a:pt x="600" y="320"/>
                  </a:lnTo>
                  <a:lnTo>
                    <a:pt x="616" y="320"/>
                  </a:lnTo>
                  <a:lnTo>
                    <a:pt x="632" y="328"/>
                  </a:lnTo>
                  <a:lnTo>
                    <a:pt x="648" y="328"/>
                  </a:lnTo>
                  <a:lnTo>
                    <a:pt x="656" y="336"/>
                  </a:lnTo>
                  <a:lnTo>
                    <a:pt x="672" y="344"/>
                  </a:lnTo>
                  <a:lnTo>
                    <a:pt x="688" y="352"/>
                  </a:lnTo>
                  <a:lnTo>
                    <a:pt x="696" y="368"/>
                  </a:lnTo>
                  <a:lnTo>
                    <a:pt x="704" y="384"/>
                  </a:lnTo>
                  <a:lnTo>
                    <a:pt x="704" y="392"/>
                  </a:lnTo>
                  <a:lnTo>
                    <a:pt x="704" y="408"/>
                  </a:lnTo>
                  <a:lnTo>
                    <a:pt x="704" y="432"/>
                  </a:lnTo>
                  <a:lnTo>
                    <a:pt x="696" y="448"/>
                  </a:lnTo>
                  <a:lnTo>
                    <a:pt x="688" y="456"/>
                  </a:lnTo>
                  <a:lnTo>
                    <a:pt x="680" y="472"/>
                  </a:lnTo>
                  <a:lnTo>
                    <a:pt x="672" y="480"/>
                  </a:lnTo>
                  <a:lnTo>
                    <a:pt x="664" y="488"/>
                  </a:lnTo>
                  <a:lnTo>
                    <a:pt x="656" y="496"/>
                  </a:lnTo>
                  <a:lnTo>
                    <a:pt x="640" y="496"/>
                  </a:lnTo>
                  <a:lnTo>
                    <a:pt x="632" y="496"/>
                  </a:lnTo>
                  <a:lnTo>
                    <a:pt x="616" y="488"/>
                  </a:lnTo>
                  <a:lnTo>
                    <a:pt x="608" y="480"/>
                  </a:lnTo>
                  <a:lnTo>
                    <a:pt x="592" y="480"/>
                  </a:lnTo>
                  <a:lnTo>
                    <a:pt x="576" y="472"/>
                  </a:lnTo>
                  <a:lnTo>
                    <a:pt x="560" y="464"/>
                  </a:lnTo>
                  <a:lnTo>
                    <a:pt x="552" y="456"/>
                  </a:lnTo>
                  <a:lnTo>
                    <a:pt x="536" y="456"/>
                  </a:lnTo>
                  <a:lnTo>
                    <a:pt x="520" y="456"/>
                  </a:lnTo>
                  <a:lnTo>
                    <a:pt x="504" y="456"/>
                  </a:lnTo>
                  <a:lnTo>
                    <a:pt x="488" y="464"/>
                  </a:lnTo>
                  <a:lnTo>
                    <a:pt x="472" y="464"/>
                  </a:lnTo>
                  <a:lnTo>
                    <a:pt x="456" y="472"/>
                  </a:lnTo>
                  <a:lnTo>
                    <a:pt x="448" y="480"/>
                  </a:lnTo>
                  <a:lnTo>
                    <a:pt x="432" y="496"/>
                  </a:lnTo>
                  <a:lnTo>
                    <a:pt x="416" y="504"/>
                  </a:lnTo>
                  <a:lnTo>
                    <a:pt x="408" y="512"/>
                  </a:lnTo>
                  <a:lnTo>
                    <a:pt x="392" y="520"/>
                  </a:lnTo>
                  <a:lnTo>
                    <a:pt x="376" y="528"/>
                  </a:lnTo>
                  <a:lnTo>
                    <a:pt x="360" y="536"/>
                  </a:lnTo>
                  <a:lnTo>
                    <a:pt x="344" y="536"/>
                  </a:lnTo>
                  <a:lnTo>
                    <a:pt x="328" y="544"/>
                  </a:lnTo>
                  <a:lnTo>
                    <a:pt x="312" y="544"/>
                  </a:lnTo>
                  <a:lnTo>
                    <a:pt x="296" y="544"/>
                  </a:lnTo>
                  <a:lnTo>
                    <a:pt x="280" y="544"/>
                  </a:lnTo>
                  <a:lnTo>
                    <a:pt x="272" y="536"/>
                  </a:lnTo>
                  <a:lnTo>
                    <a:pt x="264" y="528"/>
                  </a:lnTo>
                  <a:lnTo>
                    <a:pt x="256" y="520"/>
                  </a:lnTo>
                  <a:lnTo>
                    <a:pt x="248" y="512"/>
                  </a:lnTo>
                  <a:lnTo>
                    <a:pt x="240" y="496"/>
                  </a:lnTo>
                  <a:lnTo>
                    <a:pt x="240" y="480"/>
                  </a:lnTo>
                  <a:lnTo>
                    <a:pt x="232" y="464"/>
                  </a:lnTo>
                  <a:lnTo>
                    <a:pt x="232" y="448"/>
                  </a:lnTo>
                  <a:lnTo>
                    <a:pt x="232" y="440"/>
                  </a:lnTo>
                  <a:lnTo>
                    <a:pt x="224" y="424"/>
                  </a:lnTo>
                  <a:lnTo>
                    <a:pt x="224" y="416"/>
                  </a:lnTo>
                  <a:lnTo>
                    <a:pt x="216" y="408"/>
                  </a:lnTo>
                  <a:lnTo>
                    <a:pt x="208" y="408"/>
                  </a:lnTo>
                  <a:lnTo>
                    <a:pt x="200" y="416"/>
                  </a:lnTo>
                  <a:lnTo>
                    <a:pt x="192" y="416"/>
                  </a:lnTo>
                  <a:lnTo>
                    <a:pt x="176" y="432"/>
                  </a:lnTo>
                  <a:lnTo>
                    <a:pt x="168" y="440"/>
                  </a:lnTo>
                  <a:lnTo>
                    <a:pt x="160" y="456"/>
                  </a:lnTo>
                  <a:lnTo>
                    <a:pt x="144" y="464"/>
                  </a:lnTo>
                  <a:lnTo>
                    <a:pt x="136" y="480"/>
                  </a:lnTo>
                  <a:lnTo>
                    <a:pt x="120" y="488"/>
                  </a:lnTo>
                  <a:lnTo>
                    <a:pt x="104" y="496"/>
                  </a:lnTo>
                  <a:lnTo>
                    <a:pt x="88" y="504"/>
                  </a:lnTo>
                  <a:lnTo>
                    <a:pt x="72" y="504"/>
                  </a:lnTo>
                  <a:lnTo>
                    <a:pt x="56" y="504"/>
                  </a:lnTo>
                  <a:lnTo>
                    <a:pt x="40" y="496"/>
                  </a:lnTo>
                  <a:lnTo>
                    <a:pt x="32" y="488"/>
                  </a:lnTo>
                  <a:lnTo>
                    <a:pt x="16" y="480"/>
                  </a:lnTo>
                  <a:lnTo>
                    <a:pt x="8" y="464"/>
                  </a:lnTo>
                  <a:lnTo>
                    <a:pt x="0" y="456"/>
                  </a:lnTo>
                  <a:lnTo>
                    <a:pt x="0" y="440"/>
                  </a:lnTo>
                  <a:lnTo>
                    <a:pt x="0" y="432"/>
                  </a:lnTo>
                  <a:lnTo>
                    <a:pt x="0" y="416"/>
                  </a:lnTo>
                  <a:lnTo>
                    <a:pt x="8" y="400"/>
                  </a:lnTo>
                  <a:lnTo>
                    <a:pt x="8" y="392"/>
                  </a:lnTo>
                  <a:lnTo>
                    <a:pt x="24" y="376"/>
                  </a:lnTo>
                  <a:lnTo>
                    <a:pt x="32" y="360"/>
                  </a:lnTo>
                  <a:lnTo>
                    <a:pt x="48" y="344"/>
                  </a:lnTo>
                  <a:lnTo>
                    <a:pt x="64" y="328"/>
                  </a:lnTo>
                  <a:lnTo>
                    <a:pt x="80" y="312"/>
                  </a:lnTo>
                  <a:lnTo>
                    <a:pt x="96" y="296"/>
                  </a:lnTo>
                  <a:lnTo>
                    <a:pt x="104" y="272"/>
                  </a:lnTo>
                  <a:lnTo>
                    <a:pt x="120" y="248"/>
                  </a:lnTo>
                  <a:lnTo>
                    <a:pt x="128" y="216"/>
                  </a:lnTo>
                  <a:lnTo>
                    <a:pt x="136" y="192"/>
                  </a:lnTo>
                  <a:lnTo>
                    <a:pt x="144" y="160"/>
                  </a:lnTo>
                  <a:lnTo>
                    <a:pt x="152" y="128"/>
                  </a:lnTo>
                  <a:lnTo>
                    <a:pt x="160" y="104"/>
                  </a:lnTo>
                  <a:lnTo>
                    <a:pt x="176" y="80"/>
                  </a:lnTo>
                  <a:lnTo>
                    <a:pt x="184" y="56"/>
                  </a:lnTo>
                  <a:lnTo>
                    <a:pt x="192" y="40"/>
                  </a:lnTo>
                  <a:lnTo>
                    <a:pt x="208" y="16"/>
                  </a:lnTo>
                  <a:lnTo>
                    <a:pt x="224" y="8"/>
                  </a:lnTo>
                  <a:lnTo>
                    <a:pt x="240" y="0"/>
                  </a:lnTo>
                  <a:lnTo>
                    <a:pt x="272" y="0"/>
                  </a:lnTo>
                  <a:lnTo>
                    <a:pt x="304" y="0"/>
                  </a:lnTo>
                  <a:lnTo>
                    <a:pt x="336" y="8"/>
                  </a:lnTo>
                  <a:lnTo>
                    <a:pt x="368" y="24"/>
                  </a:lnTo>
                  <a:lnTo>
                    <a:pt x="400" y="32"/>
                  </a:lnTo>
                  <a:lnTo>
                    <a:pt x="432" y="48"/>
                  </a:lnTo>
                  <a:lnTo>
                    <a:pt x="456" y="56"/>
                  </a:lnTo>
                  <a:lnTo>
                    <a:pt x="472" y="64"/>
                  </a:lnTo>
                  <a:lnTo>
                    <a:pt x="48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8" name="Rectangle 42">
              <a:extLst>
                <a:ext uri="{FF2B5EF4-FFF2-40B4-BE49-F238E27FC236}">
                  <a16:creationId xmlns:a16="http://schemas.microsoft.com/office/drawing/2014/main" id="{ACFFA7B2-0564-4474-9240-160C2AA3F1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561" y="5491162"/>
              <a:ext cx="49315" cy="5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83</a:t>
              </a:r>
              <a:endParaRPr kumimoji="0" lang="de-DE" altLang="it-IT" sz="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29" name="Rectangle 44">
              <a:extLst>
                <a:ext uri="{FF2B5EF4-FFF2-40B4-BE49-F238E27FC236}">
                  <a16:creationId xmlns:a16="http://schemas.microsoft.com/office/drawing/2014/main" id="{E986B097-9170-4E50-898A-2C41D6913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48" y="4873625"/>
              <a:ext cx="73975" cy="5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247</a:t>
              </a:r>
              <a:endParaRPr kumimoji="0" lang="de-DE" altLang="it-IT" sz="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0" name="Rectangle 46">
              <a:extLst>
                <a:ext uri="{FF2B5EF4-FFF2-40B4-BE49-F238E27FC236}">
                  <a16:creationId xmlns:a16="http://schemas.microsoft.com/office/drawing/2014/main" id="{BBCC54C3-0BF2-4305-BADC-9CAA709E3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4449" y="3852862"/>
              <a:ext cx="49315" cy="5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2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46</a:t>
              </a:r>
              <a:endParaRPr kumimoji="0" lang="de-DE" altLang="it-IT" sz="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1" name="Freeform 35">
              <a:extLst>
                <a:ext uri="{FF2B5EF4-FFF2-40B4-BE49-F238E27FC236}">
                  <a16:creationId xmlns:a16="http://schemas.microsoft.com/office/drawing/2014/main" id="{A09DAE3C-72CC-40E0-8FCD-ABD52A253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550" y="3949700"/>
              <a:ext cx="2182813" cy="1479551"/>
            </a:xfrm>
            <a:custGeom>
              <a:avLst/>
              <a:gdLst>
                <a:gd name="T0" fmla="*/ 2147483647 w 1984"/>
                <a:gd name="T1" fmla="*/ 2147483647 h 1344"/>
                <a:gd name="T2" fmla="*/ 2147483647 w 1984"/>
                <a:gd name="T3" fmla="*/ 2147483647 h 1344"/>
                <a:gd name="T4" fmla="*/ 2147483647 w 1984"/>
                <a:gd name="T5" fmla="*/ 2147483647 h 1344"/>
                <a:gd name="T6" fmla="*/ 2147483647 w 1984"/>
                <a:gd name="T7" fmla="*/ 2147483647 h 1344"/>
                <a:gd name="T8" fmla="*/ 2147483647 w 1984"/>
                <a:gd name="T9" fmla="*/ 2147483647 h 1344"/>
                <a:gd name="T10" fmla="*/ 2147483647 w 1984"/>
                <a:gd name="T11" fmla="*/ 2147483647 h 1344"/>
                <a:gd name="T12" fmla="*/ 2147483647 w 1984"/>
                <a:gd name="T13" fmla="*/ 2147483647 h 1344"/>
                <a:gd name="T14" fmla="*/ 2147483647 w 1984"/>
                <a:gd name="T15" fmla="*/ 2147483647 h 1344"/>
                <a:gd name="T16" fmla="*/ 2147483647 w 1984"/>
                <a:gd name="T17" fmla="*/ 2147483647 h 1344"/>
                <a:gd name="T18" fmla="*/ 2147483647 w 1984"/>
                <a:gd name="T19" fmla="*/ 2147483647 h 1344"/>
                <a:gd name="T20" fmla="*/ 2147483647 w 1984"/>
                <a:gd name="T21" fmla="*/ 2147483647 h 1344"/>
                <a:gd name="T22" fmla="*/ 2147483647 w 1984"/>
                <a:gd name="T23" fmla="*/ 2147483647 h 1344"/>
                <a:gd name="T24" fmla="*/ 2147483647 w 1984"/>
                <a:gd name="T25" fmla="*/ 2147483647 h 1344"/>
                <a:gd name="T26" fmla="*/ 2147483647 w 1984"/>
                <a:gd name="T27" fmla="*/ 2147483647 h 1344"/>
                <a:gd name="T28" fmla="*/ 2147483647 w 1984"/>
                <a:gd name="T29" fmla="*/ 2147483647 h 1344"/>
                <a:gd name="T30" fmla="*/ 2147483647 w 1984"/>
                <a:gd name="T31" fmla="*/ 2147483647 h 1344"/>
                <a:gd name="T32" fmla="*/ 2147483647 w 1984"/>
                <a:gd name="T33" fmla="*/ 2147483647 h 1344"/>
                <a:gd name="T34" fmla="*/ 2147483647 w 1984"/>
                <a:gd name="T35" fmla="*/ 2147483647 h 1344"/>
                <a:gd name="T36" fmla="*/ 2147483647 w 1984"/>
                <a:gd name="T37" fmla="*/ 2147483647 h 1344"/>
                <a:gd name="T38" fmla="*/ 2147483647 w 1984"/>
                <a:gd name="T39" fmla="*/ 2147483647 h 1344"/>
                <a:gd name="T40" fmla="*/ 2147483647 w 1984"/>
                <a:gd name="T41" fmla="*/ 2147483647 h 1344"/>
                <a:gd name="T42" fmla="*/ 2147483647 w 1984"/>
                <a:gd name="T43" fmla="*/ 2147483647 h 1344"/>
                <a:gd name="T44" fmla="*/ 2147483647 w 1984"/>
                <a:gd name="T45" fmla="*/ 2147483647 h 1344"/>
                <a:gd name="T46" fmla="*/ 2147483647 w 1984"/>
                <a:gd name="T47" fmla="*/ 2147483647 h 1344"/>
                <a:gd name="T48" fmla="*/ 2147483647 w 1984"/>
                <a:gd name="T49" fmla="*/ 2147483647 h 1344"/>
                <a:gd name="T50" fmla="*/ 2147483647 w 1984"/>
                <a:gd name="T51" fmla="*/ 2147483647 h 1344"/>
                <a:gd name="T52" fmla="*/ 2147483647 w 1984"/>
                <a:gd name="T53" fmla="*/ 2147483647 h 1344"/>
                <a:gd name="T54" fmla="*/ 2147483647 w 1984"/>
                <a:gd name="T55" fmla="*/ 2147483647 h 1344"/>
                <a:gd name="T56" fmla="*/ 2147483647 w 1984"/>
                <a:gd name="T57" fmla="*/ 2147483647 h 1344"/>
                <a:gd name="T58" fmla="*/ 2147483647 w 1984"/>
                <a:gd name="T59" fmla="*/ 2147483647 h 1344"/>
                <a:gd name="T60" fmla="*/ 2147483647 w 1984"/>
                <a:gd name="T61" fmla="*/ 2147483647 h 1344"/>
                <a:gd name="T62" fmla="*/ 2147483647 w 1984"/>
                <a:gd name="T63" fmla="*/ 2147483647 h 1344"/>
                <a:gd name="T64" fmla="*/ 2147483647 w 1984"/>
                <a:gd name="T65" fmla="*/ 2147483647 h 1344"/>
                <a:gd name="T66" fmla="*/ 2147483647 w 1984"/>
                <a:gd name="T67" fmla="*/ 2147483647 h 1344"/>
                <a:gd name="T68" fmla="*/ 2147483647 w 1984"/>
                <a:gd name="T69" fmla="*/ 2147483647 h 1344"/>
                <a:gd name="T70" fmla="*/ 2147483647 w 1984"/>
                <a:gd name="T71" fmla="*/ 2147483647 h 1344"/>
                <a:gd name="T72" fmla="*/ 2147483647 w 1984"/>
                <a:gd name="T73" fmla="*/ 2147483647 h 1344"/>
                <a:gd name="T74" fmla="*/ 2147483647 w 1984"/>
                <a:gd name="T75" fmla="*/ 2147483647 h 1344"/>
                <a:gd name="T76" fmla="*/ 2147483647 w 1984"/>
                <a:gd name="T77" fmla="*/ 2147483647 h 1344"/>
                <a:gd name="T78" fmla="*/ 2147483647 w 1984"/>
                <a:gd name="T79" fmla="*/ 2147483647 h 1344"/>
                <a:gd name="T80" fmla="*/ 2147483647 w 1984"/>
                <a:gd name="T81" fmla="*/ 2147483647 h 1344"/>
                <a:gd name="T82" fmla="*/ 2147483647 w 1984"/>
                <a:gd name="T83" fmla="*/ 2147483647 h 1344"/>
                <a:gd name="T84" fmla="*/ 2147483647 w 1984"/>
                <a:gd name="T85" fmla="*/ 2147483647 h 1344"/>
                <a:gd name="T86" fmla="*/ 2147483647 w 1984"/>
                <a:gd name="T87" fmla="*/ 2147483647 h 1344"/>
                <a:gd name="T88" fmla="*/ 2147483647 w 1984"/>
                <a:gd name="T89" fmla="*/ 2147483647 h 1344"/>
                <a:gd name="T90" fmla="*/ 2147483647 w 1984"/>
                <a:gd name="T91" fmla="*/ 2147483647 h 1344"/>
                <a:gd name="T92" fmla="*/ 2147483647 w 1984"/>
                <a:gd name="T93" fmla="*/ 2147483647 h 1344"/>
                <a:gd name="T94" fmla="*/ 2147483647 w 1984"/>
                <a:gd name="T95" fmla="*/ 2147483647 h 1344"/>
                <a:gd name="T96" fmla="*/ 2147483647 w 1984"/>
                <a:gd name="T97" fmla="*/ 2147483647 h 1344"/>
                <a:gd name="T98" fmla="*/ 2147483647 w 1984"/>
                <a:gd name="T99" fmla="*/ 2147483647 h 1344"/>
                <a:gd name="T100" fmla="*/ 2147483647 w 1984"/>
                <a:gd name="T101" fmla="*/ 2147483647 h 1344"/>
                <a:gd name="T102" fmla="*/ 2147483647 w 1984"/>
                <a:gd name="T103" fmla="*/ 2147483647 h 1344"/>
                <a:gd name="T104" fmla="*/ 2147483647 w 1984"/>
                <a:gd name="T105" fmla="*/ 2147483647 h 1344"/>
                <a:gd name="T106" fmla="*/ 2147483647 w 1984"/>
                <a:gd name="T107" fmla="*/ 2147483647 h 1344"/>
                <a:gd name="T108" fmla="*/ 2147483647 w 1984"/>
                <a:gd name="T109" fmla="*/ 2147483647 h 1344"/>
                <a:gd name="T110" fmla="*/ 2147483647 w 1984"/>
                <a:gd name="T111" fmla="*/ 2147483647 h 1344"/>
                <a:gd name="T112" fmla="*/ 2147483647 w 1984"/>
                <a:gd name="T113" fmla="*/ 2147483647 h 1344"/>
                <a:gd name="T114" fmla="*/ 2147483647 w 1984"/>
                <a:gd name="T115" fmla="*/ 2147483647 h 1344"/>
                <a:gd name="T116" fmla="*/ 2147483647 w 1984"/>
                <a:gd name="T117" fmla="*/ 2147483647 h 1344"/>
                <a:gd name="T118" fmla="*/ 2147483647 w 1984"/>
                <a:gd name="T119" fmla="*/ 2147483647 h 1344"/>
                <a:gd name="T120" fmla="*/ 2147483647 w 1984"/>
                <a:gd name="T121" fmla="*/ 2147483647 h 1344"/>
                <a:gd name="T122" fmla="*/ 2147483647 w 1984"/>
                <a:gd name="T123" fmla="*/ 2147483647 h 1344"/>
                <a:gd name="T124" fmla="*/ 2147483647 w 1984"/>
                <a:gd name="T125" fmla="*/ 2147483647 h 13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984"/>
                <a:gd name="T190" fmla="*/ 0 h 1344"/>
                <a:gd name="T191" fmla="*/ 1984 w 1984"/>
                <a:gd name="T192" fmla="*/ 1344 h 13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984" h="1344">
                  <a:moveTo>
                    <a:pt x="1792" y="448"/>
                  </a:moveTo>
                  <a:lnTo>
                    <a:pt x="1800" y="456"/>
                  </a:lnTo>
                  <a:lnTo>
                    <a:pt x="1808" y="464"/>
                  </a:lnTo>
                  <a:lnTo>
                    <a:pt x="1824" y="472"/>
                  </a:lnTo>
                  <a:lnTo>
                    <a:pt x="1832" y="480"/>
                  </a:lnTo>
                  <a:lnTo>
                    <a:pt x="1840" y="496"/>
                  </a:lnTo>
                  <a:lnTo>
                    <a:pt x="1848" y="504"/>
                  </a:lnTo>
                  <a:lnTo>
                    <a:pt x="1864" y="512"/>
                  </a:lnTo>
                  <a:lnTo>
                    <a:pt x="1872" y="528"/>
                  </a:lnTo>
                  <a:lnTo>
                    <a:pt x="1888" y="544"/>
                  </a:lnTo>
                  <a:lnTo>
                    <a:pt x="1896" y="560"/>
                  </a:lnTo>
                  <a:lnTo>
                    <a:pt x="1904" y="576"/>
                  </a:lnTo>
                  <a:lnTo>
                    <a:pt x="1912" y="592"/>
                  </a:lnTo>
                  <a:lnTo>
                    <a:pt x="1920" y="616"/>
                  </a:lnTo>
                  <a:lnTo>
                    <a:pt x="1928" y="632"/>
                  </a:lnTo>
                  <a:lnTo>
                    <a:pt x="1936" y="656"/>
                  </a:lnTo>
                  <a:lnTo>
                    <a:pt x="1944" y="672"/>
                  </a:lnTo>
                  <a:lnTo>
                    <a:pt x="1952" y="696"/>
                  </a:lnTo>
                  <a:lnTo>
                    <a:pt x="1960" y="712"/>
                  </a:lnTo>
                  <a:lnTo>
                    <a:pt x="1968" y="736"/>
                  </a:lnTo>
                  <a:lnTo>
                    <a:pt x="1976" y="752"/>
                  </a:lnTo>
                  <a:lnTo>
                    <a:pt x="1984" y="768"/>
                  </a:lnTo>
                  <a:lnTo>
                    <a:pt x="1984" y="784"/>
                  </a:lnTo>
                  <a:lnTo>
                    <a:pt x="1984" y="800"/>
                  </a:lnTo>
                  <a:lnTo>
                    <a:pt x="1984" y="808"/>
                  </a:lnTo>
                  <a:lnTo>
                    <a:pt x="1984" y="824"/>
                  </a:lnTo>
                  <a:lnTo>
                    <a:pt x="1984" y="840"/>
                  </a:lnTo>
                  <a:lnTo>
                    <a:pt x="1984" y="856"/>
                  </a:lnTo>
                  <a:lnTo>
                    <a:pt x="1976" y="872"/>
                  </a:lnTo>
                  <a:lnTo>
                    <a:pt x="1976" y="888"/>
                  </a:lnTo>
                  <a:lnTo>
                    <a:pt x="1968" y="904"/>
                  </a:lnTo>
                  <a:lnTo>
                    <a:pt x="1960" y="920"/>
                  </a:lnTo>
                  <a:lnTo>
                    <a:pt x="1952" y="936"/>
                  </a:lnTo>
                  <a:lnTo>
                    <a:pt x="1936" y="960"/>
                  </a:lnTo>
                  <a:lnTo>
                    <a:pt x="1928" y="976"/>
                  </a:lnTo>
                  <a:lnTo>
                    <a:pt x="1912" y="992"/>
                  </a:lnTo>
                  <a:lnTo>
                    <a:pt x="1904" y="1008"/>
                  </a:lnTo>
                  <a:lnTo>
                    <a:pt x="1888" y="1024"/>
                  </a:lnTo>
                  <a:lnTo>
                    <a:pt x="1872" y="1048"/>
                  </a:lnTo>
                  <a:lnTo>
                    <a:pt x="1864" y="1064"/>
                  </a:lnTo>
                  <a:lnTo>
                    <a:pt x="1848" y="1080"/>
                  </a:lnTo>
                  <a:lnTo>
                    <a:pt x="1832" y="1096"/>
                  </a:lnTo>
                  <a:lnTo>
                    <a:pt x="1824" y="1104"/>
                  </a:lnTo>
                  <a:lnTo>
                    <a:pt x="1808" y="1120"/>
                  </a:lnTo>
                  <a:lnTo>
                    <a:pt x="1792" y="1128"/>
                  </a:lnTo>
                  <a:lnTo>
                    <a:pt x="1776" y="1136"/>
                  </a:lnTo>
                  <a:lnTo>
                    <a:pt x="1768" y="1136"/>
                  </a:lnTo>
                  <a:lnTo>
                    <a:pt x="1752" y="1144"/>
                  </a:lnTo>
                  <a:lnTo>
                    <a:pt x="1736" y="1144"/>
                  </a:lnTo>
                  <a:lnTo>
                    <a:pt x="1720" y="1144"/>
                  </a:lnTo>
                  <a:lnTo>
                    <a:pt x="1704" y="1144"/>
                  </a:lnTo>
                  <a:lnTo>
                    <a:pt x="1688" y="1136"/>
                  </a:lnTo>
                  <a:lnTo>
                    <a:pt x="1664" y="1136"/>
                  </a:lnTo>
                  <a:lnTo>
                    <a:pt x="1640" y="1128"/>
                  </a:lnTo>
                  <a:lnTo>
                    <a:pt x="1624" y="1120"/>
                  </a:lnTo>
                  <a:lnTo>
                    <a:pt x="1600" y="1112"/>
                  </a:lnTo>
                  <a:lnTo>
                    <a:pt x="1584" y="1104"/>
                  </a:lnTo>
                  <a:lnTo>
                    <a:pt x="1560" y="1096"/>
                  </a:lnTo>
                  <a:lnTo>
                    <a:pt x="1544" y="1088"/>
                  </a:lnTo>
                  <a:lnTo>
                    <a:pt x="1528" y="1088"/>
                  </a:lnTo>
                  <a:lnTo>
                    <a:pt x="1512" y="1080"/>
                  </a:lnTo>
                  <a:lnTo>
                    <a:pt x="1496" y="1072"/>
                  </a:lnTo>
                  <a:lnTo>
                    <a:pt x="1480" y="1072"/>
                  </a:lnTo>
                  <a:lnTo>
                    <a:pt x="1464" y="1064"/>
                  </a:lnTo>
                  <a:lnTo>
                    <a:pt x="1456" y="1064"/>
                  </a:lnTo>
                  <a:lnTo>
                    <a:pt x="1440" y="1064"/>
                  </a:lnTo>
                  <a:lnTo>
                    <a:pt x="1424" y="1056"/>
                  </a:lnTo>
                  <a:lnTo>
                    <a:pt x="1416" y="1056"/>
                  </a:lnTo>
                  <a:lnTo>
                    <a:pt x="1400" y="1064"/>
                  </a:lnTo>
                  <a:lnTo>
                    <a:pt x="1384" y="1064"/>
                  </a:lnTo>
                  <a:lnTo>
                    <a:pt x="1368" y="1064"/>
                  </a:lnTo>
                  <a:lnTo>
                    <a:pt x="1352" y="1064"/>
                  </a:lnTo>
                  <a:lnTo>
                    <a:pt x="1328" y="1064"/>
                  </a:lnTo>
                  <a:lnTo>
                    <a:pt x="1304" y="1064"/>
                  </a:lnTo>
                  <a:lnTo>
                    <a:pt x="1288" y="1064"/>
                  </a:lnTo>
                  <a:lnTo>
                    <a:pt x="1264" y="1072"/>
                  </a:lnTo>
                  <a:lnTo>
                    <a:pt x="1248" y="1072"/>
                  </a:lnTo>
                  <a:lnTo>
                    <a:pt x="1224" y="1072"/>
                  </a:lnTo>
                  <a:lnTo>
                    <a:pt x="1208" y="1080"/>
                  </a:lnTo>
                  <a:lnTo>
                    <a:pt x="1184" y="1080"/>
                  </a:lnTo>
                  <a:lnTo>
                    <a:pt x="1168" y="1088"/>
                  </a:lnTo>
                  <a:lnTo>
                    <a:pt x="1152" y="1088"/>
                  </a:lnTo>
                  <a:lnTo>
                    <a:pt x="1136" y="1096"/>
                  </a:lnTo>
                  <a:lnTo>
                    <a:pt x="1120" y="1096"/>
                  </a:lnTo>
                  <a:lnTo>
                    <a:pt x="1104" y="1104"/>
                  </a:lnTo>
                  <a:lnTo>
                    <a:pt x="1088" y="1104"/>
                  </a:lnTo>
                  <a:lnTo>
                    <a:pt x="1072" y="1112"/>
                  </a:lnTo>
                  <a:lnTo>
                    <a:pt x="1064" y="1120"/>
                  </a:lnTo>
                  <a:lnTo>
                    <a:pt x="1048" y="1128"/>
                  </a:lnTo>
                  <a:lnTo>
                    <a:pt x="1032" y="1144"/>
                  </a:lnTo>
                  <a:lnTo>
                    <a:pt x="1024" y="1160"/>
                  </a:lnTo>
                  <a:lnTo>
                    <a:pt x="1008" y="1176"/>
                  </a:lnTo>
                  <a:lnTo>
                    <a:pt x="992" y="1192"/>
                  </a:lnTo>
                  <a:lnTo>
                    <a:pt x="984" y="1208"/>
                  </a:lnTo>
                  <a:lnTo>
                    <a:pt x="968" y="1224"/>
                  </a:lnTo>
                  <a:lnTo>
                    <a:pt x="952" y="1240"/>
                  </a:lnTo>
                  <a:lnTo>
                    <a:pt x="936" y="1256"/>
                  </a:lnTo>
                  <a:lnTo>
                    <a:pt x="920" y="1272"/>
                  </a:lnTo>
                  <a:lnTo>
                    <a:pt x="904" y="1288"/>
                  </a:lnTo>
                  <a:lnTo>
                    <a:pt x="888" y="1304"/>
                  </a:lnTo>
                  <a:lnTo>
                    <a:pt x="872" y="1312"/>
                  </a:lnTo>
                  <a:lnTo>
                    <a:pt x="856" y="1320"/>
                  </a:lnTo>
                  <a:lnTo>
                    <a:pt x="840" y="1328"/>
                  </a:lnTo>
                  <a:lnTo>
                    <a:pt x="824" y="1328"/>
                  </a:lnTo>
                  <a:lnTo>
                    <a:pt x="808" y="1336"/>
                  </a:lnTo>
                  <a:lnTo>
                    <a:pt x="792" y="1336"/>
                  </a:lnTo>
                  <a:lnTo>
                    <a:pt x="776" y="1336"/>
                  </a:lnTo>
                  <a:lnTo>
                    <a:pt x="760" y="1336"/>
                  </a:lnTo>
                  <a:lnTo>
                    <a:pt x="752" y="1336"/>
                  </a:lnTo>
                  <a:lnTo>
                    <a:pt x="744" y="1336"/>
                  </a:lnTo>
                  <a:lnTo>
                    <a:pt x="736" y="1336"/>
                  </a:lnTo>
                  <a:lnTo>
                    <a:pt x="728" y="1336"/>
                  </a:lnTo>
                  <a:lnTo>
                    <a:pt x="720" y="1336"/>
                  </a:lnTo>
                  <a:lnTo>
                    <a:pt x="712" y="1336"/>
                  </a:lnTo>
                  <a:lnTo>
                    <a:pt x="704" y="1336"/>
                  </a:lnTo>
                  <a:lnTo>
                    <a:pt x="704" y="1344"/>
                  </a:lnTo>
                  <a:lnTo>
                    <a:pt x="696" y="1344"/>
                  </a:lnTo>
                  <a:lnTo>
                    <a:pt x="688" y="1344"/>
                  </a:lnTo>
                  <a:lnTo>
                    <a:pt x="680" y="1344"/>
                  </a:lnTo>
                  <a:lnTo>
                    <a:pt x="664" y="1344"/>
                  </a:lnTo>
                  <a:lnTo>
                    <a:pt x="648" y="1344"/>
                  </a:lnTo>
                  <a:lnTo>
                    <a:pt x="632" y="1344"/>
                  </a:lnTo>
                  <a:lnTo>
                    <a:pt x="616" y="1344"/>
                  </a:lnTo>
                  <a:lnTo>
                    <a:pt x="600" y="1344"/>
                  </a:lnTo>
                  <a:lnTo>
                    <a:pt x="584" y="1336"/>
                  </a:lnTo>
                  <a:lnTo>
                    <a:pt x="568" y="1336"/>
                  </a:lnTo>
                  <a:lnTo>
                    <a:pt x="552" y="1328"/>
                  </a:lnTo>
                  <a:lnTo>
                    <a:pt x="536" y="1320"/>
                  </a:lnTo>
                  <a:lnTo>
                    <a:pt x="520" y="1312"/>
                  </a:lnTo>
                  <a:lnTo>
                    <a:pt x="504" y="1296"/>
                  </a:lnTo>
                  <a:lnTo>
                    <a:pt x="488" y="1288"/>
                  </a:lnTo>
                  <a:lnTo>
                    <a:pt x="472" y="1272"/>
                  </a:lnTo>
                  <a:lnTo>
                    <a:pt x="464" y="1256"/>
                  </a:lnTo>
                  <a:lnTo>
                    <a:pt x="448" y="1240"/>
                  </a:lnTo>
                  <a:lnTo>
                    <a:pt x="440" y="1224"/>
                  </a:lnTo>
                  <a:lnTo>
                    <a:pt x="432" y="1208"/>
                  </a:lnTo>
                  <a:lnTo>
                    <a:pt x="416" y="1192"/>
                  </a:lnTo>
                  <a:lnTo>
                    <a:pt x="408" y="1168"/>
                  </a:lnTo>
                  <a:lnTo>
                    <a:pt x="400" y="1144"/>
                  </a:lnTo>
                  <a:lnTo>
                    <a:pt x="392" y="1120"/>
                  </a:lnTo>
                  <a:lnTo>
                    <a:pt x="376" y="1096"/>
                  </a:lnTo>
                  <a:lnTo>
                    <a:pt x="368" y="1072"/>
                  </a:lnTo>
                  <a:lnTo>
                    <a:pt x="360" y="1056"/>
                  </a:lnTo>
                  <a:lnTo>
                    <a:pt x="344" y="1032"/>
                  </a:lnTo>
                  <a:lnTo>
                    <a:pt x="328" y="1008"/>
                  </a:lnTo>
                  <a:lnTo>
                    <a:pt x="312" y="992"/>
                  </a:lnTo>
                  <a:lnTo>
                    <a:pt x="296" y="976"/>
                  </a:lnTo>
                  <a:lnTo>
                    <a:pt x="272" y="960"/>
                  </a:lnTo>
                  <a:lnTo>
                    <a:pt x="248" y="944"/>
                  </a:lnTo>
                  <a:lnTo>
                    <a:pt x="216" y="936"/>
                  </a:lnTo>
                  <a:lnTo>
                    <a:pt x="192" y="928"/>
                  </a:lnTo>
                  <a:lnTo>
                    <a:pt x="160" y="912"/>
                  </a:lnTo>
                  <a:lnTo>
                    <a:pt x="136" y="904"/>
                  </a:lnTo>
                  <a:lnTo>
                    <a:pt x="112" y="896"/>
                  </a:lnTo>
                  <a:lnTo>
                    <a:pt x="88" y="888"/>
                  </a:lnTo>
                  <a:lnTo>
                    <a:pt x="64" y="880"/>
                  </a:lnTo>
                  <a:lnTo>
                    <a:pt x="48" y="872"/>
                  </a:lnTo>
                  <a:lnTo>
                    <a:pt x="32" y="864"/>
                  </a:lnTo>
                  <a:lnTo>
                    <a:pt x="16" y="848"/>
                  </a:lnTo>
                  <a:lnTo>
                    <a:pt x="8" y="840"/>
                  </a:lnTo>
                  <a:lnTo>
                    <a:pt x="8" y="824"/>
                  </a:lnTo>
                  <a:lnTo>
                    <a:pt x="0" y="816"/>
                  </a:lnTo>
                  <a:lnTo>
                    <a:pt x="8" y="800"/>
                  </a:lnTo>
                  <a:lnTo>
                    <a:pt x="8" y="784"/>
                  </a:lnTo>
                  <a:lnTo>
                    <a:pt x="8" y="768"/>
                  </a:lnTo>
                  <a:lnTo>
                    <a:pt x="16" y="760"/>
                  </a:lnTo>
                  <a:lnTo>
                    <a:pt x="16" y="744"/>
                  </a:lnTo>
                  <a:lnTo>
                    <a:pt x="24" y="728"/>
                  </a:lnTo>
                  <a:lnTo>
                    <a:pt x="24" y="712"/>
                  </a:lnTo>
                  <a:lnTo>
                    <a:pt x="32" y="696"/>
                  </a:lnTo>
                  <a:lnTo>
                    <a:pt x="32" y="680"/>
                  </a:lnTo>
                  <a:lnTo>
                    <a:pt x="32" y="664"/>
                  </a:lnTo>
                  <a:lnTo>
                    <a:pt x="40" y="656"/>
                  </a:lnTo>
                  <a:lnTo>
                    <a:pt x="40" y="640"/>
                  </a:lnTo>
                  <a:lnTo>
                    <a:pt x="40" y="624"/>
                  </a:lnTo>
                  <a:lnTo>
                    <a:pt x="40" y="616"/>
                  </a:lnTo>
                  <a:lnTo>
                    <a:pt x="48" y="600"/>
                  </a:lnTo>
                  <a:lnTo>
                    <a:pt x="48" y="584"/>
                  </a:lnTo>
                  <a:lnTo>
                    <a:pt x="48" y="568"/>
                  </a:lnTo>
                  <a:lnTo>
                    <a:pt x="48" y="552"/>
                  </a:lnTo>
                  <a:lnTo>
                    <a:pt x="48" y="544"/>
                  </a:lnTo>
                  <a:lnTo>
                    <a:pt x="56" y="528"/>
                  </a:lnTo>
                  <a:lnTo>
                    <a:pt x="56" y="512"/>
                  </a:lnTo>
                  <a:lnTo>
                    <a:pt x="64" y="496"/>
                  </a:lnTo>
                  <a:lnTo>
                    <a:pt x="72" y="480"/>
                  </a:lnTo>
                  <a:lnTo>
                    <a:pt x="72" y="472"/>
                  </a:lnTo>
                  <a:lnTo>
                    <a:pt x="88" y="456"/>
                  </a:lnTo>
                  <a:lnTo>
                    <a:pt x="96" y="440"/>
                  </a:lnTo>
                  <a:lnTo>
                    <a:pt x="112" y="424"/>
                  </a:lnTo>
                  <a:lnTo>
                    <a:pt x="120" y="408"/>
                  </a:lnTo>
                  <a:lnTo>
                    <a:pt x="136" y="392"/>
                  </a:lnTo>
                  <a:lnTo>
                    <a:pt x="152" y="376"/>
                  </a:lnTo>
                  <a:lnTo>
                    <a:pt x="168" y="360"/>
                  </a:lnTo>
                  <a:lnTo>
                    <a:pt x="192" y="344"/>
                  </a:lnTo>
                  <a:lnTo>
                    <a:pt x="208" y="336"/>
                  </a:lnTo>
                  <a:lnTo>
                    <a:pt x="224" y="320"/>
                  </a:lnTo>
                  <a:lnTo>
                    <a:pt x="248" y="312"/>
                  </a:lnTo>
                  <a:lnTo>
                    <a:pt x="264" y="304"/>
                  </a:lnTo>
                  <a:lnTo>
                    <a:pt x="280" y="296"/>
                  </a:lnTo>
                  <a:lnTo>
                    <a:pt x="296" y="288"/>
                  </a:lnTo>
                  <a:lnTo>
                    <a:pt x="312" y="280"/>
                  </a:lnTo>
                  <a:lnTo>
                    <a:pt x="328" y="280"/>
                  </a:lnTo>
                  <a:lnTo>
                    <a:pt x="344" y="272"/>
                  </a:lnTo>
                  <a:lnTo>
                    <a:pt x="360" y="272"/>
                  </a:lnTo>
                  <a:lnTo>
                    <a:pt x="376" y="264"/>
                  </a:lnTo>
                  <a:lnTo>
                    <a:pt x="392" y="256"/>
                  </a:lnTo>
                  <a:lnTo>
                    <a:pt x="400" y="256"/>
                  </a:lnTo>
                  <a:lnTo>
                    <a:pt x="416" y="248"/>
                  </a:lnTo>
                  <a:lnTo>
                    <a:pt x="424" y="240"/>
                  </a:lnTo>
                  <a:lnTo>
                    <a:pt x="432" y="224"/>
                  </a:lnTo>
                  <a:lnTo>
                    <a:pt x="448" y="216"/>
                  </a:lnTo>
                  <a:lnTo>
                    <a:pt x="456" y="208"/>
                  </a:lnTo>
                  <a:lnTo>
                    <a:pt x="464" y="192"/>
                  </a:lnTo>
                  <a:lnTo>
                    <a:pt x="472" y="184"/>
                  </a:lnTo>
                  <a:lnTo>
                    <a:pt x="480" y="168"/>
                  </a:lnTo>
                  <a:lnTo>
                    <a:pt x="496" y="152"/>
                  </a:lnTo>
                  <a:lnTo>
                    <a:pt x="504" y="144"/>
                  </a:lnTo>
                  <a:lnTo>
                    <a:pt x="512" y="128"/>
                  </a:lnTo>
                  <a:lnTo>
                    <a:pt x="520" y="112"/>
                  </a:lnTo>
                  <a:lnTo>
                    <a:pt x="528" y="96"/>
                  </a:lnTo>
                  <a:lnTo>
                    <a:pt x="536" y="80"/>
                  </a:lnTo>
                  <a:lnTo>
                    <a:pt x="552" y="72"/>
                  </a:lnTo>
                  <a:lnTo>
                    <a:pt x="560" y="56"/>
                  </a:lnTo>
                  <a:lnTo>
                    <a:pt x="576" y="48"/>
                  </a:lnTo>
                  <a:lnTo>
                    <a:pt x="592" y="40"/>
                  </a:lnTo>
                  <a:lnTo>
                    <a:pt x="608" y="32"/>
                  </a:lnTo>
                  <a:lnTo>
                    <a:pt x="624" y="24"/>
                  </a:lnTo>
                  <a:lnTo>
                    <a:pt x="640" y="16"/>
                  </a:lnTo>
                  <a:lnTo>
                    <a:pt x="656" y="8"/>
                  </a:lnTo>
                  <a:lnTo>
                    <a:pt x="672" y="8"/>
                  </a:lnTo>
                  <a:lnTo>
                    <a:pt x="696" y="0"/>
                  </a:lnTo>
                  <a:lnTo>
                    <a:pt x="712" y="0"/>
                  </a:lnTo>
                  <a:lnTo>
                    <a:pt x="736" y="8"/>
                  </a:lnTo>
                  <a:lnTo>
                    <a:pt x="752" y="8"/>
                  </a:lnTo>
                  <a:lnTo>
                    <a:pt x="776" y="8"/>
                  </a:lnTo>
                  <a:lnTo>
                    <a:pt x="792" y="8"/>
                  </a:lnTo>
                  <a:lnTo>
                    <a:pt x="816" y="16"/>
                  </a:lnTo>
                  <a:lnTo>
                    <a:pt x="832" y="16"/>
                  </a:lnTo>
                  <a:lnTo>
                    <a:pt x="848" y="16"/>
                  </a:lnTo>
                  <a:lnTo>
                    <a:pt x="864" y="24"/>
                  </a:lnTo>
                  <a:lnTo>
                    <a:pt x="880" y="24"/>
                  </a:lnTo>
                  <a:lnTo>
                    <a:pt x="896" y="24"/>
                  </a:lnTo>
                  <a:lnTo>
                    <a:pt x="904" y="32"/>
                  </a:lnTo>
                  <a:lnTo>
                    <a:pt x="920" y="32"/>
                  </a:lnTo>
                  <a:lnTo>
                    <a:pt x="936" y="40"/>
                  </a:lnTo>
                  <a:lnTo>
                    <a:pt x="944" y="40"/>
                  </a:lnTo>
                  <a:lnTo>
                    <a:pt x="960" y="48"/>
                  </a:lnTo>
                  <a:lnTo>
                    <a:pt x="976" y="56"/>
                  </a:lnTo>
                  <a:lnTo>
                    <a:pt x="992" y="64"/>
                  </a:lnTo>
                  <a:lnTo>
                    <a:pt x="1000" y="64"/>
                  </a:lnTo>
                  <a:lnTo>
                    <a:pt x="1016" y="72"/>
                  </a:lnTo>
                  <a:lnTo>
                    <a:pt x="1024" y="80"/>
                  </a:lnTo>
                  <a:lnTo>
                    <a:pt x="1040" y="88"/>
                  </a:lnTo>
                  <a:lnTo>
                    <a:pt x="1056" y="96"/>
                  </a:lnTo>
                  <a:lnTo>
                    <a:pt x="1072" y="104"/>
                  </a:lnTo>
                  <a:lnTo>
                    <a:pt x="1080" y="112"/>
                  </a:lnTo>
                  <a:lnTo>
                    <a:pt x="1096" y="120"/>
                  </a:lnTo>
                  <a:lnTo>
                    <a:pt x="1112" y="128"/>
                  </a:lnTo>
                  <a:lnTo>
                    <a:pt x="1128" y="136"/>
                  </a:lnTo>
                  <a:lnTo>
                    <a:pt x="1136" y="136"/>
                  </a:lnTo>
                  <a:lnTo>
                    <a:pt x="1152" y="144"/>
                  </a:lnTo>
                  <a:lnTo>
                    <a:pt x="1168" y="152"/>
                  </a:lnTo>
                  <a:lnTo>
                    <a:pt x="1184" y="160"/>
                  </a:lnTo>
                  <a:lnTo>
                    <a:pt x="1200" y="168"/>
                  </a:lnTo>
                  <a:lnTo>
                    <a:pt x="1216" y="176"/>
                  </a:lnTo>
                  <a:lnTo>
                    <a:pt x="1232" y="184"/>
                  </a:lnTo>
                  <a:lnTo>
                    <a:pt x="1240" y="200"/>
                  </a:lnTo>
                  <a:lnTo>
                    <a:pt x="1256" y="208"/>
                  </a:lnTo>
                  <a:lnTo>
                    <a:pt x="1264" y="224"/>
                  </a:lnTo>
                  <a:lnTo>
                    <a:pt x="1280" y="232"/>
                  </a:lnTo>
                  <a:lnTo>
                    <a:pt x="1288" y="248"/>
                  </a:lnTo>
                  <a:lnTo>
                    <a:pt x="1304" y="264"/>
                  </a:lnTo>
                  <a:lnTo>
                    <a:pt x="1320" y="280"/>
                  </a:lnTo>
                  <a:lnTo>
                    <a:pt x="1336" y="296"/>
                  </a:lnTo>
                  <a:lnTo>
                    <a:pt x="1352" y="304"/>
                  </a:lnTo>
                  <a:lnTo>
                    <a:pt x="1376" y="320"/>
                  </a:lnTo>
                  <a:lnTo>
                    <a:pt x="1400" y="336"/>
                  </a:lnTo>
                  <a:lnTo>
                    <a:pt x="1424" y="352"/>
                  </a:lnTo>
                  <a:lnTo>
                    <a:pt x="1456" y="368"/>
                  </a:lnTo>
                  <a:lnTo>
                    <a:pt x="1496" y="376"/>
                  </a:lnTo>
                  <a:lnTo>
                    <a:pt x="1544" y="392"/>
                  </a:lnTo>
                  <a:lnTo>
                    <a:pt x="1592" y="408"/>
                  </a:lnTo>
                  <a:lnTo>
                    <a:pt x="1640" y="416"/>
                  </a:lnTo>
                  <a:lnTo>
                    <a:pt x="1688" y="432"/>
                  </a:lnTo>
                  <a:lnTo>
                    <a:pt x="1728" y="440"/>
                  </a:lnTo>
                  <a:lnTo>
                    <a:pt x="1760" y="448"/>
                  </a:lnTo>
                  <a:lnTo>
                    <a:pt x="1784" y="456"/>
                  </a:lnTo>
                  <a:lnTo>
                    <a:pt x="1792" y="448"/>
                  </a:lnTo>
                  <a:close/>
                </a:path>
              </a:pathLst>
            </a:custGeom>
            <a:solidFill>
              <a:srgbClr val="9AB9D0"/>
            </a:solidFill>
            <a:ln w="19050">
              <a:solidFill>
                <a:srgbClr val="004E87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32" name="Freeform 36">
              <a:extLst>
                <a:ext uri="{FF2B5EF4-FFF2-40B4-BE49-F238E27FC236}">
                  <a16:creationId xmlns:a16="http://schemas.microsoft.com/office/drawing/2014/main" id="{093282DB-6EA2-4087-929A-0270AC08B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816" y="3606800"/>
              <a:ext cx="705607" cy="650952"/>
            </a:xfrm>
            <a:custGeom>
              <a:avLst/>
              <a:gdLst>
                <a:gd name="T0" fmla="*/ 2147483647 w 640"/>
                <a:gd name="T1" fmla="*/ 2147483647 h 592"/>
                <a:gd name="T2" fmla="*/ 2147483647 w 640"/>
                <a:gd name="T3" fmla="*/ 2147483647 h 592"/>
                <a:gd name="T4" fmla="*/ 2147483647 w 640"/>
                <a:gd name="T5" fmla="*/ 2147483647 h 592"/>
                <a:gd name="T6" fmla="*/ 2147483647 w 640"/>
                <a:gd name="T7" fmla="*/ 2147483647 h 592"/>
                <a:gd name="T8" fmla="*/ 2147483647 w 640"/>
                <a:gd name="T9" fmla="*/ 2147483647 h 592"/>
                <a:gd name="T10" fmla="*/ 2147483647 w 640"/>
                <a:gd name="T11" fmla="*/ 2147483647 h 592"/>
                <a:gd name="T12" fmla="*/ 2147483647 w 640"/>
                <a:gd name="T13" fmla="*/ 2147483647 h 592"/>
                <a:gd name="T14" fmla="*/ 2147483647 w 640"/>
                <a:gd name="T15" fmla="*/ 2147483647 h 592"/>
                <a:gd name="T16" fmla="*/ 2147483647 w 640"/>
                <a:gd name="T17" fmla="*/ 2147483647 h 592"/>
                <a:gd name="T18" fmla="*/ 2147483647 w 640"/>
                <a:gd name="T19" fmla="*/ 2147483647 h 592"/>
                <a:gd name="T20" fmla="*/ 2147483647 w 640"/>
                <a:gd name="T21" fmla="*/ 2147483647 h 592"/>
                <a:gd name="T22" fmla="*/ 2147483647 w 640"/>
                <a:gd name="T23" fmla="*/ 2147483647 h 592"/>
                <a:gd name="T24" fmla="*/ 2147483647 w 640"/>
                <a:gd name="T25" fmla="*/ 2147483647 h 592"/>
                <a:gd name="T26" fmla="*/ 2147483647 w 640"/>
                <a:gd name="T27" fmla="*/ 2147483647 h 592"/>
                <a:gd name="T28" fmla="*/ 2147483647 w 640"/>
                <a:gd name="T29" fmla="*/ 2147483647 h 592"/>
                <a:gd name="T30" fmla="*/ 2147483647 w 640"/>
                <a:gd name="T31" fmla="*/ 2147483647 h 592"/>
                <a:gd name="T32" fmla="*/ 2147483647 w 640"/>
                <a:gd name="T33" fmla="*/ 2147483647 h 592"/>
                <a:gd name="T34" fmla="*/ 2147483647 w 640"/>
                <a:gd name="T35" fmla="*/ 2147483647 h 592"/>
                <a:gd name="T36" fmla="*/ 2147483647 w 640"/>
                <a:gd name="T37" fmla="*/ 2147483647 h 592"/>
                <a:gd name="T38" fmla="*/ 2147483647 w 640"/>
                <a:gd name="T39" fmla="*/ 2147483647 h 592"/>
                <a:gd name="T40" fmla="*/ 2147483647 w 640"/>
                <a:gd name="T41" fmla="*/ 2147483647 h 592"/>
                <a:gd name="T42" fmla="*/ 2147483647 w 640"/>
                <a:gd name="T43" fmla="*/ 2147483647 h 592"/>
                <a:gd name="T44" fmla="*/ 0 w 640"/>
                <a:gd name="T45" fmla="*/ 2147483647 h 592"/>
                <a:gd name="T46" fmla="*/ 2147483647 w 640"/>
                <a:gd name="T47" fmla="*/ 2147483647 h 592"/>
                <a:gd name="T48" fmla="*/ 2147483647 w 640"/>
                <a:gd name="T49" fmla="*/ 2147483647 h 592"/>
                <a:gd name="T50" fmla="*/ 2147483647 w 640"/>
                <a:gd name="T51" fmla="*/ 2147483647 h 592"/>
                <a:gd name="T52" fmla="*/ 2147483647 w 640"/>
                <a:gd name="T53" fmla="*/ 2147483647 h 592"/>
                <a:gd name="T54" fmla="*/ 2147483647 w 640"/>
                <a:gd name="T55" fmla="*/ 2147483647 h 592"/>
                <a:gd name="T56" fmla="*/ 2147483647 w 640"/>
                <a:gd name="T57" fmla="*/ 2147483647 h 592"/>
                <a:gd name="T58" fmla="*/ 2147483647 w 640"/>
                <a:gd name="T59" fmla="*/ 2147483647 h 592"/>
                <a:gd name="T60" fmla="*/ 2147483647 w 640"/>
                <a:gd name="T61" fmla="*/ 2147483647 h 592"/>
                <a:gd name="T62" fmla="*/ 2147483647 w 640"/>
                <a:gd name="T63" fmla="*/ 2147483647 h 592"/>
                <a:gd name="T64" fmla="*/ 2147483647 w 640"/>
                <a:gd name="T65" fmla="*/ 2147483647 h 592"/>
                <a:gd name="T66" fmla="*/ 2147483647 w 640"/>
                <a:gd name="T67" fmla="*/ 2147483647 h 592"/>
                <a:gd name="T68" fmla="*/ 2147483647 w 640"/>
                <a:gd name="T69" fmla="*/ 2147483647 h 592"/>
                <a:gd name="T70" fmla="*/ 2147483647 w 640"/>
                <a:gd name="T71" fmla="*/ 2147483647 h 592"/>
                <a:gd name="T72" fmla="*/ 2147483647 w 640"/>
                <a:gd name="T73" fmla="*/ 0 h 592"/>
                <a:gd name="T74" fmla="*/ 2147483647 w 640"/>
                <a:gd name="T75" fmla="*/ 0 h 592"/>
                <a:gd name="T76" fmla="*/ 2147483647 w 640"/>
                <a:gd name="T77" fmla="*/ 2147483647 h 592"/>
                <a:gd name="T78" fmla="*/ 2147483647 w 640"/>
                <a:gd name="T79" fmla="*/ 2147483647 h 592"/>
                <a:gd name="T80" fmla="*/ 2147483647 w 640"/>
                <a:gd name="T81" fmla="*/ 2147483647 h 592"/>
                <a:gd name="T82" fmla="*/ 2147483647 w 640"/>
                <a:gd name="T83" fmla="*/ 2147483647 h 592"/>
                <a:gd name="T84" fmla="*/ 2147483647 w 640"/>
                <a:gd name="T85" fmla="*/ 2147483647 h 592"/>
                <a:gd name="T86" fmla="*/ 2147483647 w 640"/>
                <a:gd name="T87" fmla="*/ 2147483647 h 592"/>
                <a:gd name="T88" fmla="*/ 2147483647 w 640"/>
                <a:gd name="T89" fmla="*/ 2147483647 h 592"/>
                <a:gd name="T90" fmla="*/ 2147483647 w 640"/>
                <a:gd name="T91" fmla="*/ 2147483647 h 592"/>
                <a:gd name="T92" fmla="*/ 2147483647 w 640"/>
                <a:gd name="T93" fmla="*/ 2147483647 h 592"/>
                <a:gd name="T94" fmla="*/ 2147483647 w 640"/>
                <a:gd name="T95" fmla="*/ 2147483647 h 5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0"/>
                <a:gd name="T145" fmla="*/ 0 h 592"/>
                <a:gd name="T146" fmla="*/ 640 w 640"/>
                <a:gd name="T147" fmla="*/ 592 h 5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0" h="592">
                  <a:moveTo>
                    <a:pt x="600" y="328"/>
                  </a:moveTo>
                  <a:lnTo>
                    <a:pt x="608" y="336"/>
                  </a:lnTo>
                  <a:lnTo>
                    <a:pt x="616" y="352"/>
                  </a:lnTo>
                  <a:lnTo>
                    <a:pt x="616" y="368"/>
                  </a:lnTo>
                  <a:lnTo>
                    <a:pt x="624" y="376"/>
                  </a:lnTo>
                  <a:lnTo>
                    <a:pt x="632" y="392"/>
                  </a:lnTo>
                  <a:lnTo>
                    <a:pt x="632" y="400"/>
                  </a:lnTo>
                  <a:lnTo>
                    <a:pt x="632" y="416"/>
                  </a:lnTo>
                  <a:lnTo>
                    <a:pt x="640" y="432"/>
                  </a:lnTo>
                  <a:lnTo>
                    <a:pt x="640" y="448"/>
                  </a:lnTo>
                  <a:lnTo>
                    <a:pt x="640" y="464"/>
                  </a:lnTo>
                  <a:lnTo>
                    <a:pt x="640" y="480"/>
                  </a:lnTo>
                  <a:lnTo>
                    <a:pt x="632" y="496"/>
                  </a:lnTo>
                  <a:lnTo>
                    <a:pt x="624" y="512"/>
                  </a:lnTo>
                  <a:lnTo>
                    <a:pt x="616" y="520"/>
                  </a:lnTo>
                  <a:lnTo>
                    <a:pt x="616" y="536"/>
                  </a:lnTo>
                  <a:lnTo>
                    <a:pt x="600" y="552"/>
                  </a:lnTo>
                  <a:lnTo>
                    <a:pt x="592" y="560"/>
                  </a:lnTo>
                  <a:lnTo>
                    <a:pt x="584" y="568"/>
                  </a:lnTo>
                  <a:lnTo>
                    <a:pt x="568" y="576"/>
                  </a:lnTo>
                  <a:lnTo>
                    <a:pt x="560" y="584"/>
                  </a:lnTo>
                  <a:lnTo>
                    <a:pt x="544" y="584"/>
                  </a:lnTo>
                  <a:lnTo>
                    <a:pt x="528" y="592"/>
                  </a:lnTo>
                  <a:lnTo>
                    <a:pt x="512" y="592"/>
                  </a:lnTo>
                  <a:lnTo>
                    <a:pt x="496" y="584"/>
                  </a:lnTo>
                  <a:lnTo>
                    <a:pt x="488" y="584"/>
                  </a:lnTo>
                  <a:lnTo>
                    <a:pt x="472" y="576"/>
                  </a:lnTo>
                  <a:lnTo>
                    <a:pt x="456" y="576"/>
                  </a:lnTo>
                  <a:lnTo>
                    <a:pt x="440" y="568"/>
                  </a:lnTo>
                  <a:lnTo>
                    <a:pt x="424" y="560"/>
                  </a:lnTo>
                  <a:lnTo>
                    <a:pt x="408" y="552"/>
                  </a:lnTo>
                  <a:lnTo>
                    <a:pt x="392" y="544"/>
                  </a:lnTo>
                  <a:lnTo>
                    <a:pt x="376" y="536"/>
                  </a:lnTo>
                  <a:lnTo>
                    <a:pt x="360" y="528"/>
                  </a:lnTo>
                  <a:lnTo>
                    <a:pt x="344" y="520"/>
                  </a:lnTo>
                  <a:lnTo>
                    <a:pt x="328" y="512"/>
                  </a:lnTo>
                  <a:lnTo>
                    <a:pt x="312" y="504"/>
                  </a:lnTo>
                  <a:lnTo>
                    <a:pt x="304" y="496"/>
                  </a:lnTo>
                  <a:lnTo>
                    <a:pt x="288" y="488"/>
                  </a:lnTo>
                  <a:lnTo>
                    <a:pt x="280" y="488"/>
                  </a:lnTo>
                  <a:lnTo>
                    <a:pt x="264" y="480"/>
                  </a:lnTo>
                  <a:lnTo>
                    <a:pt x="248" y="472"/>
                  </a:lnTo>
                  <a:lnTo>
                    <a:pt x="240" y="464"/>
                  </a:lnTo>
                  <a:lnTo>
                    <a:pt x="224" y="456"/>
                  </a:lnTo>
                  <a:lnTo>
                    <a:pt x="208" y="448"/>
                  </a:lnTo>
                  <a:lnTo>
                    <a:pt x="200" y="448"/>
                  </a:lnTo>
                  <a:lnTo>
                    <a:pt x="184" y="440"/>
                  </a:lnTo>
                  <a:lnTo>
                    <a:pt x="168" y="432"/>
                  </a:lnTo>
                  <a:lnTo>
                    <a:pt x="152" y="424"/>
                  </a:lnTo>
                  <a:lnTo>
                    <a:pt x="144" y="416"/>
                  </a:lnTo>
                  <a:lnTo>
                    <a:pt x="128" y="408"/>
                  </a:lnTo>
                  <a:lnTo>
                    <a:pt x="112" y="400"/>
                  </a:lnTo>
                  <a:lnTo>
                    <a:pt x="96" y="392"/>
                  </a:lnTo>
                  <a:lnTo>
                    <a:pt x="80" y="384"/>
                  </a:lnTo>
                  <a:lnTo>
                    <a:pt x="64" y="376"/>
                  </a:lnTo>
                  <a:lnTo>
                    <a:pt x="56" y="368"/>
                  </a:lnTo>
                  <a:lnTo>
                    <a:pt x="40" y="360"/>
                  </a:lnTo>
                  <a:lnTo>
                    <a:pt x="32" y="352"/>
                  </a:lnTo>
                  <a:lnTo>
                    <a:pt x="24" y="336"/>
                  </a:lnTo>
                  <a:lnTo>
                    <a:pt x="16" y="328"/>
                  </a:lnTo>
                  <a:lnTo>
                    <a:pt x="8" y="312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0" y="264"/>
                  </a:lnTo>
                  <a:lnTo>
                    <a:pt x="0" y="248"/>
                  </a:lnTo>
                  <a:lnTo>
                    <a:pt x="8" y="232"/>
                  </a:lnTo>
                  <a:lnTo>
                    <a:pt x="8" y="224"/>
                  </a:lnTo>
                  <a:lnTo>
                    <a:pt x="16" y="208"/>
                  </a:lnTo>
                  <a:lnTo>
                    <a:pt x="24" y="192"/>
                  </a:lnTo>
                  <a:lnTo>
                    <a:pt x="40" y="184"/>
                  </a:lnTo>
                  <a:lnTo>
                    <a:pt x="48" y="176"/>
                  </a:lnTo>
                  <a:lnTo>
                    <a:pt x="56" y="168"/>
                  </a:lnTo>
                  <a:lnTo>
                    <a:pt x="72" y="160"/>
                  </a:lnTo>
                  <a:lnTo>
                    <a:pt x="80" y="152"/>
                  </a:lnTo>
                  <a:lnTo>
                    <a:pt x="96" y="152"/>
                  </a:lnTo>
                  <a:lnTo>
                    <a:pt x="112" y="144"/>
                  </a:lnTo>
                  <a:lnTo>
                    <a:pt x="128" y="144"/>
                  </a:lnTo>
                  <a:lnTo>
                    <a:pt x="144" y="144"/>
                  </a:lnTo>
                  <a:lnTo>
                    <a:pt x="160" y="144"/>
                  </a:lnTo>
                  <a:lnTo>
                    <a:pt x="176" y="144"/>
                  </a:lnTo>
                  <a:lnTo>
                    <a:pt x="192" y="144"/>
                  </a:lnTo>
                  <a:lnTo>
                    <a:pt x="208" y="144"/>
                  </a:lnTo>
                  <a:lnTo>
                    <a:pt x="224" y="144"/>
                  </a:lnTo>
                  <a:lnTo>
                    <a:pt x="240" y="144"/>
                  </a:lnTo>
                  <a:lnTo>
                    <a:pt x="256" y="144"/>
                  </a:lnTo>
                  <a:lnTo>
                    <a:pt x="272" y="144"/>
                  </a:lnTo>
                  <a:lnTo>
                    <a:pt x="288" y="144"/>
                  </a:lnTo>
                  <a:lnTo>
                    <a:pt x="304" y="136"/>
                  </a:lnTo>
                  <a:lnTo>
                    <a:pt x="312" y="128"/>
                  </a:lnTo>
                  <a:lnTo>
                    <a:pt x="328" y="120"/>
                  </a:lnTo>
                  <a:lnTo>
                    <a:pt x="344" y="112"/>
                  </a:lnTo>
                  <a:lnTo>
                    <a:pt x="352" y="96"/>
                  </a:lnTo>
                  <a:lnTo>
                    <a:pt x="368" y="88"/>
                  </a:lnTo>
                  <a:lnTo>
                    <a:pt x="376" y="72"/>
                  </a:lnTo>
                  <a:lnTo>
                    <a:pt x="392" y="56"/>
                  </a:lnTo>
                  <a:lnTo>
                    <a:pt x="400" y="48"/>
                  </a:lnTo>
                  <a:lnTo>
                    <a:pt x="408" y="32"/>
                  </a:lnTo>
                  <a:lnTo>
                    <a:pt x="424" y="24"/>
                  </a:lnTo>
                  <a:lnTo>
                    <a:pt x="432" y="8"/>
                  </a:lnTo>
                  <a:lnTo>
                    <a:pt x="448" y="0"/>
                  </a:lnTo>
                  <a:lnTo>
                    <a:pt x="456" y="0"/>
                  </a:lnTo>
                  <a:lnTo>
                    <a:pt x="464" y="0"/>
                  </a:lnTo>
                  <a:lnTo>
                    <a:pt x="480" y="0"/>
                  </a:lnTo>
                  <a:lnTo>
                    <a:pt x="488" y="0"/>
                  </a:lnTo>
                  <a:lnTo>
                    <a:pt x="496" y="8"/>
                  </a:lnTo>
                  <a:lnTo>
                    <a:pt x="512" y="16"/>
                  </a:lnTo>
                  <a:lnTo>
                    <a:pt x="520" y="24"/>
                  </a:lnTo>
                  <a:lnTo>
                    <a:pt x="528" y="40"/>
                  </a:lnTo>
                  <a:lnTo>
                    <a:pt x="536" y="48"/>
                  </a:lnTo>
                  <a:lnTo>
                    <a:pt x="544" y="64"/>
                  </a:lnTo>
                  <a:lnTo>
                    <a:pt x="544" y="80"/>
                  </a:lnTo>
                  <a:lnTo>
                    <a:pt x="544" y="96"/>
                  </a:lnTo>
                  <a:lnTo>
                    <a:pt x="544" y="112"/>
                  </a:lnTo>
                  <a:lnTo>
                    <a:pt x="544" y="120"/>
                  </a:lnTo>
                  <a:lnTo>
                    <a:pt x="544" y="136"/>
                  </a:lnTo>
                  <a:lnTo>
                    <a:pt x="544" y="152"/>
                  </a:lnTo>
                  <a:lnTo>
                    <a:pt x="544" y="168"/>
                  </a:lnTo>
                  <a:lnTo>
                    <a:pt x="544" y="184"/>
                  </a:lnTo>
                  <a:lnTo>
                    <a:pt x="544" y="192"/>
                  </a:lnTo>
                  <a:lnTo>
                    <a:pt x="544" y="208"/>
                  </a:lnTo>
                  <a:lnTo>
                    <a:pt x="544" y="224"/>
                  </a:lnTo>
                  <a:lnTo>
                    <a:pt x="552" y="240"/>
                  </a:lnTo>
                  <a:lnTo>
                    <a:pt x="552" y="248"/>
                  </a:lnTo>
                  <a:lnTo>
                    <a:pt x="568" y="264"/>
                  </a:lnTo>
                  <a:lnTo>
                    <a:pt x="576" y="280"/>
                  </a:lnTo>
                  <a:lnTo>
                    <a:pt x="584" y="296"/>
                  </a:lnTo>
                  <a:lnTo>
                    <a:pt x="600" y="312"/>
                  </a:lnTo>
                  <a:lnTo>
                    <a:pt x="608" y="328"/>
                  </a:lnTo>
                  <a:lnTo>
                    <a:pt x="616" y="336"/>
                  </a:lnTo>
                  <a:lnTo>
                    <a:pt x="624" y="344"/>
                  </a:lnTo>
                  <a:lnTo>
                    <a:pt x="600" y="328"/>
                  </a:lnTo>
                  <a:close/>
                </a:path>
              </a:pathLst>
            </a:custGeom>
            <a:solidFill>
              <a:srgbClr val="CCCCCC"/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33" name="Freeform 37">
              <a:extLst>
                <a:ext uri="{FF2B5EF4-FFF2-40B4-BE49-F238E27FC236}">
                  <a16:creationId xmlns:a16="http://schemas.microsoft.com/office/drawing/2014/main" id="{1D2B2101-C216-4A08-B7E8-5DA7E5508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13" y="4751274"/>
              <a:ext cx="721522" cy="643877"/>
            </a:xfrm>
            <a:custGeom>
              <a:avLst/>
              <a:gdLst>
                <a:gd name="T0" fmla="*/ 2147483647 w 656"/>
                <a:gd name="T1" fmla="*/ 2147483647 h 584"/>
                <a:gd name="T2" fmla="*/ 2147483647 w 656"/>
                <a:gd name="T3" fmla="*/ 2147483647 h 584"/>
                <a:gd name="T4" fmla="*/ 2147483647 w 656"/>
                <a:gd name="T5" fmla="*/ 2147483647 h 584"/>
                <a:gd name="T6" fmla="*/ 2147483647 w 656"/>
                <a:gd name="T7" fmla="*/ 2147483647 h 584"/>
                <a:gd name="T8" fmla="*/ 2147483647 w 656"/>
                <a:gd name="T9" fmla="*/ 2147483647 h 584"/>
                <a:gd name="T10" fmla="*/ 2147483647 w 656"/>
                <a:gd name="T11" fmla="*/ 2147483647 h 584"/>
                <a:gd name="T12" fmla="*/ 2147483647 w 656"/>
                <a:gd name="T13" fmla="*/ 2147483647 h 584"/>
                <a:gd name="T14" fmla="*/ 2147483647 w 656"/>
                <a:gd name="T15" fmla="*/ 2147483647 h 584"/>
                <a:gd name="T16" fmla="*/ 2147483647 w 656"/>
                <a:gd name="T17" fmla="*/ 2147483647 h 584"/>
                <a:gd name="T18" fmla="*/ 2147483647 w 656"/>
                <a:gd name="T19" fmla="*/ 2147483647 h 584"/>
                <a:gd name="T20" fmla="*/ 2147483647 w 656"/>
                <a:gd name="T21" fmla="*/ 2147483647 h 584"/>
                <a:gd name="T22" fmla="*/ 2147483647 w 656"/>
                <a:gd name="T23" fmla="*/ 2147483647 h 584"/>
                <a:gd name="T24" fmla="*/ 2147483647 w 656"/>
                <a:gd name="T25" fmla="*/ 2147483647 h 584"/>
                <a:gd name="T26" fmla="*/ 2147483647 w 656"/>
                <a:gd name="T27" fmla="*/ 2147483647 h 584"/>
                <a:gd name="T28" fmla="*/ 2147483647 w 656"/>
                <a:gd name="T29" fmla="*/ 2147483647 h 584"/>
                <a:gd name="T30" fmla="*/ 2147483647 w 656"/>
                <a:gd name="T31" fmla="*/ 2147483647 h 584"/>
                <a:gd name="T32" fmla="*/ 2147483647 w 656"/>
                <a:gd name="T33" fmla="*/ 2147483647 h 584"/>
                <a:gd name="T34" fmla="*/ 2147483647 w 656"/>
                <a:gd name="T35" fmla="*/ 2147483647 h 584"/>
                <a:gd name="T36" fmla="*/ 2147483647 w 656"/>
                <a:gd name="T37" fmla="*/ 2147483647 h 584"/>
                <a:gd name="T38" fmla="*/ 2147483647 w 656"/>
                <a:gd name="T39" fmla="*/ 2147483647 h 584"/>
                <a:gd name="T40" fmla="*/ 2147483647 w 656"/>
                <a:gd name="T41" fmla="*/ 2147483647 h 584"/>
                <a:gd name="T42" fmla="*/ 2147483647 w 656"/>
                <a:gd name="T43" fmla="*/ 2147483647 h 584"/>
                <a:gd name="T44" fmla="*/ 2147483647 w 656"/>
                <a:gd name="T45" fmla="*/ 2147483647 h 584"/>
                <a:gd name="T46" fmla="*/ 2147483647 w 656"/>
                <a:gd name="T47" fmla="*/ 2147483647 h 584"/>
                <a:gd name="T48" fmla="*/ 2147483647 w 656"/>
                <a:gd name="T49" fmla="*/ 2147483647 h 584"/>
                <a:gd name="T50" fmla="*/ 2147483647 w 656"/>
                <a:gd name="T51" fmla="*/ 2147483647 h 584"/>
                <a:gd name="T52" fmla="*/ 0 w 656"/>
                <a:gd name="T53" fmla="*/ 2147483647 h 584"/>
                <a:gd name="T54" fmla="*/ 2147483647 w 656"/>
                <a:gd name="T55" fmla="*/ 2147483647 h 584"/>
                <a:gd name="T56" fmla="*/ 2147483647 w 656"/>
                <a:gd name="T57" fmla="*/ 2147483647 h 584"/>
                <a:gd name="T58" fmla="*/ 2147483647 w 656"/>
                <a:gd name="T59" fmla="*/ 2147483647 h 584"/>
                <a:gd name="T60" fmla="*/ 2147483647 w 656"/>
                <a:gd name="T61" fmla="*/ 0 h 584"/>
                <a:gd name="T62" fmla="*/ 2147483647 w 656"/>
                <a:gd name="T63" fmla="*/ 2147483647 h 584"/>
                <a:gd name="T64" fmla="*/ 2147483647 w 656"/>
                <a:gd name="T65" fmla="*/ 2147483647 h 584"/>
                <a:gd name="T66" fmla="*/ 2147483647 w 656"/>
                <a:gd name="T67" fmla="*/ 2147483647 h 584"/>
                <a:gd name="T68" fmla="*/ 2147483647 w 656"/>
                <a:gd name="T69" fmla="*/ 2147483647 h 584"/>
                <a:gd name="T70" fmla="*/ 2147483647 w 656"/>
                <a:gd name="T71" fmla="*/ 2147483647 h 584"/>
                <a:gd name="T72" fmla="*/ 2147483647 w 656"/>
                <a:gd name="T73" fmla="*/ 2147483647 h 584"/>
                <a:gd name="T74" fmla="*/ 2147483647 w 656"/>
                <a:gd name="T75" fmla="*/ 2147483647 h 584"/>
                <a:gd name="T76" fmla="*/ 2147483647 w 656"/>
                <a:gd name="T77" fmla="*/ 2147483647 h 584"/>
                <a:gd name="T78" fmla="*/ 2147483647 w 656"/>
                <a:gd name="T79" fmla="*/ 2147483647 h 584"/>
                <a:gd name="T80" fmla="*/ 2147483647 w 656"/>
                <a:gd name="T81" fmla="*/ 2147483647 h 584"/>
                <a:gd name="T82" fmla="*/ 2147483647 w 656"/>
                <a:gd name="T83" fmla="*/ 2147483647 h 584"/>
                <a:gd name="T84" fmla="*/ 2147483647 w 656"/>
                <a:gd name="T85" fmla="*/ 2147483647 h 584"/>
                <a:gd name="T86" fmla="*/ 2147483647 w 656"/>
                <a:gd name="T87" fmla="*/ 2147483647 h 584"/>
                <a:gd name="T88" fmla="*/ 2147483647 w 656"/>
                <a:gd name="T89" fmla="*/ 2147483647 h 584"/>
                <a:gd name="T90" fmla="*/ 2147483647 w 656"/>
                <a:gd name="T91" fmla="*/ 2147483647 h 584"/>
                <a:gd name="T92" fmla="*/ 2147483647 w 656"/>
                <a:gd name="T93" fmla="*/ 2147483647 h 584"/>
                <a:gd name="T94" fmla="*/ 2147483647 w 656"/>
                <a:gd name="T95" fmla="*/ 2147483647 h 5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56"/>
                <a:gd name="T145" fmla="*/ 0 h 584"/>
                <a:gd name="T146" fmla="*/ 656 w 656"/>
                <a:gd name="T147" fmla="*/ 584 h 5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56" h="584">
                  <a:moveTo>
                    <a:pt x="648" y="216"/>
                  </a:moveTo>
                  <a:lnTo>
                    <a:pt x="632" y="224"/>
                  </a:lnTo>
                  <a:lnTo>
                    <a:pt x="624" y="232"/>
                  </a:lnTo>
                  <a:lnTo>
                    <a:pt x="608" y="232"/>
                  </a:lnTo>
                  <a:lnTo>
                    <a:pt x="592" y="240"/>
                  </a:lnTo>
                  <a:lnTo>
                    <a:pt x="584" y="248"/>
                  </a:lnTo>
                  <a:lnTo>
                    <a:pt x="568" y="256"/>
                  </a:lnTo>
                  <a:lnTo>
                    <a:pt x="560" y="264"/>
                  </a:lnTo>
                  <a:lnTo>
                    <a:pt x="552" y="280"/>
                  </a:lnTo>
                  <a:lnTo>
                    <a:pt x="536" y="296"/>
                  </a:lnTo>
                  <a:lnTo>
                    <a:pt x="528" y="312"/>
                  </a:lnTo>
                  <a:lnTo>
                    <a:pt x="520" y="328"/>
                  </a:lnTo>
                  <a:lnTo>
                    <a:pt x="512" y="344"/>
                  </a:lnTo>
                  <a:lnTo>
                    <a:pt x="504" y="368"/>
                  </a:lnTo>
                  <a:lnTo>
                    <a:pt x="496" y="384"/>
                  </a:lnTo>
                  <a:lnTo>
                    <a:pt x="488" y="408"/>
                  </a:lnTo>
                  <a:lnTo>
                    <a:pt x="472" y="424"/>
                  </a:lnTo>
                  <a:lnTo>
                    <a:pt x="464" y="448"/>
                  </a:lnTo>
                  <a:lnTo>
                    <a:pt x="456" y="464"/>
                  </a:lnTo>
                  <a:lnTo>
                    <a:pt x="448" y="488"/>
                  </a:lnTo>
                  <a:lnTo>
                    <a:pt x="440" y="504"/>
                  </a:lnTo>
                  <a:lnTo>
                    <a:pt x="432" y="520"/>
                  </a:lnTo>
                  <a:lnTo>
                    <a:pt x="416" y="536"/>
                  </a:lnTo>
                  <a:lnTo>
                    <a:pt x="408" y="544"/>
                  </a:lnTo>
                  <a:lnTo>
                    <a:pt x="392" y="560"/>
                  </a:lnTo>
                  <a:lnTo>
                    <a:pt x="384" y="568"/>
                  </a:lnTo>
                  <a:lnTo>
                    <a:pt x="368" y="576"/>
                  </a:lnTo>
                  <a:lnTo>
                    <a:pt x="360" y="576"/>
                  </a:lnTo>
                  <a:lnTo>
                    <a:pt x="344" y="584"/>
                  </a:lnTo>
                  <a:lnTo>
                    <a:pt x="336" y="584"/>
                  </a:lnTo>
                  <a:lnTo>
                    <a:pt x="320" y="584"/>
                  </a:lnTo>
                  <a:lnTo>
                    <a:pt x="304" y="584"/>
                  </a:lnTo>
                  <a:lnTo>
                    <a:pt x="288" y="576"/>
                  </a:lnTo>
                  <a:lnTo>
                    <a:pt x="272" y="568"/>
                  </a:lnTo>
                  <a:lnTo>
                    <a:pt x="256" y="560"/>
                  </a:lnTo>
                  <a:lnTo>
                    <a:pt x="248" y="552"/>
                  </a:lnTo>
                  <a:lnTo>
                    <a:pt x="232" y="544"/>
                  </a:lnTo>
                  <a:lnTo>
                    <a:pt x="224" y="528"/>
                  </a:lnTo>
                  <a:lnTo>
                    <a:pt x="216" y="512"/>
                  </a:lnTo>
                  <a:lnTo>
                    <a:pt x="208" y="504"/>
                  </a:lnTo>
                  <a:lnTo>
                    <a:pt x="208" y="488"/>
                  </a:lnTo>
                  <a:lnTo>
                    <a:pt x="208" y="472"/>
                  </a:lnTo>
                  <a:lnTo>
                    <a:pt x="208" y="456"/>
                  </a:lnTo>
                  <a:lnTo>
                    <a:pt x="208" y="440"/>
                  </a:lnTo>
                  <a:lnTo>
                    <a:pt x="208" y="424"/>
                  </a:lnTo>
                  <a:lnTo>
                    <a:pt x="208" y="408"/>
                  </a:lnTo>
                  <a:lnTo>
                    <a:pt x="208" y="392"/>
                  </a:lnTo>
                  <a:lnTo>
                    <a:pt x="216" y="376"/>
                  </a:lnTo>
                  <a:lnTo>
                    <a:pt x="216" y="368"/>
                  </a:lnTo>
                  <a:lnTo>
                    <a:pt x="216" y="352"/>
                  </a:lnTo>
                  <a:lnTo>
                    <a:pt x="216" y="344"/>
                  </a:lnTo>
                  <a:lnTo>
                    <a:pt x="216" y="336"/>
                  </a:lnTo>
                  <a:lnTo>
                    <a:pt x="208" y="320"/>
                  </a:lnTo>
                  <a:lnTo>
                    <a:pt x="200" y="312"/>
                  </a:lnTo>
                  <a:lnTo>
                    <a:pt x="192" y="304"/>
                  </a:lnTo>
                  <a:lnTo>
                    <a:pt x="184" y="296"/>
                  </a:lnTo>
                  <a:lnTo>
                    <a:pt x="176" y="288"/>
                  </a:lnTo>
                  <a:lnTo>
                    <a:pt x="168" y="280"/>
                  </a:lnTo>
                  <a:lnTo>
                    <a:pt x="152" y="272"/>
                  </a:lnTo>
                  <a:lnTo>
                    <a:pt x="144" y="264"/>
                  </a:lnTo>
                  <a:lnTo>
                    <a:pt x="128" y="256"/>
                  </a:lnTo>
                  <a:lnTo>
                    <a:pt x="112" y="248"/>
                  </a:lnTo>
                  <a:lnTo>
                    <a:pt x="96" y="240"/>
                  </a:lnTo>
                  <a:lnTo>
                    <a:pt x="80" y="232"/>
                  </a:lnTo>
                  <a:lnTo>
                    <a:pt x="64" y="224"/>
                  </a:lnTo>
                  <a:lnTo>
                    <a:pt x="56" y="216"/>
                  </a:lnTo>
                  <a:lnTo>
                    <a:pt x="40" y="208"/>
                  </a:lnTo>
                  <a:lnTo>
                    <a:pt x="32" y="200"/>
                  </a:lnTo>
                  <a:lnTo>
                    <a:pt x="24" y="184"/>
                  </a:lnTo>
                  <a:lnTo>
                    <a:pt x="16" y="176"/>
                  </a:lnTo>
                  <a:lnTo>
                    <a:pt x="8" y="160"/>
                  </a:lnTo>
                  <a:lnTo>
                    <a:pt x="0" y="144"/>
                  </a:lnTo>
                  <a:lnTo>
                    <a:pt x="0" y="128"/>
                  </a:lnTo>
                  <a:lnTo>
                    <a:pt x="0" y="112"/>
                  </a:lnTo>
                  <a:lnTo>
                    <a:pt x="0" y="96"/>
                  </a:lnTo>
                  <a:lnTo>
                    <a:pt x="8" y="80"/>
                  </a:lnTo>
                  <a:lnTo>
                    <a:pt x="8" y="64"/>
                  </a:lnTo>
                  <a:lnTo>
                    <a:pt x="16" y="56"/>
                  </a:lnTo>
                  <a:lnTo>
                    <a:pt x="32" y="40"/>
                  </a:lnTo>
                  <a:lnTo>
                    <a:pt x="40" y="32"/>
                  </a:lnTo>
                  <a:lnTo>
                    <a:pt x="56" y="24"/>
                  </a:lnTo>
                  <a:lnTo>
                    <a:pt x="72" y="16"/>
                  </a:lnTo>
                  <a:lnTo>
                    <a:pt x="80" y="8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60" y="8"/>
                  </a:lnTo>
                  <a:lnTo>
                    <a:pt x="176" y="16"/>
                  </a:lnTo>
                  <a:lnTo>
                    <a:pt x="192" y="24"/>
                  </a:lnTo>
                  <a:lnTo>
                    <a:pt x="208" y="32"/>
                  </a:lnTo>
                  <a:lnTo>
                    <a:pt x="224" y="40"/>
                  </a:lnTo>
                  <a:lnTo>
                    <a:pt x="240" y="48"/>
                  </a:lnTo>
                  <a:lnTo>
                    <a:pt x="248" y="56"/>
                  </a:lnTo>
                  <a:lnTo>
                    <a:pt x="264" y="64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80"/>
                  </a:lnTo>
                  <a:lnTo>
                    <a:pt x="320" y="88"/>
                  </a:lnTo>
                  <a:lnTo>
                    <a:pt x="336" y="96"/>
                  </a:lnTo>
                  <a:lnTo>
                    <a:pt x="352" y="96"/>
                  </a:lnTo>
                  <a:lnTo>
                    <a:pt x="368" y="96"/>
                  </a:lnTo>
                  <a:lnTo>
                    <a:pt x="384" y="96"/>
                  </a:lnTo>
                  <a:lnTo>
                    <a:pt x="392" y="88"/>
                  </a:lnTo>
                  <a:lnTo>
                    <a:pt x="408" y="88"/>
                  </a:lnTo>
                  <a:lnTo>
                    <a:pt x="424" y="88"/>
                  </a:lnTo>
                  <a:lnTo>
                    <a:pt x="440" y="80"/>
                  </a:lnTo>
                  <a:lnTo>
                    <a:pt x="456" y="72"/>
                  </a:lnTo>
                  <a:lnTo>
                    <a:pt x="472" y="72"/>
                  </a:lnTo>
                  <a:lnTo>
                    <a:pt x="488" y="64"/>
                  </a:lnTo>
                  <a:lnTo>
                    <a:pt x="504" y="56"/>
                  </a:lnTo>
                  <a:lnTo>
                    <a:pt x="520" y="48"/>
                  </a:lnTo>
                  <a:lnTo>
                    <a:pt x="536" y="40"/>
                  </a:lnTo>
                  <a:lnTo>
                    <a:pt x="552" y="40"/>
                  </a:lnTo>
                  <a:lnTo>
                    <a:pt x="568" y="40"/>
                  </a:lnTo>
                  <a:lnTo>
                    <a:pt x="592" y="32"/>
                  </a:lnTo>
                  <a:lnTo>
                    <a:pt x="600" y="32"/>
                  </a:lnTo>
                  <a:lnTo>
                    <a:pt x="616" y="40"/>
                  </a:lnTo>
                  <a:lnTo>
                    <a:pt x="632" y="40"/>
                  </a:lnTo>
                  <a:lnTo>
                    <a:pt x="640" y="48"/>
                  </a:lnTo>
                  <a:lnTo>
                    <a:pt x="648" y="56"/>
                  </a:lnTo>
                  <a:lnTo>
                    <a:pt x="648" y="64"/>
                  </a:lnTo>
                  <a:lnTo>
                    <a:pt x="656" y="80"/>
                  </a:lnTo>
                  <a:lnTo>
                    <a:pt x="648" y="104"/>
                  </a:lnTo>
                  <a:lnTo>
                    <a:pt x="648" y="128"/>
                  </a:lnTo>
                  <a:lnTo>
                    <a:pt x="648" y="152"/>
                  </a:lnTo>
                  <a:lnTo>
                    <a:pt x="640" y="168"/>
                  </a:lnTo>
                  <a:lnTo>
                    <a:pt x="640" y="192"/>
                  </a:lnTo>
                  <a:lnTo>
                    <a:pt x="632" y="208"/>
                  </a:lnTo>
                  <a:lnTo>
                    <a:pt x="632" y="216"/>
                  </a:lnTo>
                  <a:lnTo>
                    <a:pt x="632" y="224"/>
                  </a:lnTo>
                  <a:lnTo>
                    <a:pt x="648" y="216"/>
                  </a:lnTo>
                  <a:close/>
                </a:path>
              </a:pathLst>
            </a:custGeom>
            <a:solidFill>
              <a:srgbClr val="CCCCCC"/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534D6120-47A6-42F6-9069-664919714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63" y="5253639"/>
              <a:ext cx="774575" cy="597886"/>
            </a:xfrm>
            <a:custGeom>
              <a:avLst/>
              <a:gdLst>
                <a:gd name="T0" fmla="*/ 2147483647 w 704"/>
                <a:gd name="T1" fmla="*/ 2147483647 h 544"/>
                <a:gd name="T2" fmla="*/ 2147483647 w 704"/>
                <a:gd name="T3" fmla="*/ 2147483647 h 544"/>
                <a:gd name="T4" fmla="*/ 2147483647 w 704"/>
                <a:gd name="T5" fmla="*/ 2147483647 h 544"/>
                <a:gd name="T6" fmla="*/ 2147483647 w 704"/>
                <a:gd name="T7" fmla="*/ 2147483647 h 544"/>
                <a:gd name="T8" fmla="*/ 2147483647 w 704"/>
                <a:gd name="T9" fmla="*/ 2147483647 h 544"/>
                <a:gd name="T10" fmla="*/ 2147483647 w 704"/>
                <a:gd name="T11" fmla="*/ 2147483647 h 544"/>
                <a:gd name="T12" fmla="*/ 2147483647 w 704"/>
                <a:gd name="T13" fmla="*/ 2147483647 h 544"/>
                <a:gd name="T14" fmla="*/ 2147483647 w 704"/>
                <a:gd name="T15" fmla="*/ 2147483647 h 544"/>
                <a:gd name="T16" fmla="*/ 2147483647 w 704"/>
                <a:gd name="T17" fmla="*/ 2147483647 h 544"/>
                <a:gd name="T18" fmla="*/ 2147483647 w 704"/>
                <a:gd name="T19" fmla="*/ 2147483647 h 544"/>
                <a:gd name="T20" fmla="*/ 2147483647 w 704"/>
                <a:gd name="T21" fmla="*/ 2147483647 h 544"/>
                <a:gd name="T22" fmla="*/ 2147483647 w 704"/>
                <a:gd name="T23" fmla="*/ 2147483647 h 544"/>
                <a:gd name="T24" fmla="*/ 2147483647 w 704"/>
                <a:gd name="T25" fmla="*/ 2147483647 h 544"/>
                <a:gd name="T26" fmla="*/ 2147483647 w 704"/>
                <a:gd name="T27" fmla="*/ 2147483647 h 544"/>
                <a:gd name="T28" fmla="*/ 2147483647 w 704"/>
                <a:gd name="T29" fmla="*/ 2147483647 h 544"/>
                <a:gd name="T30" fmla="*/ 2147483647 w 704"/>
                <a:gd name="T31" fmla="*/ 2147483647 h 544"/>
                <a:gd name="T32" fmla="*/ 2147483647 w 704"/>
                <a:gd name="T33" fmla="*/ 2147483647 h 544"/>
                <a:gd name="T34" fmla="*/ 2147483647 w 704"/>
                <a:gd name="T35" fmla="*/ 2147483647 h 544"/>
                <a:gd name="T36" fmla="*/ 2147483647 w 704"/>
                <a:gd name="T37" fmla="*/ 2147483647 h 544"/>
                <a:gd name="T38" fmla="*/ 2147483647 w 704"/>
                <a:gd name="T39" fmla="*/ 2147483647 h 544"/>
                <a:gd name="T40" fmla="*/ 2147483647 w 704"/>
                <a:gd name="T41" fmla="*/ 2147483647 h 544"/>
                <a:gd name="T42" fmla="*/ 2147483647 w 704"/>
                <a:gd name="T43" fmla="*/ 2147483647 h 544"/>
                <a:gd name="T44" fmla="*/ 2147483647 w 704"/>
                <a:gd name="T45" fmla="*/ 2147483647 h 544"/>
                <a:gd name="T46" fmla="*/ 2147483647 w 704"/>
                <a:gd name="T47" fmla="*/ 2147483647 h 544"/>
                <a:gd name="T48" fmla="*/ 2147483647 w 704"/>
                <a:gd name="T49" fmla="*/ 2147483647 h 544"/>
                <a:gd name="T50" fmla="*/ 2147483647 w 704"/>
                <a:gd name="T51" fmla="*/ 2147483647 h 544"/>
                <a:gd name="T52" fmla="*/ 2147483647 w 704"/>
                <a:gd name="T53" fmla="*/ 2147483647 h 544"/>
                <a:gd name="T54" fmla="*/ 2147483647 w 704"/>
                <a:gd name="T55" fmla="*/ 2147483647 h 544"/>
                <a:gd name="T56" fmla="*/ 2147483647 w 704"/>
                <a:gd name="T57" fmla="*/ 2147483647 h 544"/>
                <a:gd name="T58" fmla="*/ 2147483647 w 704"/>
                <a:gd name="T59" fmla="*/ 2147483647 h 544"/>
                <a:gd name="T60" fmla="*/ 2147483647 w 704"/>
                <a:gd name="T61" fmla="*/ 2147483647 h 544"/>
                <a:gd name="T62" fmla="*/ 2147483647 w 704"/>
                <a:gd name="T63" fmla="*/ 2147483647 h 544"/>
                <a:gd name="T64" fmla="*/ 2147483647 w 704"/>
                <a:gd name="T65" fmla="*/ 2147483647 h 544"/>
                <a:gd name="T66" fmla="*/ 2147483647 w 704"/>
                <a:gd name="T67" fmla="*/ 2147483647 h 544"/>
                <a:gd name="T68" fmla="*/ 2147483647 w 704"/>
                <a:gd name="T69" fmla="*/ 2147483647 h 544"/>
                <a:gd name="T70" fmla="*/ 0 w 704"/>
                <a:gd name="T71" fmla="*/ 2147483647 h 544"/>
                <a:gd name="T72" fmla="*/ 0 w 704"/>
                <a:gd name="T73" fmla="*/ 2147483647 h 544"/>
                <a:gd name="T74" fmla="*/ 2147483647 w 704"/>
                <a:gd name="T75" fmla="*/ 2147483647 h 544"/>
                <a:gd name="T76" fmla="*/ 2147483647 w 704"/>
                <a:gd name="T77" fmla="*/ 2147483647 h 544"/>
                <a:gd name="T78" fmla="*/ 2147483647 w 704"/>
                <a:gd name="T79" fmla="*/ 2147483647 h 544"/>
                <a:gd name="T80" fmla="*/ 2147483647 w 704"/>
                <a:gd name="T81" fmla="*/ 2147483647 h 544"/>
                <a:gd name="T82" fmla="*/ 2147483647 w 704"/>
                <a:gd name="T83" fmla="*/ 2147483647 h 544"/>
                <a:gd name="T84" fmla="*/ 2147483647 w 704"/>
                <a:gd name="T85" fmla="*/ 2147483647 h 544"/>
                <a:gd name="T86" fmla="*/ 2147483647 w 704"/>
                <a:gd name="T87" fmla="*/ 2147483647 h 544"/>
                <a:gd name="T88" fmla="*/ 2147483647 w 704"/>
                <a:gd name="T89" fmla="*/ 0 h 544"/>
                <a:gd name="T90" fmla="*/ 2147483647 w 704"/>
                <a:gd name="T91" fmla="*/ 2147483647 h 544"/>
                <a:gd name="T92" fmla="*/ 2147483647 w 704"/>
                <a:gd name="T93" fmla="*/ 2147483647 h 544"/>
                <a:gd name="T94" fmla="*/ 2147483647 w 704"/>
                <a:gd name="T95" fmla="*/ 2147483647 h 5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04"/>
                <a:gd name="T145" fmla="*/ 0 h 544"/>
                <a:gd name="T146" fmla="*/ 704 w 704"/>
                <a:gd name="T147" fmla="*/ 544 h 5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04" h="544">
                  <a:moveTo>
                    <a:pt x="456" y="40"/>
                  </a:moveTo>
                  <a:lnTo>
                    <a:pt x="456" y="56"/>
                  </a:lnTo>
                  <a:lnTo>
                    <a:pt x="456" y="72"/>
                  </a:lnTo>
                  <a:lnTo>
                    <a:pt x="456" y="80"/>
                  </a:lnTo>
                  <a:lnTo>
                    <a:pt x="456" y="96"/>
                  </a:lnTo>
                  <a:lnTo>
                    <a:pt x="456" y="112"/>
                  </a:lnTo>
                  <a:lnTo>
                    <a:pt x="456" y="128"/>
                  </a:lnTo>
                  <a:lnTo>
                    <a:pt x="464" y="144"/>
                  </a:lnTo>
                  <a:lnTo>
                    <a:pt x="464" y="152"/>
                  </a:lnTo>
                  <a:lnTo>
                    <a:pt x="464" y="168"/>
                  </a:lnTo>
                  <a:lnTo>
                    <a:pt x="472" y="184"/>
                  </a:lnTo>
                  <a:lnTo>
                    <a:pt x="472" y="200"/>
                  </a:lnTo>
                  <a:lnTo>
                    <a:pt x="480" y="216"/>
                  </a:lnTo>
                  <a:lnTo>
                    <a:pt x="480" y="224"/>
                  </a:lnTo>
                  <a:lnTo>
                    <a:pt x="488" y="240"/>
                  </a:lnTo>
                  <a:lnTo>
                    <a:pt x="496" y="256"/>
                  </a:lnTo>
                  <a:lnTo>
                    <a:pt x="504" y="264"/>
                  </a:lnTo>
                  <a:lnTo>
                    <a:pt x="512" y="280"/>
                  </a:lnTo>
                  <a:lnTo>
                    <a:pt x="520" y="288"/>
                  </a:lnTo>
                  <a:lnTo>
                    <a:pt x="536" y="296"/>
                  </a:lnTo>
                  <a:lnTo>
                    <a:pt x="552" y="304"/>
                  </a:lnTo>
                  <a:lnTo>
                    <a:pt x="568" y="312"/>
                  </a:lnTo>
                  <a:lnTo>
                    <a:pt x="584" y="312"/>
                  </a:lnTo>
                  <a:lnTo>
                    <a:pt x="600" y="320"/>
                  </a:lnTo>
                  <a:lnTo>
                    <a:pt x="616" y="320"/>
                  </a:lnTo>
                  <a:lnTo>
                    <a:pt x="632" y="328"/>
                  </a:lnTo>
                  <a:lnTo>
                    <a:pt x="648" y="328"/>
                  </a:lnTo>
                  <a:lnTo>
                    <a:pt x="656" y="336"/>
                  </a:lnTo>
                  <a:lnTo>
                    <a:pt x="672" y="344"/>
                  </a:lnTo>
                  <a:lnTo>
                    <a:pt x="688" y="352"/>
                  </a:lnTo>
                  <a:lnTo>
                    <a:pt x="696" y="368"/>
                  </a:lnTo>
                  <a:lnTo>
                    <a:pt x="704" y="384"/>
                  </a:lnTo>
                  <a:lnTo>
                    <a:pt x="704" y="392"/>
                  </a:lnTo>
                  <a:lnTo>
                    <a:pt x="704" y="408"/>
                  </a:lnTo>
                  <a:lnTo>
                    <a:pt x="704" y="432"/>
                  </a:lnTo>
                  <a:lnTo>
                    <a:pt x="696" y="448"/>
                  </a:lnTo>
                  <a:lnTo>
                    <a:pt x="688" y="456"/>
                  </a:lnTo>
                  <a:lnTo>
                    <a:pt x="680" y="472"/>
                  </a:lnTo>
                  <a:lnTo>
                    <a:pt x="672" y="480"/>
                  </a:lnTo>
                  <a:lnTo>
                    <a:pt x="664" y="488"/>
                  </a:lnTo>
                  <a:lnTo>
                    <a:pt x="656" y="496"/>
                  </a:lnTo>
                  <a:lnTo>
                    <a:pt x="640" y="496"/>
                  </a:lnTo>
                  <a:lnTo>
                    <a:pt x="632" y="496"/>
                  </a:lnTo>
                  <a:lnTo>
                    <a:pt x="616" y="488"/>
                  </a:lnTo>
                  <a:lnTo>
                    <a:pt x="608" y="480"/>
                  </a:lnTo>
                  <a:lnTo>
                    <a:pt x="592" y="480"/>
                  </a:lnTo>
                  <a:lnTo>
                    <a:pt x="576" y="472"/>
                  </a:lnTo>
                  <a:lnTo>
                    <a:pt x="560" y="464"/>
                  </a:lnTo>
                  <a:lnTo>
                    <a:pt x="552" y="456"/>
                  </a:lnTo>
                  <a:lnTo>
                    <a:pt x="536" y="456"/>
                  </a:lnTo>
                  <a:lnTo>
                    <a:pt x="520" y="456"/>
                  </a:lnTo>
                  <a:lnTo>
                    <a:pt x="504" y="456"/>
                  </a:lnTo>
                  <a:lnTo>
                    <a:pt x="488" y="464"/>
                  </a:lnTo>
                  <a:lnTo>
                    <a:pt x="472" y="464"/>
                  </a:lnTo>
                  <a:lnTo>
                    <a:pt x="456" y="472"/>
                  </a:lnTo>
                  <a:lnTo>
                    <a:pt x="448" y="480"/>
                  </a:lnTo>
                  <a:lnTo>
                    <a:pt x="432" y="496"/>
                  </a:lnTo>
                  <a:lnTo>
                    <a:pt x="416" y="504"/>
                  </a:lnTo>
                  <a:lnTo>
                    <a:pt x="408" y="512"/>
                  </a:lnTo>
                  <a:lnTo>
                    <a:pt x="392" y="520"/>
                  </a:lnTo>
                  <a:lnTo>
                    <a:pt x="376" y="528"/>
                  </a:lnTo>
                  <a:lnTo>
                    <a:pt x="360" y="536"/>
                  </a:lnTo>
                  <a:lnTo>
                    <a:pt x="344" y="536"/>
                  </a:lnTo>
                  <a:lnTo>
                    <a:pt x="328" y="544"/>
                  </a:lnTo>
                  <a:lnTo>
                    <a:pt x="312" y="544"/>
                  </a:lnTo>
                  <a:lnTo>
                    <a:pt x="296" y="544"/>
                  </a:lnTo>
                  <a:lnTo>
                    <a:pt x="280" y="544"/>
                  </a:lnTo>
                  <a:lnTo>
                    <a:pt x="272" y="536"/>
                  </a:lnTo>
                  <a:lnTo>
                    <a:pt x="264" y="528"/>
                  </a:lnTo>
                  <a:lnTo>
                    <a:pt x="256" y="520"/>
                  </a:lnTo>
                  <a:lnTo>
                    <a:pt x="248" y="512"/>
                  </a:lnTo>
                  <a:lnTo>
                    <a:pt x="240" y="496"/>
                  </a:lnTo>
                  <a:lnTo>
                    <a:pt x="240" y="480"/>
                  </a:lnTo>
                  <a:lnTo>
                    <a:pt x="232" y="464"/>
                  </a:lnTo>
                  <a:lnTo>
                    <a:pt x="232" y="448"/>
                  </a:lnTo>
                  <a:lnTo>
                    <a:pt x="232" y="440"/>
                  </a:lnTo>
                  <a:lnTo>
                    <a:pt x="224" y="424"/>
                  </a:lnTo>
                  <a:lnTo>
                    <a:pt x="224" y="416"/>
                  </a:lnTo>
                  <a:lnTo>
                    <a:pt x="216" y="408"/>
                  </a:lnTo>
                  <a:lnTo>
                    <a:pt x="208" y="408"/>
                  </a:lnTo>
                  <a:lnTo>
                    <a:pt x="200" y="416"/>
                  </a:lnTo>
                  <a:lnTo>
                    <a:pt x="192" y="416"/>
                  </a:lnTo>
                  <a:lnTo>
                    <a:pt x="176" y="432"/>
                  </a:lnTo>
                  <a:lnTo>
                    <a:pt x="168" y="440"/>
                  </a:lnTo>
                  <a:lnTo>
                    <a:pt x="160" y="456"/>
                  </a:lnTo>
                  <a:lnTo>
                    <a:pt x="144" y="464"/>
                  </a:lnTo>
                  <a:lnTo>
                    <a:pt x="136" y="480"/>
                  </a:lnTo>
                  <a:lnTo>
                    <a:pt x="120" y="488"/>
                  </a:lnTo>
                  <a:lnTo>
                    <a:pt x="104" y="496"/>
                  </a:lnTo>
                  <a:lnTo>
                    <a:pt x="88" y="504"/>
                  </a:lnTo>
                  <a:lnTo>
                    <a:pt x="72" y="504"/>
                  </a:lnTo>
                  <a:lnTo>
                    <a:pt x="56" y="504"/>
                  </a:lnTo>
                  <a:lnTo>
                    <a:pt x="40" y="496"/>
                  </a:lnTo>
                  <a:lnTo>
                    <a:pt x="32" y="488"/>
                  </a:lnTo>
                  <a:lnTo>
                    <a:pt x="16" y="480"/>
                  </a:lnTo>
                  <a:lnTo>
                    <a:pt x="8" y="464"/>
                  </a:lnTo>
                  <a:lnTo>
                    <a:pt x="0" y="456"/>
                  </a:lnTo>
                  <a:lnTo>
                    <a:pt x="0" y="440"/>
                  </a:lnTo>
                  <a:lnTo>
                    <a:pt x="0" y="432"/>
                  </a:lnTo>
                  <a:lnTo>
                    <a:pt x="0" y="416"/>
                  </a:lnTo>
                  <a:lnTo>
                    <a:pt x="8" y="400"/>
                  </a:lnTo>
                  <a:lnTo>
                    <a:pt x="8" y="392"/>
                  </a:lnTo>
                  <a:lnTo>
                    <a:pt x="24" y="376"/>
                  </a:lnTo>
                  <a:lnTo>
                    <a:pt x="32" y="360"/>
                  </a:lnTo>
                  <a:lnTo>
                    <a:pt x="48" y="344"/>
                  </a:lnTo>
                  <a:lnTo>
                    <a:pt x="64" y="328"/>
                  </a:lnTo>
                  <a:lnTo>
                    <a:pt x="80" y="312"/>
                  </a:lnTo>
                  <a:lnTo>
                    <a:pt x="96" y="296"/>
                  </a:lnTo>
                  <a:lnTo>
                    <a:pt x="104" y="272"/>
                  </a:lnTo>
                  <a:lnTo>
                    <a:pt x="120" y="248"/>
                  </a:lnTo>
                  <a:lnTo>
                    <a:pt x="128" y="216"/>
                  </a:lnTo>
                  <a:lnTo>
                    <a:pt x="136" y="192"/>
                  </a:lnTo>
                  <a:lnTo>
                    <a:pt x="144" y="160"/>
                  </a:lnTo>
                  <a:lnTo>
                    <a:pt x="152" y="128"/>
                  </a:lnTo>
                  <a:lnTo>
                    <a:pt x="160" y="104"/>
                  </a:lnTo>
                  <a:lnTo>
                    <a:pt x="176" y="80"/>
                  </a:lnTo>
                  <a:lnTo>
                    <a:pt x="184" y="56"/>
                  </a:lnTo>
                  <a:lnTo>
                    <a:pt x="192" y="40"/>
                  </a:lnTo>
                  <a:lnTo>
                    <a:pt x="208" y="16"/>
                  </a:lnTo>
                  <a:lnTo>
                    <a:pt x="224" y="8"/>
                  </a:lnTo>
                  <a:lnTo>
                    <a:pt x="240" y="0"/>
                  </a:lnTo>
                  <a:lnTo>
                    <a:pt x="272" y="0"/>
                  </a:lnTo>
                  <a:lnTo>
                    <a:pt x="304" y="0"/>
                  </a:lnTo>
                  <a:lnTo>
                    <a:pt x="336" y="8"/>
                  </a:lnTo>
                  <a:lnTo>
                    <a:pt x="368" y="24"/>
                  </a:lnTo>
                  <a:lnTo>
                    <a:pt x="400" y="32"/>
                  </a:lnTo>
                  <a:lnTo>
                    <a:pt x="432" y="48"/>
                  </a:lnTo>
                  <a:lnTo>
                    <a:pt x="456" y="56"/>
                  </a:lnTo>
                  <a:lnTo>
                    <a:pt x="472" y="64"/>
                  </a:lnTo>
                  <a:lnTo>
                    <a:pt x="480" y="64"/>
                  </a:lnTo>
                  <a:lnTo>
                    <a:pt x="456" y="40"/>
                  </a:lnTo>
                  <a:close/>
                </a:path>
              </a:pathLst>
            </a:custGeom>
            <a:solidFill>
              <a:srgbClr val="CCCCCC"/>
            </a:solidFill>
            <a:ln w="9525">
              <a:solidFill>
                <a:sysClr val="window" lastClr="FFFFFF">
                  <a:lumMod val="75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135" name="Rectangle 41">
              <a:extLst>
                <a:ext uri="{FF2B5EF4-FFF2-40B4-BE49-F238E27FC236}">
                  <a16:creationId xmlns:a16="http://schemas.microsoft.com/office/drawing/2014/main" id="{7511E756-3875-4E2E-92CF-1F045B596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670" y="5445226"/>
              <a:ext cx="331510" cy="21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8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Asn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6" name="Rectangle 43">
              <a:extLst>
                <a:ext uri="{FF2B5EF4-FFF2-40B4-BE49-F238E27FC236}">
                  <a16:creationId xmlns:a16="http://schemas.microsoft.com/office/drawing/2014/main" id="{D7359D51-5019-4A7D-835E-4644F79F6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49" y="4918074"/>
              <a:ext cx="331510" cy="21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800" b="1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Asn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7" name="Rectangle 45">
              <a:extLst>
                <a:ext uri="{FF2B5EF4-FFF2-40B4-BE49-F238E27FC236}">
                  <a16:creationId xmlns:a16="http://schemas.microsoft.com/office/drawing/2014/main" id="{CB518E7D-9F61-49EE-8585-F7D8B029D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617" y="3789039"/>
              <a:ext cx="331510" cy="210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it-IT" sz="800" b="1" i="0" u="none" strike="noStrike" kern="0" cap="none" spc="0" normalizeH="0" baseline="0" noProof="0" err="1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Helvetica" pitchFamily="34" charset="0"/>
                  <a:cs typeface="Arial" pitchFamily="34" charset="0"/>
                </a:rPr>
                <a:t>Asn</a:t>
              </a:r>
              <a:endParaRPr kumimoji="0" lang="de-DE" altLang="it-IT" sz="11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Arial" pitchFamily="34" charset="0"/>
              </a:endParaRPr>
            </a:p>
          </p:txBody>
        </p:sp>
        <p:grpSp>
          <p:nvGrpSpPr>
            <p:cNvPr id="138" name="Group 47">
              <a:extLst>
                <a:ext uri="{FF2B5EF4-FFF2-40B4-BE49-F238E27FC236}">
                  <a16:creationId xmlns:a16="http://schemas.microsoft.com/office/drawing/2014/main" id="{067FA088-ABA9-47C5-82C7-B128957C52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3600" y="4143370"/>
              <a:ext cx="1030288" cy="879474"/>
              <a:chOff x="1113" y="2783"/>
              <a:chExt cx="649" cy="554"/>
            </a:xfrm>
          </p:grpSpPr>
          <p:sp>
            <p:nvSpPr>
              <p:cNvPr id="139" name="Freeform 48">
                <a:extLst>
                  <a:ext uri="{FF2B5EF4-FFF2-40B4-BE49-F238E27FC236}">
                    <a16:creationId xmlns:a16="http://schemas.microsoft.com/office/drawing/2014/main" id="{9D7EA4FE-3D21-4D7A-B2C5-9540F26F4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" y="2783"/>
                <a:ext cx="649" cy="521"/>
              </a:xfrm>
              <a:custGeom>
                <a:avLst/>
                <a:gdLst>
                  <a:gd name="T0" fmla="*/ 1 w 936"/>
                  <a:gd name="T1" fmla="*/ 1 h 752"/>
                  <a:gd name="T2" fmla="*/ 1 w 936"/>
                  <a:gd name="T3" fmla="*/ 1 h 752"/>
                  <a:gd name="T4" fmla="*/ 1 w 936"/>
                  <a:gd name="T5" fmla="*/ 1 h 752"/>
                  <a:gd name="T6" fmla="*/ 1 w 936"/>
                  <a:gd name="T7" fmla="*/ 1 h 752"/>
                  <a:gd name="T8" fmla="*/ 1 w 936"/>
                  <a:gd name="T9" fmla="*/ 1 h 752"/>
                  <a:gd name="T10" fmla="*/ 1 w 936"/>
                  <a:gd name="T11" fmla="*/ 1 h 752"/>
                  <a:gd name="T12" fmla="*/ 1 w 936"/>
                  <a:gd name="T13" fmla="*/ 1 h 752"/>
                  <a:gd name="T14" fmla="*/ 1 w 936"/>
                  <a:gd name="T15" fmla="*/ 1 h 752"/>
                  <a:gd name="T16" fmla="*/ 1 w 936"/>
                  <a:gd name="T17" fmla="*/ 1 h 752"/>
                  <a:gd name="T18" fmla="*/ 1 w 936"/>
                  <a:gd name="T19" fmla="*/ 1 h 752"/>
                  <a:gd name="T20" fmla="*/ 1 w 936"/>
                  <a:gd name="T21" fmla="*/ 1 h 752"/>
                  <a:gd name="T22" fmla="*/ 1 w 936"/>
                  <a:gd name="T23" fmla="*/ 1 h 752"/>
                  <a:gd name="T24" fmla="*/ 1 w 936"/>
                  <a:gd name="T25" fmla="*/ 1 h 752"/>
                  <a:gd name="T26" fmla="*/ 1 w 936"/>
                  <a:gd name="T27" fmla="*/ 1 h 752"/>
                  <a:gd name="T28" fmla="*/ 1 w 936"/>
                  <a:gd name="T29" fmla="*/ 1 h 752"/>
                  <a:gd name="T30" fmla="*/ 1 w 936"/>
                  <a:gd name="T31" fmla="*/ 1 h 752"/>
                  <a:gd name="T32" fmla="*/ 1 w 936"/>
                  <a:gd name="T33" fmla="*/ 1 h 752"/>
                  <a:gd name="T34" fmla="*/ 1 w 936"/>
                  <a:gd name="T35" fmla="*/ 1 h 752"/>
                  <a:gd name="T36" fmla="*/ 1 w 936"/>
                  <a:gd name="T37" fmla="*/ 1 h 752"/>
                  <a:gd name="T38" fmla="*/ 1 w 936"/>
                  <a:gd name="T39" fmla="*/ 1 h 752"/>
                  <a:gd name="T40" fmla="*/ 1 w 936"/>
                  <a:gd name="T41" fmla="*/ 1 h 752"/>
                  <a:gd name="T42" fmla="*/ 1 w 936"/>
                  <a:gd name="T43" fmla="*/ 1 h 752"/>
                  <a:gd name="T44" fmla="*/ 1 w 936"/>
                  <a:gd name="T45" fmla="*/ 1 h 752"/>
                  <a:gd name="T46" fmla="*/ 1 w 936"/>
                  <a:gd name="T47" fmla="*/ 1 h 752"/>
                  <a:gd name="T48" fmla="*/ 1 w 936"/>
                  <a:gd name="T49" fmla="*/ 1 h 752"/>
                  <a:gd name="T50" fmla="*/ 1 w 936"/>
                  <a:gd name="T51" fmla="*/ 1 h 752"/>
                  <a:gd name="T52" fmla="*/ 1 w 936"/>
                  <a:gd name="T53" fmla="*/ 1 h 752"/>
                  <a:gd name="T54" fmla="*/ 1 w 936"/>
                  <a:gd name="T55" fmla="*/ 1 h 752"/>
                  <a:gd name="T56" fmla="*/ 1 w 936"/>
                  <a:gd name="T57" fmla="*/ 1 h 752"/>
                  <a:gd name="T58" fmla="*/ 1 w 936"/>
                  <a:gd name="T59" fmla="*/ 1 h 752"/>
                  <a:gd name="T60" fmla="*/ 0 w 936"/>
                  <a:gd name="T61" fmla="*/ 1 h 752"/>
                  <a:gd name="T62" fmla="*/ 1 w 936"/>
                  <a:gd name="T63" fmla="*/ 1 h 752"/>
                  <a:gd name="T64" fmla="*/ 1 w 936"/>
                  <a:gd name="T65" fmla="*/ 1 h 752"/>
                  <a:gd name="T66" fmla="*/ 1 w 936"/>
                  <a:gd name="T67" fmla="*/ 1 h 752"/>
                  <a:gd name="T68" fmla="*/ 1 w 936"/>
                  <a:gd name="T69" fmla="*/ 1 h 752"/>
                  <a:gd name="T70" fmla="*/ 1 w 936"/>
                  <a:gd name="T71" fmla="*/ 0 h 752"/>
                  <a:gd name="T72" fmla="*/ 1 w 936"/>
                  <a:gd name="T73" fmla="*/ 0 h 752"/>
                  <a:gd name="T74" fmla="*/ 1 w 936"/>
                  <a:gd name="T75" fmla="*/ 1 h 752"/>
                  <a:gd name="T76" fmla="*/ 1 w 936"/>
                  <a:gd name="T77" fmla="*/ 1 h 752"/>
                  <a:gd name="T78" fmla="*/ 1 w 936"/>
                  <a:gd name="T79" fmla="*/ 1 h 752"/>
                  <a:gd name="T80" fmla="*/ 1 w 936"/>
                  <a:gd name="T81" fmla="*/ 1 h 752"/>
                  <a:gd name="T82" fmla="*/ 1 w 936"/>
                  <a:gd name="T83" fmla="*/ 1 h 752"/>
                  <a:gd name="T84" fmla="*/ 1 w 936"/>
                  <a:gd name="T85" fmla="*/ 1 h 752"/>
                  <a:gd name="T86" fmla="*/ 1 w 936"/>
                  <a:gd name="T87" fmla="*/ 1 h 752"/>
                  <a:gd name="T88" fmla="*/ 1 w 936"/>
                  <a:gd name="T89" fmla="*/ 1 h 752"/>
                  <a:gd name="T90" fmla="*/ 1 w 936"/>
                  <a:gd name="T91" fmla="*/ 1 h 752"/>
                  <a:gd name="T92" fmla="*/ 1 w 936"/>
                  <a:gd name="T93" fmla="*/ 1 h 752"/>
                  <a:gd name="T94" fmla="*/ 1 w 936"/>
                  <a:gd name="T95" fmla="*/ 1 h 752"/>
                  <a:gd name="T96" fmla="*/ 1 w 936"/>
                  <a:gd name="T97" fmla="*/ 1 h 752"/>
                  <a:gd name="T98" fmla="*/ 1 w 936"/>
                  <a:gd name="T99" fmla="*/ 1 h 752"/>
                  <a:gd name="T100" fmla="*/ 1 w 936"/>
                  <a:gd name="T101" fmla="*/ 1 h 752"/>
                  <a:gd name="T102" fmla="*/ 1 w 936"/>
                  <a:gd name="T103" fmla="*/ 1 h 752"/>
                  <a:gd name="T104" fmla="*/ 1 w 936"/>
                  <a:gd name="T105" fmla="*/ 1 h 752"/>
                  <a:gd name="T106" fmla="*/ 1 w 936"/>
                  <a:gd name="T107" fmla="*/ 1 h 752"/>
                  <a:gd name="T108" fmla="*/ 1 w 936"/>
                  <a:gd name="T109" fmla="*/ 1 h 752"/>
                  <a:gd name="T110" fmla="*/ 1 w 936"/>
                  <a:gd name="T111" fmla="*/ 1 h 752"/>
                  <a:gd name="T112" fmla="*/ 1 w 936"/>
                  <a:gd name="T113" fmla="*/ 1 h 752"/>
                  <a:gd name="T114" fmla="*/ 1 w 936"/>
                  <a:gd name="T115" fmla="*/ 1 h 752"/>
                  <a:gd name="T116" fmla="*/ 1 w 936"/>
                  <a:gd name="T117" fmla="*/ 1 h 752"/>
                  <a:gd name="T118" fmla="*/ 1 w 936"/>
                  <a:gd name="T119" fmla="*/ 1 h 752"/>
                  <a:gd name="T120" fmla="*/ 1 w 936"/>
                  <a:gd name="T121" fmla="*/ 1 h 752"/>
                  <a:gd name="T122" fmla="*/ 1 w 936"/>
                  <a:gd name="T123" fmla="*/ 1 h 75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6"/>
                  <a:gd name="T187" fmla="*/ 0 h 752"/>
                  <a:gd name="T188" fmla="*/ 936 w 936"/>
                  <a:gd name="T189" fmla="*/ 752 h 75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6" h="752">
                    <a:moveTo>
                      <a:pt x="816" y="448"/>
                    </a:moveTo>
                    <a:lnTo>
                      <a:pt x="800" y="464"/>
                    </a:lnTo>
                    <a:lnTo>
                      <a:pt x="776" y="488"/>
                    </a:lnTo>
                    <a:lnTo>
                      <a:pt x="760" y="504"/>
                    </a:lnTo>
                    <a:lnTo>
                      <a:pt x="736" y="520"/>
                    </a:lnTo>
                    <a:lnTo>
                      <a:pt x="712" y="544"/>
                    </a:lnTo>
                    <a:lnTo>
                      <a:pt x="696" y="560"/>
                    </a:lnTo>
                    <a:lnTo>
                      <a:pt x="664" y="576"/>
                    </a:lnTo>
                    <a:lnTo>
                      <a:pt x="640" y="592"/>
                    </a:lnTo>
                    <a:lnTo>
                      <a:pt x="616" y="616"/>
                    </a:lnTo>
                    <a:lnTo>
                      <a:pt x="584" y="632"/>
                    </a:lnTo>
                    <a:lnTo>
                      <a:pt x="552" y="648"/>
                    </a:lnTo>
                    <a:lnTo>
                      <a:pt x="520" y="672"/>
                    </a:lnTo>
                    <a:lnTo>
                      <a:pt x="488" y="688"/>
                    </a:lnTo>
                    <a:lnTo>
                      <a:pt x="456" y="696"/>
                    </a:lnTo>
                    <a:lnTo>
                      <a:pt x="424" y="712"/>
                    </a:lnTo>
                    <a:lnTo>
                      <a:pt x="392" y="728"/>
                    </a:lnTo>
                    <a:lnTo>
                      <a:pt x="360" y="736"/>
                    </a:lnTo>
                    <a:lnTo>
                      <a:pt x="328" y="744"/>
                    </a:lnTo>
                    <a:lnTo>
                      <a:pt x="304" y="752"/>
                    </a:lnTo>
                    <a:lnTo>
                      <a:pt x="272" y="752"/>
                    </a:lnTo>
                    <a:lnTo>
                      <a:pt x="248" y="752"/>
                    </a:lnTo>
                    <a:lnTo>
                      <a:pt x="224" y="744"/>
                    </a:lnTo>
                    <a:lnTo>
                      <a:pt x="200" y="744"/>
                    </a:lnTo>
                    <a:lnTo>
                      <a:pt x="184" y="736"/>
                    </a:lnTo>
                    <a:lnTo>
                      <a:pt x="168" y="728"/>
                    </a:lnTo>
                    <a:lnTo>
                      <a:pt x="160" y="712"/>
                    </a:lnTo>
                    <a:lnTo>
                      <a:pt x="152" y="704"/>
                    </a:lnTo>
                    <a:lnTo>
                      <a:pt x="144" y="688"/>
                    </a:lnTo>
                    <a:lnTo>
                      <a:pt x="136" y="680"/>
                    </a:lnTo>
                    <a:lnTo>
                      <a:pt x="136" y="664"/>
                    </a:lnTo>
                    <a:lnTo>
                      <a:pt x="136" y="648"/>
                    </a:lnTo>
                    <a:lnTo>
                      <a:pt x="144" y="632"/>
                    </a:lnTo>
                    <a:lnTo>
                      <a:pt x="144" y="616"/>
                    </a:lnTo>
                    <a:lnTo>
                      <a:pt x="152" y="592"/>
                    </a:lnTo>
                    <a:lnTo>
                      <a:pt x="160" y="576"/>
                    </a:lnTo>
                    <a:lnTo>
                      <a:pt x="176" y="560"/>
                    </a:lnTo>
                    <a:lnTo>
                      <a:pt x="184" y="552"/>
                    </a:lnTo>
                    <a:lnTo>
                      <a:pt x="200" y="536"/>
                    </a:lnTo>
                    <a:lnTo>
                      <a:pt x="216" y="520"/>
                    </a:lnTo>
                    <a:lnTo>
                      <a:pt x="232" y="512"/>
                    </a:lnTo>
                    <a:lnTo>
                      <a:pt x="248" y="504"/>
                    </a:lnTo>
                    <a:lnTo>
                      <a:pt x="264" y="496"/>
                    </a:lnTo>
                    <a:lnTo>
                      <a:pt x="280" y="488"/>
                    </a:lnTo>
                    <a:lnTo>
                      <a:pt x="288" y="488"/>
                    </a:lnTo>
                    <a:lnTo>
                      <a:pt x="304" y="480"/>
                    </a:lnTo>
                    <a:lnTo>
                      <a:pt x="320" y="472"/>
                    </a:lnTo>
                    <a:lnTo>
                      <a:pt x="336" y="472"/>
                    </a:lnTo>
                    <a:lnTo>
                      <a:pt x="352" y="464"/>
                    </a:lnTo>
                    <a:lnTo>
                      <a:pt x="368" y="456"/>
                    </a:lnTo>
                    <a:lnTo>
                      <a:pt x="384" y="448"/>
                    </a:lnTo>
                    <a:lnTo>
                      <a:pt x="408" y="432"/>
                    </a:lnTo>
                    <a:lnTo>
                      <a:pt x="424" y="424"/>
                    </a:lnTo>
                    <a:lnTo>
                      <a:pt x="440" y="408"/>
                    </a:lnTo>
                    <a:lnTo>
                      <a:pt x="456" y="392"/>
                    </a:lnTo>
                    <a:lnTo>
                      <a:pt x="472" y="384"/>
                    </a:lnTo>
                    <a:lnTo>
                      <a:pt x="480" y="368"/>
                    </a:lnTo>
                    <a:lnTo>
                      <a:pt x="488" y="352"/>
                    </a:lnTo>
                    <a:lnTo>
                      <a:pt x="488" y="344"/>
                    </a:lnTo>
                    <a:lnTo>
                      <a:pt x="488" y="328"/>
                    </a:lnTo>
                    <a:lnTo>
                      <a:pt x="488" y="320"/>
                    </a:lnTo>
                    <a:lnTo>
                      <a:pt x="480" y="312"/>
                    </a:lnTo>
                    <a:lnTo>
                      <a:pt x="472" y="304"/>
                    </a:lnTo>
                    <a:lnTo>
                      <a:pt x="456" y="296"/>
                    </a:lnTo>
                    <a:lnTo>
                      <a:pt x="440" y="288"/>
                    </a:lnTo>
                    <a:lnTo>
                      <a:pt x="424" y="288"/>
                    </a:lnTo>
                    <a:lnTo>
                      <a:pt x="400" y="280"/>
                    </a:lnTo>
                    <a:lnTo>
                      <a:pt x="368" y="280"/>
                    </a:lnTo>
                    <a:lnTo>
                      <a:pt x="344" y="280"/>
                    </a:lnTo>
                    <a:lnTo>
                      <a:pt x="312" y="280"/>
                    </a:lnTo>
                    <a:lnTo>
                      <a:pt x="280" y="280"/>
                    </a:lnTo>
                    <a:lnTo>
                      <a:pt x="248" y="280"/>
                    </a:lnTo>
                    <a:lnTo>
                      <a:pt x="216" y="288"/>
                    </a:lnTo>
                    <a:lnTo>
                      <a:pt x="184" y="288"/>
                    </a:lnTo>
                    <a:lnTo>
                      <a:pt x="160" y="288"/>
                    </a:lnTo>
                    <a:lnTo>
                      <a:pt x="128" y="288"/>
                    </a:lnTo>
                    <a:lnTo>
                      <a:pt x="104" y="288"/>
                    </a:lnTo>
                    <a:lnTo>
                      <a:pt x="80" y="288"/>
                    </a:lnTo>
                    <a:lnTo>
                      <a:pt x="56" y="288"/>
                    </a:lnTo>
                    <a:lnTo>
                      <a:pt x="40" y="280"/>
                    </a:lnTo>
                    <a:lnTo>
                      <a:pt x="24" y="272"/>
                    </a:lnTo>
                    <a:lnTo>
                      <a:pt x="8" y="256"/>
                    </a:lnTo>
                    <a:lnTo>
                      <a:pt x="8" y="248"/>
                    </a:lnTo>
                    <a:lnTo>
                      <a:pt x="0" y="232"/>
                    </a:lnTo>
                    <a:lnTo>
                      <a:pt x="0" y="208"/>
                    </a:lnTo>
                    <a:lnTo>
                      <a:pt x="0" y="192"/>
                    </a:lnTo>
                    <a:lnTo>
                      <a:pt x="8" y="176"/>
                    </a:lnTo>
                    <a:lnTo>
                      <a:pt x="16" y="152"/>
                    </a:lnTo>
                    <a:lnTo>
                      <a:pt x="24" y="136"/>
                    </a:lnTo>
                    <a:lnTo>
                      <a:pt x="32" y="112"/>
                    </a:lnTo>
                    <a:lnTo>
                      <a:pt x="40" y="96"/>
                    </a:lnTo>
                    <a:lnTo>
                      <a:pt x="56" y="80"/>
                    </a:lnTo>
                    <a:lnTo>
                      <a:pt x="64" y="64"/>
                    </a:lnTo>
                    <a:lnTo>
                      <a:pt x="80" y="48"/>
                    </a:lnTo>
                    <a:lnTo>
                      <a:pt x="88" y="32"/>
                    </a:lnTo>
                    <a:lnTo>
                      <a:pt x="104" y="24"/>
                    </a:lnTo>
                    <a:lnTo>
                      <a:pt x="120" y="16"/>
                    </a:lnTo>
                    <a:lnTo>
                      <a:pt x="136" y="8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176" y="0"/>
                    </a:lnTo>
                    <a:lnTo>
                      <a:pt x="192" y="0"/>
                    </a:lnTo>
                    <a:lnTo>
                      <a:pt x="208" y="0"/>
                    </a:lnTo>
                    <a:lnTo>
                      <a:pt x="224" y="8"/>
                    </a:lnTo>
                    <a:lnTo>
                      <a:pt x="240" y="16"/>
                    </a:lnTo>
                    <a:lnTo>
                      <a:pt x="256" y="16"/>
                    </a:lnTo>
                    <a:lnTo>
                      <a:pt x="272" y="24"/>
                    </a:lnTo>
                    <a:lnTo>
                      <a:pt x="288" y="32"/>
                    </a:lnTo>
                    <a:lnTo>
                      <a:pt x="304" y="40"/>
                    </a:lnTo>
                    <a:lnTo>
                      <a:pt x="320" y="40"/>
                    </a:lnTo>
                    <a:lnTo>
                      <a:pt x="336" y="48"/>
                    </a:lnTo>
                    <a:lnTo>
                      <a:pt x="352" y="56"/>
                    </a:lnTo>
                    <a:lnTo>
                      <a:pt x="368" y="56"/>
                    </a:lnTo>
                    <a:lnTo>
                      <a:pt x="384" y="56"/>
                    </a:lnTo>
                    <a:lnTo>
                      <a:pt x="400" y="64"/>
                    </a:lnTo>
                    <a:lnTo>
                      <a:pt x="416" y="64"/>
                    </a:lnTo>
                    <a:lnTo>
                      <a:pt x="424" y="64"/>
                    </a:lnTo>
                    <a:lnTo>
                      <a:pt x="440" y="64"/>
                    </a:lnTo>
                    <a:lnTo>
                      <a:pt x="456" y="64"/>
                    </a:lnTo>
                    <a:lnTo>
                      <a:pt x="472" y="64"/>
                    </a:lnTo>
                    <a:lnTo>
                      <a:pt x="488" y="64"/>
                    </a:lnTo>
                    <a:lnTo>
                      <a:pt x="504" y="64"/>
                    </a:lnTo>
                    <a:lnTo>
                      <a:pt x="520" y="72"/>
                    </a:lnTo>
                    <a:lnTo>
                      <a:pt x="536" y="72"/>
                    </a:lnTo>
                    <a:lnTo>
                      <a:pt x="552" y="72"/>
                    </a:lnTo>
                    <a:lnTo>
                      <a:pt x="568" y="72"/>
                    </a:lnTo>
                    <a:lnTo>
                      <a:pt x="584" y="72"/>
                    </a:lnTo>
                    <a:lnTo>
                      <a:pt x="600" y="72"/>
                    </a:lnTo>
                    <a:lnTo>
                      <a:pt x="616" y="72"/>
                    </a:lnTo>
                    <a:lnTo>
                      <a:pt x="632" y="72"/>
                    </a:lnTo>
                    <a:lnTo>
                      <a:pt x="648" y="72"/>
                    </a:lnTo>
                    <a:lnTo>
                      <a:pt x="664" y="72"/>
                    </a:lnTo>
                    <a:lnTo>
                      <a:pt x="680" y="72"/>
                    </a:lnTo>
                    <a:lnTo>
                      <a:pt x="688" y="72"/>
                    </a:lnTo>
                    <a:lnTo>
                      <a:pt x="704" y="72"/>
                    </a:lnTo>
                    <a:lnTo>
                      <a:pt x="720" y="72"/>
                    </a:lnTo>
                    <a:lnTo>
                      <a:pt x="736" y="72"/>
                    </a:lnTo>
                    <a:lnTo>
                      <a:pt x="752" y="72"/>
                    </a:lnTo>
                    <a:lnTo>
                      <a:pt x="768" y="72"/>
                    </a:lnTo>
                    <a:lnTo>
                      <a:pt x="784" y="72"/>
                    </a:lnTo>
                    <a:lnTo>
                      <a:pt x="800" y="72"/>
                    </a:lnTo>
                    <a:lnTo>
                      <a:pt x="816" y="80"/>
                    </a:lnTo>
                    <a:lnTo>
                      <a:pt x="840" y="80"/>
                    </a:lnTo>
                    <a:lnTo>
                      <a:pt x="856" y="88"/>
                    </a:lnTo>
                    <a:lnTo>
                      <a:pt x="872" y="96"/>
                    </a:lnTo>
                    <a:lnTo>
                      <a:pt x="888" y="112"/>
                    </a:lnTo>
                    <a:lnTo>
                      <a:pt x="896" y="120"/>
                    </a:lnTo>
                    <a:lnTo>
                      <a:pt x="912" y="128"/>
                    </a:lnTo>
                    <a:lnTo>
                      <a:pt x="920" y="144"/>
                    </a:lnTo>
                    <a:lnTo>
                      <a:pt x="928" y="160"/>
                    </a:lnTo>
                    <a:lnTo>
                      <a:pt x="928" y="176"/>
                    </a:lnTo>
                    <a:lnTo>
                      <a:pt x="928" y="192"/>
                    </a:lnTo>
                    <a:lnTo>
                      <a:pt x="936" y="208"/>
                    </a:lnTo>
                    <a:lnTo>
                      <a:pt x="936" y="232"/>
                    </a:lnTo>
                    <a:lnTo>
                      <a:pt x="928" y="248"/>
                    </a:lnTo>
                    <a:lnTo>
                      <a:pt x="928" y="264"/>
                    </a:lnTo>
                    <a:lnTo>
                      <a:pt x="920" y="280"/>
                    </a:lnTo>
                    <a:lnTo>
                      <a:pt x="912" y="296"/>
                    </a:lnTo>
                    <a:lnTo>
                      <a:pt x="904" y="320"/>
                    </a:lnTo>
                    <a:lnTo>
                      <a:pt x="896" y="336"/>
                    </a:lnTo>
                    <a:lnTo>
                      <a:pt x="888" y="352"/>
                    </a:lnTo>
                    <a:lnTo>
                      <a:pt x="880" y="368"/>
                    </a:lnTo>
                    <a:lnTo>
                      <a:pt x="864" y="384"/>
                    </a:lnTo>
                    <a:lnTo>
                      <a:pt x="856" y="392"/>
                    </a:lnTo>
                    <a:lnTo>
                      <a:pt x="840" y="408"/>
                    </a:lnTo>
                    <a:lnTo>
                      <a:pt x="832" y="424"/>
                    </a:lnTo>
                    <a:lnTo>
                      <a:pt x="816" y="432"/>
                    </a:lnTo>
                    <a:lnTo>
                      <a:pt x="808" y="440"/>
                    </a:lnTo>
                    <a:lnTo>
                      <a:pt x="800" y="448"/>
                    </a:lnTo>
                    <a:lnTo>
                      <a:pt x="792" y="456"/>
                    </a:lnTo>
                    <a:lnTo>
                      <a:pt x="816" y="448"/>
                    </a:lnTo>
                    <a:close/>
                  </a:path>
                </a:pathLst>
              </a:custGeom>
              <a:solidFill>
                <a:srgbClr val="DAE5EE"/>
              </a:solidFill>
              <a:ln w="9525">
                <a:solidFill>
                  <a:srgbClr val="2F559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cs typeface="Arial" pitchFamily="34" charset="0"/>
                </a:endParaRPr>
              </a:p>
            </p:txBody>
          </p:sp>
          <p:sp>
            <p:nvSpPr>
              <p:cNvPr id="140" name="Rectangle 49">
                <a:extLst>
                  <a:ext uri="{FF2B5EF4-FFF2-40B4-BE49-F238E27FC236}">
                    <a16:creationId xmlns:a16="http://schemas.microsoft.com/office/drawing/2014/main" id="{FBD32D02-9F94-4225-939F-D5D31B4FA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7" y="2861"/>
                <a:ext cx="10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Ile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1" name="Rectangle 50">
                <a:extLst>
                  <a:ext uri="{FF2B5EF4-FFF2-40B4-BE49-F238E27FC236}">
                    <a16:creationId xmlns:a16="http://schemas.microsoft.com/office/drawing/2014/main" id="{E87AF68C-5FE3-4456-9842-F53E4B939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9" y="2844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356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2" name="Rectangle 51">
                <a:extLst>
                  <a:ext uri="{FF2B5EF4-FFF2-40B4-BE49-F238E27FC236}">
                    <a16:creationId xmlns:a16="http://schemas.microsoft.com/office/drawing/2014/main" id="{B6DB6886-B181-4D3C-BB06-A5582CDAF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" y="2866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Pro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3" name="Rectangle 52">
                <a:extLst>
                  <a:ext uri="{FF2B5EF4-FFF2-40B4-BE49-F238E27FC236}">
                    <a16:creationId xmlns:a16="http://schemas.microsoft.com/office/drawing/2014/main" id="{CC07FFBF-9363-46C9-9D50-2151EF762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" y="2850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357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4" name="Rectangle 53">
                <a:extLst>
                  <a:ext uri="{FF2B5EF4-FFF2-40B4-BE49-F238E27FC236}">
                    <a16:creationId xmlns:a16="http://schemas.microsoft.com/office/drawing/2014/main" id="{9A14AF33-64C6-49F3-9936-6F59AA1B0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2905"/>
                <a:ext cx="167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Met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5" name="Rectangle 54">
                <a:extLst>
                  <a:ext uri="{FF2B5EF4-FFF2-40B4-BE49-F238E27FC236}">
                    <a16:creationId xmlns:a16="http://schemas.microsoft.com/office/drawing/2014/main" id="{CE392D9E-D559-4EDF-B942-E8B90FF40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2889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358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6" name="Rectangle 55">
                <a:extLst>
                  <a:ext uri="{FF2B5EF4-FFF2-40B4-BE49-F238E27FC236}">
                    <a16:creationId xmlns:a16="http://schemas.microsoft.com/office/drawing/2014/main" id="{C6600C12-832B-47B4-8761-3402909D0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3005"/>
                <a:ext cx="15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Ser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7" name="Rectangle 56">
                <a:extLst>
                  <a:ext uri="{FF2B5EF4-FFF2-40B4-BE49-F238E27FC236}">
                    <a16:creationId xmlns:a16="http://schemas.microsoft.com/office/drawing/2014/main" id="{7812DCED-63C1-42B0-80D0-8296ED102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9" y="2988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359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8" name="Rectangle 57">
                <a:extLst>
                  <a:ext uri="{FF2B5EF4-FFF2-40B4-BE49-F238E27FC236}">
                    <a16:creationId xmlns:a16="http://schemas.microsoft.com/office/drawing/2014/main" id="{D3FADBD5-34D2-4D98-B388-90F6738A5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1" y="3110"/>
                <a:ext cx="10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Ile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49" name="Rectangle 58">
                <a:extLst>
                  <a:ext uri="{FF2B5EF4-FFF2-40B4-BE49-F238E27FC236}">
                    <a16:creationId xmlns:a16="http://schemas.microsoft.com/office/drawing/2014/main" id="{20EF397D-98BC-4397-9430-C9EFD1E6E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3094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360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50" name="Rectangle 59">
                <a:extLst>
                  <a:ext uri="{FF2B5EF4-FFF2-40B4-BE49-F238E27FC236}">
                    <a16:creationId xmlns:a16="http://schemas.microsoft.com/office/drawing/2014/main" id="{6A495721-9441-448E-AA7D-10C98E80CA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3221"/>
                <a:ext cx="161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7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Pro</a:t>
                </a:r>
                <a:endParaRPr kumimoji="0" lang="de-DE" altLang="it-IT" sz="1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51" name="Rectangle 60">
                <a:extLst>
                  <a:ext uri="{FF2B5EF4-FFF2-40B4-BE49-F238E27FC236}">
                    <a16:creationId xmlns:a16="http://schemas.microsoft.com/office/drawing/2014/main" id="{F1950D71-405F-48DE-BC99-55691C786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" y="3205"/>
                <a:ext cx="21" cy="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1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12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it-IT" sz="100" b="1" i="0" u="none" strike="noStrike" kern="0" cap="none" spc="0" normalizeH="0" baseline="0" noProof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Helvetica" pitchFamily="34" charset="0"/>
                    <a:cs typeface="Arial" pitchFamily="34" charset="0"/>
                  </a:rPr>
                  <a:t>361</a:t>
                </a:r>
                <a:endParaRPr kumimoji="0" lang="de-DE" altLang="it-IT" sz="1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152" name="Line 61">
                <a:extLst>
                  <a:ext uri="{FF2B5EF4-FFF2-40B4-BE49-F238E27FC236}">
                    <a16:creationId xmlns:a16="http://schemas.microsoft.com/office/drawing/2014/main" id="{3C3978C2-690C-4DDC-AFB6-FCFB002F0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7" y="2905"/>
                <a:ext cx="83" cy="1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3" name="Line 62">
                <a:extLst>
                  <a:ext uri="{FF2B5EF4-FFF2-40B4-BE49-F238E27FC236}">
                    <a16:creationId xmlns:a16="http://schemas.microsoft.com/office/drawing/2014/main" id="{F62E31FB-C3E6-4741-8A02-AC480130B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8" y="2908"/>
                <a:ext cx="44" cy="23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4" name="Line 63">
                <a:extLst>
                  <a:ext uri="{FF2B5EF4-FFF2-40B4-BE49-F238E27FC236}">
                    <a16:creationId xmlns:a16="http://schemas.microsoft.com/office/drawing/2014/main" id="{C0FA9CE0-FF4E-480D-B699-85EEE80550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3" y="2977"/>
                <a:ext cx="1" cy="39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5" name="Line 64">
                <a:extLst>
                  <a:ext uri="{FF2B5EF4-FFF2-40B4-BE49-F238E27FC236}">
                    <a16:creationId xmlns:a16="http://schemas.microsoft.com/office/drawing/2014/main" id="{86F792A8-B5BB-4836-8C90-9A84E665C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6" y="3083"/>
                <a:ext cx="39" cy="39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endParaRPr>
              </a:p>
            </p:txBody>
          </p:sp>
          <p:sp>
            <p:nvSpPr>
              <p:cNvPr id="156" name="Line 65">
                <a:extLst>
                  <a:ext uri="{FF2B5EF4-FFF2-40B4-BE49-F238E27FC236}">
                    <a16:creationId xmlns:a16="http://schemas.microsoft.com/office/drawing/2014/main" id="{4DF4F3F2-C4D0-4C3B-AD41-C40FF9CA3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13" y="3177"/>
                <a:ext cx="88" cy="50"/>
              </a:xfrm>
              <a:prstGeom prst="line">
                <a:avLst/>
              </a:prstGeom>
              <a:noFill/>
              <a:ln w="1270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000" b="0" i="0" u="none" strike="noStrike" kern="0" cap="none" spc="0" normalizeH="0" baseline="0" noProof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57" name="Rectangle 34">
            <a:extLst>
              <a:ext uri="{FF2B5EF4-FFF2-40B4-BE49-F238E27FC236}">
                <a16:creationId xmlns:a16="http://schemas.microsoft.com/office/drawing/2014/main" id="{A72957AD-6F91-4392-86E3-F035AA6DE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9036" y="2145677"/>
            <a:ext cx="62910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000" b="1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 charset="0"/>
              </a:rPr>
              <a:t>AAT</a:t>
            </a:r>
            <a:endParaRPr lang="de-DE" altLang="it-IT" sz="1000" b="1">
              <a:solidFill>
                <a:srgbClr val="4472C4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158" name="Rectangle 14">
            <a:extLst>
              <a:ext uri="{FF2B5EF4-FFF2-40B4-BE49-F238E27FC236}">
                <a16:creationId xmlns:a16="http://schemas.microsoft.com/office/drawing/2014/main" id="{24543C0C-D8BE-40D7-B56A-D65746448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9849" y="2028999"/>
            <a:ext cx="452213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000" b="1">
                <a:solidFill>
                  <a:srgbClr val="4472C4">
                    <a:lumMod val="75000"/>
                  </a:srgbClr>
                </a:solidFill>
                <a:latin typeface="Calibri"/>
                <a:cs typeface="Arial" pitchFamily="34" charset="0"/>
              </a:rPr>
              <a:t>NE</a:t>
            </a:r>
          </a:p>
        </p:txBody>
      </p:sp>
      <p:sp>
        <p:nvSpPr>
          <p:cNvPr id="161" name="Ovale 160">
            <a:extLst>
              <a:ext uri="{FF2B5EF4-FFF2-40B4-BE49-F238E27FC236}">
                <a16:creationId xmlns:a16="http://schemas.microsoft.com/office/drawing/2014/main" id="{CABE9ED6-61EC-4428-BDDB-95B64881C2C6}"/>
              </a:ext>
            </a:extLst>
          </p:cNvPr>
          <p:cNvSpPr/>
          <p:nvPr/>
        </p:nvSpPr>
        <p:spPr>
          <a:xfrm>
            <a:off x="7052639" y="2165497"/>
            <a:ext cx="268977" cy="260302"/>
          </a:xfrm>
          <a:prstGeom prst="ellips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2" name="Connettore diritto 161">
            <a:extLst>
              <a:ext uri="{FF2B5EF4-FFF2-40B4-BE49-F238E27FC236}">
                <a16:creationId xmlns:a16="http://schemas.microsoft.com/office/drawing/2014/main" id="{3769340E-258C-449C-9F9D-97883837E667}"/>
              </a:ext>
            </a:extLst>
          </p:cNvPr>
          <p:cNvCxnSpPr>
            <a:cxnSpLocks/>
          </p:cNvCxnSpPr>
          <p:nvPr/>
        </p:nvCxnSpPr>
        <p:spPr>
          <a:xfrm flipV="1">
            <a:off x="7351882" y="2068286"/>
            <a:ext cx="1002609" cy="200501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/>
        </p:spPr>
      </p:cxnSp>
      <p:sp>
        <p:nvSpPr>
          <p:cNvPr id="95" name="Rettangolo 94">
            <a:extLst>
              <a:ext uri="{FF2B5EF4-FFF2-40B4-BE49-F238E27FC236}">
                <a16:creationId xmlns:a16="http://schemas.microsoft.com/office/drawing/2014/main" id="{001BF8B8-D4BF-4307-B013-25BD5B871CD0}"/>
              </a:ext>
            </a:extLst>
          </p:cNvPr>
          <p:cNvSpPr/>
          <p:nvPr/>
        </p:nvSpPr>
        <p:spPr>
          <a:xfrm>
            <a:off x="8175390" y="3293581"/>
            <a:ext cx="2446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it-IT" sz="10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ＭＳ Ｐゴシック" pitchFamily="34" charset="-128"/>
              </a:rPr>
              <a:t>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F1099E4-D5AB-E95C-6339-5005A07D6714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44432" y="6319067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CDC8951D-44CA-57F5-8315-16BDF203A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4224" y="6314049"/>
            <a:ext cx="1145573" cy="4773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177817F-32C8-1C50-D6CD-CF9368843E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30458" r="72824" b="24530"/>
          <a:stretch/>
        </p:blipFill>
        <p:spPr>
          <a:xfrm>
            <a:off x="6972819" y="6325307"/>
            <a:ext cx="2572706" cy="4660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7472A7-F0A2-8408-76D0-FDCD10F4D02E}"/>
              </a:ext>
            </a:extLst>
          </p:cNvPr>
          <p:cNvSpPr txBox="1"/>
          <p:nvPr/>
        </p:nvSpPr>
        <p:spPr>
          <a:xfrm>
            <a:off x="5710170" y="3727277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AAT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prototype</a:t>
            </a:r>
            <a:r>
              <a:rPr lang="it-IT" dirty="0"/>
              <a:t> of the </a:t>
            </a:r>
            <a:r>
              <a:rPr lang="it-IT" b="1" dirty="0" err="1"/>
              <a:t>endogenous</a:t>
            </a:r>
            <a:r>
              <a:rPr lang="it-IT" b="1" dirty="0"/>
              <a:t> </a:t>
            </a:r>
            <a:r>
              <a:rPr lang="it-IT" b="1" dirty="0" err="1"/>
              <a:t>inhibitor</a:t>
            </a:r>
            <a:r>
              <a:rPr lang="it-IT" b="1" dirty="0"/>
              <a:t> of serine </a:t>
            </a:r>
            <a:r>
              <a:rPr lang="it-IT" b="1" dirty="0" err="1"/>
              <a:t>proteases</a:t>
            </a:r>
            <a:r>
              <a:rPr lang="it-IT" b="1" dirty="0"/>
              <a:t> </a:t>
            </a:r>
            <a:r>
              <a:rPr lang="it-IT" b="1" dirty="0" err="1"/>
              <a:t>such</a:t>
            </a:r>
            <a:r>
              <a:rPr lang="it-IT" b="1" dirty="0"/>
              <a:t> </a:t>
            </a:r>
            <a:r>
              <a:rPr lang="it-IT" b="1" dirty="0" err="1"/>
              <a:t>as</a:t>
            </a:r>
            <a:r>
              <a:rPr lang="it-IT" b="1" dirty="0"/>
              <a:t> </a:t>
            </a:r>
            <a:r>
              <a:rPr lang="it-IT" b="1" dirty="0" err="1"/>
              <a:t>neutrophil</a:t>
            </a:r>
            <a:r>
              <a:rPr lang="it-IT" b="1" dirty="0"/>
              <a:t> </a:t>
            </a:r>
            <a:r>
              <a:rPr lang="it-IT" b="1" dirty="0" err="1"/>
              <a:t>elastase</a:t>
            </a:r>
            <a:r>
              <a:rPr lang="it-IT" b="1" dirty="0"/>
              <a:t> (NE)</a:t>
            </a:r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AAT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, with </a:t>
            </a:r>
            <a:r>
              <a:rPr lang="it-IT" dirty="0" err="1"/>
              <a:t>extracellular</a:t>
            </a:r>
            <a:r>
              <a:rPr lang="it-IT" dirty="0"/>
              <a:t>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levels</a:t>
            </a:r>
            <a:r>
              <a:rPr lang="it-IT" dirty="0"/>
              <a:t> of </a:t>
            </a:r>
            <a:r>
              <a:rPr lang="it-IT" dirty="0" err="1"/>
              <a:t>about</a:t>
            </a:r>
            <a:r>
              <a:rPr lang="it-IT" dirty="0"/>
              <a:t> 10% </a:t>
            </a:r>
            <a:r>
              <a:rPr lang="it-IT" dirty="0" err="1"/>
              <a:t>serum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endParaRPr lang="it-IT" dirty="0"/>
          </a:p>
          <a:p>
            <a:pPr marL="285750" indent="-285750">
              <a:buFont typeface="Wingdings" pitchFamily="2" charset="2"/>
              <a:buChar char="q"/>
            </a:pPr>
            <a:r>
              <a:rPr lang="it-IT" dirty="0"/>
              <a:t>AAT </a:t>
            </a:r>
            <a:r>
              <a:rPr lang="it-IT" dirty="0" err="1"/>
              <a:t>deficiency</a:t>
            </a:r>
            <a:r>
              <a:rPr lang="it-IT" dirty="0"/>
              <a:t> </a:t>
            </a:r>
            <a:r>
              <a:rPr lang="it-IT" dirty="0" err="1"/>
              <a:t>would</a:t>
            </a:r>
            <a:r>
              <a:rPr lang="it-IT" dirty="0"/>
              <a:t> </a:t>
            </a:r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bronchial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inflammation</a:t>
            </a:r>
            <a:r>
              <a:rPr lang="it-IT" dirty="0"/>
              <a:t> and </a:t>
            </a:r>
            <a:r>
              <a:rPr lang="it-IT" dirty="0" err="1"/>
              <a:t>damage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to </a:t>
            </a:r>
            <a:r>
              <a:rPr lang="it-IT" dirty="0" err="1"/>
              <a:t>bronchiectasis</a:t>
            </a:r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7F8247-9337-2FAF-FA8B-077976DA5CFE}"/>
              </a:ext>
            </a:extLst>
          </p:cNvPr>
          <p:cNvSpPr txBox="1">
            <a:spLocks/>
          </p:cNvSpPr>
          <p:nvPr/>
        </p:nvSpPr>
        <p:spPr>
          <a:xfrm>
            <a:off x="5443079" y="107536"/>
            <a:ext cx="6649684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Deficit di alfa-1 AT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6AE94C9-9882-6813-8023-1A2E0B2CC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57" y="107536"/>
            <a:ext cx="5199821" cy="605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204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A93E43-4B5A-C887-22AB-7F07982BF7D7}"/>
              </a:ext>
            </a:extLst>
          </p:cNvPr>
          <p:cNvSpPr txBox="1"/>
          <p:nvPr/>
        </p:nvSpPr>
        <p:spPr>
          <a:xfrm>
            <a:off x="273697" y="853748"/>
            <a:ext cx="10042359" cy="461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Routine screening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AATd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recommended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onset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airway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lobe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predominant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emphysema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Radiographic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in 90% of ZZ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be a strong index of clinical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suspicion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AATd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whose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imaging shows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alone with 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with a positive family history.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AAT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indicated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airflow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obstruction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case with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relatively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reserve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A00B57-FE4A-7122-85B2-EA85B265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251" y="6326557"/>
            <a:ext cx="2748214" cy="44344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B832234-9593-DA60-EFF7-C11C876242C0}"/>
              </a:ext>
            </a:extLst>
          </p:cNvPr>
          <p:cNvSpPr txBox="1"/>
          <p:nvPr/>
        </p:nvSpPr>
        <p:spPr>
          <a:xfrm>
            <a:off x="0" y="6298305"/>
            <a:ext cx="111262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Sridhar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0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Alpha-1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Antitrypsin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Deficiency-associated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i="0" dirty="0" err="1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Emphysema</a:t>
            </a:r>
            <a:r>
              <a:rPr lang="it-IT" sz="1000" dirty="0">
                <a:solidFill>
                  <a:srgbClr val="2E2E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000" i="0" dirty="0">
                <a:solidFill>
                  <a:srgbClr val="2E2E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Chest 2023</a:t>
            </a:r>
          </a:p>
          <a:p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Sanduzzi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A et al. Alpha-1-Antitrypsin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Deficiency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Concomitance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or a Real Association? Int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Environ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Res Public Health. 2020</a:t>
            </a:r>
          </a:p>
          <a:p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Chalmers JD et al.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Society Clinical Practice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Management of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Eur Respir </a:t>
            </a:r>
            <a:r>
              <a:rPr lang="it-IT" sz="1000" dirty="0" err="1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0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2025 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European Respiratory Society - Wikipedia">
            <a:extLst>
              <a:ext uri="{FF2B5EF4-FFF2-40B4-BE49-F238E27FC236}">
                <a16:creationId xmlns:a16="http://schemas.microsoft.com/office/drawing/2014/main" id="{80744432-ABA5-053C-072E-74885AC6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113" y="1541939"/>
            <a:ext cx="1620291" cy="53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15B98D-2F23-8FEC-E989-BC867C54F101}"/>
              </a:ext>
            </a:extLst>
          </p:cNvPr>
          <p:cNvSpPr txBox="1">
            <a:spLocks/>
          </p:cNvSpPr>
          <p:nvPr/>
        </p:nvSpPr>
        <p:spPr>
          <a:xfrm>
            <a:off x="114300" y="107536"/>
            <a:ext cx="11978463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Deficit di alfa-1 AT</a:t>
            </a:r>
          </a:p>
        </p:txBody>
      </p:sp>
    </p:spTree>
    <p:extLst>
      <p:ext uri="{BB962C8B-B14F-4D97-AF65-F5344CB8AC3E}">
        <p14:creationId xmlns:p14="http://schemas.microsoft.com/office/powerpoint/2010/main" val="139487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DCE0EDB-68A1-506E-C401-CD378816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7" y="5056094"/>
            <a:ext cx="4470856" cy="16943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138C78C-7E62-2BC4-CC8D-72F990D7A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20" y="2603983"/>
            <a:ext cx="3383298" cy="4284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4ECC33-DC54-41C7-2D28-E7C17C7799EC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Terapia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multimodale</a:t>
            </a: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 e unmet needs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0AC2F0-D856-BA88-388B-428579FC3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70" y="770435"/>
            <a:ext cx="4570542" cy="285081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EFBB5D2-4E51-1E12-89AB-5951AC26B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237" y="3032474"/>
            <a:ext cx="7520763" cy="38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73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7136E-745C-81FB-D87D-4F50DE6C3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E5879B-3B61-728B-2DCE-C32452089453}"/>
              </a:ext>
            </a:extLst>
          </p:cNvPr>
          <p:cNvSpPr txBox="1">
            <a:spLocks/>
          </p:cNvSpPr>
          <p:nvPr/>
        </p:nvSpPr>
        <p:spPr>
          <a:xfrm>
            <a:off x="113414" y="107536"/>
            <a:ext cx="11979349" cy="601301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vert="horz" lIns="162560" tIns="81280" rIns="162560" bIns="8128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>
              <a:defRPr/>
            </a:pPr>
            <a:r>
              <a:rPr lang="en-US" sz="3733" b="1" dirty="0">
                <a:solidFill>
                  <a:prstClr val="black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Take-home messages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0A7F7D-1BA1-AEFE-91F6-1D094BC87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7" y="990010"/>
            <a:ext cx="12078586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 bronchiectasie non-CF non sono (solo) una malattia infettiva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 una patologia infiammatoria cronica in cui infezione, infiammazione, danno strutturale e alterata clearance mucociliare si autoalimentano nel “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vicious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vortex”.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gestione deve spostarsi dalla </a:t>
            </a:r>
            <a:r>
              <a:rPr kumimoji="0" lang="it-IT" altLang="it-IT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gravità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all’</a:t>
            </a:r>
            <a:r>
              <a:rPr kumimoji="0" lang="it-IT" altLang="it-IT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attività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malattia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identificando precocemente i pazienti a rischio di progressione, riacutizzazioni e danno irreversibile.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L’infiammazione è un tratto trattabile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 non è uguale per tutti: l’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endotipizzazione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può guidare meglio le scelte terapeutiche. 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 macrolidi a lungo termine restano una strategia cardine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nei pazienti ad alto rischio di riacutizzazioni, grazie a un effetto che va oltre l’azione antimicrobica e include immunomodulazione, riduzione dell’infiammazione e impatto sul biofilm.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Gli ICS non vanno usati routinariamente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 possono avere un ruolo nei pazienti con indicazioni concomitanti (es. asma) o in sottogruppi con infiammazione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eosinofilica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sempre rivalutando rischio-beneficio.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L’inibizione di </a:t>
            </a: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CatC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/DPP-1 rappresenta il più importante avanzamento terapeutico recente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perché agisce a monte sull’attivazione delle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serin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-proteasi neutrofile, riducendo il burden proteolitico responsabile del danno bronchiale.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Brensocatib</a:t>
            </a: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apre un possibile cambio di paradigma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dimostrando che colpire l’infiammazione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neutrofilica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può ridurre le riacutizzazioni e modificare l’evoluzione clinica della malattia. </a:t>
            </a: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68288" marR="0" lvl="0" indent="-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kumimoji="0" lang="it-IT" altLang="it-IT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strategia vincente resta una terapia integrata e personalizzata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combinando </a:t>
            </a:r>
            <a:r>
              <a:rPr kumimoji="0" lang="it-IT" altLang="it-IT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airway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clearance, controllo dell’infezione, trattamento dell’infiammazione e gestione delle comorbidità, con un posizionamento sempre più preciso di ciascun intervento.</a:t>
            </a:r>
          </a:p>
        </p:txBody>
      </p:sp>
    </p:spTree>
    <p:extLst>
      <p:ext uri="{BB962C8B-B14F-4D97-AF65-F5344CB8AC3E}">
        <p14:creationId xmlns:p14="http://schemas.microsoft.com/office/powerpoint/2010/main" val="205375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E74F1-0F1D-7064-984A-444048000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aria aperta, cielo, acqua, orizzonte&#10;&#10;Il contenuto generato dall'IA potrebbe non essere corretto.">
            <a:extLst>
              <a:ext uri="{FF2B5EF4-FFF2-40B4-BE49-F238E27FC236}">
                <a16:creationId xmlns:a16="http://schemas.microsoft.com/office/drawing/2014/main" id="{F04CF5E3-0199-75B3-ABF3-17B5E599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40" b="7015"/>
          <a:stretch/>
        </p:blipFill>
        <p:spPr>
          <a:xfrm>
            <a:off x="0" y="-1"/>
            <a:ext cx="12192000" cy="686205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3FC528-7E42-8A5A-60C8-A53FAAE31C8B}"/>
              </a:ext>
            </a:extLst>
          </p:cNvPr>
          <p:cNvSpPr txBox="1"/>
          <p:nvPr/>
        </p:nvSpPr>
        <p:spPr>
          <a:xfrm>
            <a:off x="3576051" y="2967335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  <a:latin typeface="Bradley Hand" pitchFamily="2" charset="77"/>
              </a:rPr>
              <a:t>You</a:t>
            </a:r>
            <a:r>
              <a:rPr lang="it-IT" sz="2400" b="1" dirty="0">
                <a:solidFill>
                  <a:srgbClr val="C00000"/>
                </a:solidFill>
                <a:latin typeface="Bradley Hand" pitchFamily="2" charset="77"/>
              </a:rPr>
              <a:t> are </a:t>
            </a:r>
            <a:r>
              <a:rPr lang="it-IT" sz="2400" b="1" dirty="0" err="1">
                <a:solidFill>
                  <a:srgbClr val="C00000"/>
                </a:solidFill>
                <a:latin typeface="Bradley Hand" pitchFamily="2" charset="77"/>
              </a:rPr>
              <a:t>here</a:t>
            </a:r>
            <a:endParaRPr lang="it-IT" sz="2400" b="1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F700357-B7F6-6623-7927-2B72FED5F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47" y="3533775"/>
            <a:ext cx="414220" cy="67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7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4FCE5-695D-3040-9C3B-B8BD1FEEB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ACD7-4740-9C7C-2F6B-0399671B5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6549392"/>
            <a:ext cx="10615084" cy="308608"/>
          </a:xfrm>
        </p:spPr>
        <p:txBody>
          <a:bodyPr>
            <a:noAutofit/>
          </a:bodyPr>
          <a:lstStyle/>
          <a:p>
            <a:r>
              <a:rPr lang="en-US" sz="1050" dirty="0"/>
              <a:t>Chalmers JD </a:t>
            </a:r>
            <a:r>
              <a:rPr lang="en-US" sz="1050" i="1" dirty="0"/>
              <a:t>et al. Nat Rev Dis Primers </a:t>
            </a:r>
            <a:r>
              <a:rPr lang="en-US" sz="1050" dirty="0"/>
              <a:t>2018; Schäfer J </a:t>
            </a:r>
            <a:r>
              <a:rPr lang="en-US" sz="1050" i="1" dirty="0"/>
              <a:t>et al. BMC Pulmonary Medicine </a:t>
            </a:r>
            <a:r>
              <a:rPr lang="en-US" sz="1050" dirty="0"/>
              <a:t>2018; </a:t>
            </a:r>
            <a:r>
              <a:rPr lang="en-US" sz="1050" dirty="0">
                <a:ea typeface="+mn-lt"/>
                <a:cs typeface="+mn-lt"/>
              </a:rPr>
              <a:t>Chalmers J et al. ERJ 2025</a:t>
            </a:r>
            <a:endParaRPr lang="fr-FR" sz="1050" dirty="0">
              <a:ea typeface="+mn-lt"/>
              <a:cs typeface="+mn-lt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D2503AF-CE66-61D5-0484-5BB0D14E8D17}"/>
              </a:ext>
            </a:extLst>
          </p:cNvPr>
          <p:cNvSpPr txBox="1"/>
          <p:nvPr/>
        </p:nvSpPr>
        <p:spPr>
          <a:xfrm>
            <a:off x="113414" y="5138738"/>
            <a:ext cx="6209542" cy="1132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40"/>
              </a:lnSpc>
            </a:pP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Bronchiectasis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is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a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chronic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inflammatory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lung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disease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characterised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by clinical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symptoms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such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as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cough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,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sputum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production and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recurrent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respiratory</a:t>
            </a:r>
            <a:r>
              <a:rPr lang="it-IT" b="1" i="1" dirty="0">
                <a:solidFill>
                  <a:srgbClr val="002060"/>
                </a:solidFill>
                <a:latin typeface="Arial" panose="020B0604020202020204"/>
              </a:rPr>
              <a:t> </a:t>
            </a:r>
            <a:r>
              <a:rPr lang="it-IT" b="1" i="1" dirty="0" err="1">
                <a:solidFill>
                  <a:srgbClr val="002060"/>
                </a:solidFill>
                <a:latin typeface="Arial" panose="020B0604020202020204"/>
              </a:rPr>
              <a:t>infections</a:t>
            </a:r>
            <a:endParaRPr lang="it-IT" b="1" i="1" dirty="0">
              <a:solidFill>
                <a:srgbClr val="002060"/>
              </a:solidFill>
              <a:latin typeface="Arial" panose="020B0604020202020204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EE82F28-905C-24B1-9C91-68712D474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6" y="723238"/>
            <a:ext cx="4512681" cy="27481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BC8B22-E619-88FB-21C7-BA427B76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702" y="804324"/>
            <a:ext cx="6360298" cy="594613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4152F0-0A22-90D2-EA9B-CA4AA1CF41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762" t="26270" r="630" b="29677"/>
          <a:stretch>
            <a:fillRect/>
          </a:stretch>
        </p:blipFill>
        <p:spPr>
          <a:xfrm>
            <a:off x="2405929" y="3422361"/>
            <a:ext cx="1401901" cy="14915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25A0DF-A8A2-017A-FA88-35248086D3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7" t="58987" r="73374" b="1236"/>
          <a:stretch>
            <a:fillRect/>
          </a:stretch>
        </p:blipFill>
        <p:spPr>
          <a:xfrm>
            <a:off x="3843147" y="3418338"/>
            <a:ext cx="1647275" cy="14955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102569-C985-208E-4CF3-BA5E8AF26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08" t="3900" r="73236" b="56322"/>
          <a:stretch>
            <a:fillRect/>
          </a:stretch>
        </p:blipFill>
        <p:spPr>
          <a:xfrm>
            <a:off x="793696" y="3433414"/>
            <a:ext cx="1576916" cy="14805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D3F653-2E75-F681-20DE-F0BF6BEF3E2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B042FB1B-D906-F3BF-568A-1E9E29BE3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1A13E62-D06D-4E5D-2B4D-C4CA38976C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E4ABBDCF-2B05-6A45-35AA-6C55DD519158}"/>
              </a:ext>
            </a:extLst>
          </p:cNvPr>
          <p:cNvSpPr/>
          <p:nvPr/>
        </p:nvSpPr>
        <p:spPr>
          <a:xfrm>
            <a:off x="10170682" y="3050183"/>
            <a:ext cx="1677104" cy="16873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2AFE54F-69F9-588A-A61E-C99162CDEEF9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Bronchiectasie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e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circolo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vizioso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79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F75ACC-39AB-7242-A829-B7EB4F1A41FA}"/>
              </a:ext>
            </a:extLst>
          </p:cNvPr>
          <p:cNvSpPr txBox="1"/>
          <p:nvPr/>
        </p:nvSpPr>
        <p:spPr>
          <a:xfrm>
            <a:off x="2087" y="6578486"/>
            <a:ext cx="7614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Chotirmall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SH, Chalmers JD. The Precision Medicine Era of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Crit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.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E8B272-7CEE-A259-4B65-819221963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5" y="797507"/>
            <a:ext cx="10189029" cy="5716664"/>
          </a:xfrm>
          <a:prstGeom prst="rect">
            <a:avLst/>
          </a:prstGeom>
        </p:spPr>
      </p:pic>
      <p:cxnSp>
        <p:nvCxnSpPr>
          <p:cNvPr id="10" name="Connettore diritto a freccia 9">
            <a:extLst>
              <a:ext uri="{FF2B5EF4-FFF2-40B4-BE49-F238E27FC236}">
                <a16:creationId xmlns:a16="http://schemas.microsoft.com/office/drawing/2014/main" id="{55D660BD-B7C0-7A3C-59AD-5D19729432BF}"/>
              </a:ext>
            </a:extLst>
          </p:cNvPr>
          <p:cNvCxnSpPr/>
          <p:nvPr/>
        </p:nvCxnSpPr>
        <p:spPr>
          <a:xfrm flipH="1">
            <a:off x="8224058" y="4153355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a freccia 10">
            <a:extLst>
              <a:ext uri="{FF2B5EF4-FFF2-40B4-BE49-F238E27FC236}">
                <a16:creationId xmlns:a16="http://schemas.microsoft.com/office/drawing/2014/main" id="{DFC85995-0219-7F71-0107-9282BD5B0757}"/>
              </a:ext>
            </a:extLst>
          </p:cNvPr>
          <p:cNvCxnSpPr/>
          <p:nvPr/>
        </p:nvCxnSpPr>
        <p:spPr>
          <a:xfrm flipH="1">
            <a:off x="8697091" y="4303696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a freccia 11">
            <a:extLst>
              <a:ext uri="{FF2B5EF4-FFF2-40B4-BE49-F238E27FC236}">
                <a16:creationId xmlns:a16="http://schemas.microsoft.com/office/drawing/2014/main" id="{46235575-2629-D86C-271D-5127FF1C457A}"/>
              </a:ext>
            </a:extLst>
          </p:cNvPr>
          <p:cNvCxnSpPr/>
          <p:nvPr/>
        </p:nvCxnSpPr>
        <p:spPr>
          <a:xfrm flipH="1">
            <a:off x="10232968" y="4420152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a freccia 12">
            <a:extLst>
              <a:ext uri="{FF2B5EF4-FFF2-40B4-BE49-F238E27FC236}">
                <a16:creationId xmlns:a16="http://schemas.microsoft.com/office/drawing/2014/main" id="{1F7343A7-08BF-F8F8-4D3F-B1643BBDC4CB}"/>
              </a:ext>
            </a:extLst>
          </p:cNvPr>
          <p:cNvCxnSpPr/>
          <p:nvPr/>
        </p:nvCxnSpPr>
        <p:spPr>
          <a:xfrm flipH="1">
            <a:off x="9722011" y="4687030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4CE31369-AA75-A21E-DA6C-367C2ADCAB11}"/>
              </a:ext>
            </a:extLst>
          </p:cNvPr>
          <p:cNvCxnSpPr/>
          <p:nvPr/>
        </p:nvCxnSpPr>
        <p:spPr>
          <a:xfrm flipH="1">
            <a:off x="9722011" y="4835235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D054A075-9709-0E0B-69DF-6309E5762BBD}"/>
              </a:ext>
            </a:extLst>
          </p:cNvPr>
          <p:cNvCxnSpPr/>
          <p:nvPr/>
        </p:nvCxnSpPr>
        <p:spPr>
          <a:xfrm flipH="1">
            <a:off x="10537768" y="4957867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a freccia 16">
            <a:extLst>
              <a:ext uri="{FF2B5EF4-FFF2-40B4-BE49-F238E27FC236}">
                <a16:creationId xmlns:a16="http://schemas.microsoft.com/office/drawing/2014/main" id="{88F5FAFA-FF7B-16AC-15A8-9770A73188D0}"/>
              </a:ext>
            </a:extLst>
          </p:cNvPr>
          <p:cNvCxnSpPr/>
          <p:nvPr/>
        </p:nvCxnSpPr>
        <p:spPr>
          <a:xfrm flipH="1">
            <a:off x="9001891" y="5232820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a freccia 17">
            <a:extLst>
              <a:ext uri="{FF2B5EF4-FFF2-40B4-BE49-F238E27FC236}">
                <a16:creationId xmlns:a16="http://schemas.microsoft.com/office/drawing/2014/main" id="{65F22545-83DA-2549-15E3-61A4DEE20EE9}"/>
              </a:ext>
            </a:extLst>
          </p:cNvPr>
          <p:cNvCxnSpPr/>
          <p:nvPr/>
        </p:nvCxnSpPr>
        <p:spPr>
          <a:xfrm flipH="1">
            <a:off x="8837616" y="5361470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5FAA92BF-2573-9C32-F4B8-D7E548F7B481}"/>
              </a:ext>
            </a:extLst>
          </p:cNvPr>
          <p:cNvCxnSpPr/>
          <p:nvPr/>
        </p:nvCxnSpPr>
        <p:spPr>
          <a:xfrm flipH="1">
            <a:off x="8837616" y="5490119"/>
            <a:ext cx="3048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543C0CF7-FFC4-F80A-DCF4-C523F8E0A308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Bronchiectasie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una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malattia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infettiva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651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73D5B-B6E3-418F-FDF2-89215C00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3">
            <a:extLst>
              <a:ext uri="{FF2B5EF4-FFF2-40B4-BE49-F238E27FC236}">
                <a16:creationId xmlns:a16="http://schemas.microsoft.com/office/drawing/2014/main" id="{2E64B519-985C-3823-8066-C4729DE2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5" y="1307529"/>
            <a:ext cx="4820299" cy="4949646"/>
          </a:xfrm>
        </p:spPr>
        <p:txBody>
          <a:bodyPr>
            <a:noAutofit/>
          </a:bodyPr>
          <a:lstStyle/>
          <a:p>
            <a:pPr marL="317500" indent="-3175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Clinical trials for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inhaled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antibiotics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shown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conflicting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results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  <a:p>
            <a:pPr marL="317500" indent="-3175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Data on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exacerbations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>
                <a:latin typeface="+mj-lt"/>
                <a:cs typeface="Times New Roman" panose="02020603050405020304" pitchFamily="18" charset="0"/>
                <a:sym typeface="Wingdings" pitchFamily="2" charset="2"/>
              </a:rPr>
              <a:t>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  <a:p>
            <a:pPr marL="317500" indent="-3175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Data on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symptoms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reduction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QoL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are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conflicting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  <a:p>
            <a:pPr marL="317500" indent="-3175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200" dirty="0">
                <a:latin typeface="+mj-lt"/>
                <a:cs typeface="Times New Roman" panose="02020603050405020304" pitchFamily="18" charset="0"/>
              </a:rPr>
              <a:t>Long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term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macrolides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also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effective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in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patients</a:t>
            </a:r>
            <a:r>
              <a:rPr lang="it-IT" sz="2200" dirty="0">
                <a:latin typeface="+mj-lt"/>
                <a:cs typeface="Times New Roman" panose="02020603050405020304" pitchFamily="18" charset="0"/>
              </a:rPr>
              <a:t> with P. aeruginosa </a:t>
            </a:r>
            <a:r>
              <a:rPr lang="it-IT" sz="2200" dirty="0" err="1">
                <a:latin typeface="+mj-lt"/>
                <a:cs typeface="Times New Roman" panose="02020603050405020304" pitchFamily="18" charset="0"/>
              </a:rPr>
              <a:t>infection</a:t>
            </a:r>
            <a:endParaRPr lang="it-IT" sz="22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endParaRPr lang="it-IT" sz="2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1EA692-C299-721F-CFF4-1306DDEE1A09}"/>
              </a:ext>
            </a:extLst>
          </p:cNvPr>
          <p:cNvSpPr txBox="1"/>
          <p:nvPr/>
        </p:nvSpPr>
        <p:spPr>
          <a:xfrm>
            <a:off x="0" y="6441964"/>
            <a:ext cx="11854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Cordeiro R et al . Chest. 2024;166(1):61-80</a:t>
            </a:r>
          </a:p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Chalmers JD et al. Lancet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2019;7(10):845-854.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BC5AFB-C1A1-36FA-9538-FB2A16BA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706" b="-141"/>
          <a:stretch>
            <a:fillRect/>
          </a:stretch>
        </p:blipFill>
        <p:spPr>
          <a:xfrm>
            <a:off x="4887325" y="819560"/>
            <a:ext cx="7304675" cy="58306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6666F3-149B-4937-CC3C-336504E90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674" y="819559"/>
            <a:ext cx="1719450" cy="4670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64B9C0C-9367-AB7B-1EBD-FF4751DFFB10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Non (solo)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una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malattia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infettiva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E9C25-DF9F-9159-7411-E839C16C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6C2C7D-8B8C-F5E0-392D-A479669B8410}"/>
              </a:ext>
            </a:extLst>
          </p:cNvPr>
          <p:cNvSpPr txBox="1"/>
          <p:nvPr/>
        </p:nvSpPr>
        <p:spPr>
          <a:xfrm>
            <a:off x="0" y="6598463"/>
            <a:ext cx="11854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Flume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PA et al. Lancet  2018;392(10150):880-890. </a:t>
            </a:r>
          </a:p>
        </p:txBody>
      </p:sp>
      <p:pic>
        <p:nvPicPr>
          <p:cNvPr id="11" name="Main graphic">
            <a:extLst>
              <a:ext uri="{FF2B5EF4-FFF2-40B4-BE49-F238E27FC236}">
                <a16:creationId xmlns:a16="http://schemas.microsoft.com/office/drawing/2014/main" id="{8AD10E7D-0F15-B64C-2F0F-27375397226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799265" y="902165"/>
            <a:ext cx="6055278" cy="5739095"/>
          </a:xfrm>
          <a:prstGeom prst="rect">
            <a:avLst/>
          </a:prstGeom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44F5D1-6F6C-A282-CA0E-3EFA5B5EDE80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Vicious circle 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Wingdings" pitchFamily="2" charset="2"/>
              </a:rPr>
              <a:t> vortex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023286-5822-DF3A-0FBD-04F42EAA8F3C}"/>
              </a:ext>
            </a:extLst>
          </p:cNvPr>
          <p:cNvSpPr txBox="1"/>
          <p:nvPr/>
        </p:nvSpPr>
        <p:spPr>
          <a:xfrm>
            <a:off x="148727" y="4345009"/>
            <a:ext cx="5947272" cy="2129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20"/>
              </a:lnSpc>
            </a:pP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The vortex concept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explain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or anti-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inflammatories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) in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isolation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modest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on clinical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rather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breaking a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vicious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be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halt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antibiotics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for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affect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one component of the vortex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meaning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can be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sustained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stimuli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6331853A-ACC4-2850-FBF5-D65FA1B20BD6}"/>
              </a:ext>
            </a:extLst>
          </p:cNvPr>
          <p:cNvSpPr/>
          <p:nvPr/>
        </p:nvSpPr>
        <p:spPr>
          <a:xfrm>
            <a:off x="2378438" y="2014005"/>
            <a:ext cx="3717561" cy="1139253"/>
          </a:xfrm>
          <a:prstGeom prst="arc">
            <a:avLst>
              <a:gd name="adj1" fmla="val 16200000"/>
              <a:gd name="adj2" fmla="val 21154119"/>
            </a:avLst>
          </a:prstGeom>
          <a:ln w="19050">
            <a:solidFill>
              <a:schemeClr val="tx1"/>
            </a:solidFill>
            <a:prstDash val="sysDot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08F3668-F2D0-1197-408A-0CEB23DD9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2382"/>
            <a:ext cx="4257699" cy="39804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2C8CAE-CAAF-04A1-CF1F-D85FFE6083E5}"/>
              </a:ext>
            </a:extLst>
          </p:cNvPr>
          <p:cNvSpPr txBox="1"/>
          <p:nvPr/>
        </p:nvSpPr>
        <p:spPr>
          <a:xfrm flipH="1">
            <a:off x="3274768" y="1777037"/>
            <a:ext cx="465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3C3FA8-D054-611E-282C-5EBECEAA8BAB}"/>
              </a:ext>
            </a:extLst>
          </p:cNvPr>
          <p:cNvSpPr txBox="1"/>
          <p:nvPr/>
        </p:nvSpPr>
        <p:spPr>
          <a:xfrm>
            <a:off x="1822515" y="1469259"/>
            <a:ext cx="6126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857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1BF7A0-DCE5-9FDA-EF60-226C94ACF825}"/>
              </a:ext>
            </a:extLst>
          </p:cNvPr>
          <p:cNvSpPr txBox="1"/>
          <p:nvPr/>
        </p:nvSpPr>
        <p:spPr>
          <a:xfrm>
            <a:off x="0" y="6611779"/>
            <a:ext cx="11854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Long MB et al. Lancet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2024;12(11):901-914.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53DD993-7C7A-CB3B-0D96-3496480B76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5" t="7020" r="1466" b="8422"/>
          <a:stretch>
            <a:fillRect/>
          </a:stretch>
        </p:blipFill>
        <p:spPr>
          <a:xfrm>
            <a:off x="453054" y="867317"/>
            <a:ext cx="11285889" cy="52632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75DC5C-3884-7797-5E53-C674EAE6043A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Il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ruolo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dell’infiammazione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70D1E-566A-1DFB-B6DB-9C5EFD56472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F7BD4EDE-5434-0830-7DCB-D9371B42E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40EE22-AB44-A458-0DDC-8C09C35F12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1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6ADD8-F8BB-6E74-9D06-DCDBD2EC2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905561-A082-A864-6698-A68FE2BC9ED6}"/>
              </a:ext>
            </a:extLst>
          </p:cNvPr>
          <p:cNvSpPr txBox="1"/>
          <p:nvPr/>
        </p:nvSpPr>
        <p:spPr>
          <a:xfrm>
            <a:off x="9071" y="6489700"/>
            <a:ext cx="12182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Long MB et al. Lancet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. 2024;12(11):901-914.		</a:t>
            </a:r>
          </a:p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Im Y et al.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Tuberc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(Seoul). 2025;88(1):109-119</a:t>
            </a:r>
          </a:p>
        </p:txBody>
      </p:sp>
      <p:pic>
        <p:nvPicPr>
          <p:cNvPr id="12" name="Immagine 11" descr="Immagine che contiene testo, cartone animato, schermata, casa&#10;&#10;Il contenuto generato dall'IA potrebbe non essere corretto.">
            <a:extLst>
              <a:ext uri="{FF2B5EF4-FFF2-40B4-BE49-F238E27FC236}">
                <a16:creationId xmlns:a16="http://schemas.microsoft.com/office/drawing/2014/main" id="{79403B2A-FD03-0347-0D12-749C0E42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" b="48704"/>
          <a:stretch>
            <a:fillRect/>
          </a:stretch>
        </p:blipFill>
        <p:spPr>
          <a:xfrm>
            <a:off x="6010890" y="661064"/>
            <a:ext cx="5604265" cy="4003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10B16F-0042-B73D-A90C-C81B6BF5E0CF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Disease severity vs. disease activity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0AE82A0-15F9-DCC7-6584-B9267CEC743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D60CCE2B-EE77-4713-9A07-449881809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13CCDE1-6175-4698-8722-0C4073BCD0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7C2DC9C-7823-F75C-6D1E-ABDF5E707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37" y="1083923"/>
            <a:ext cx="5579631" cy="5149288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945A8DC7-1817-EC5C-9EE2-A734EAAB50F0}"/>
              </a:ext>
            </a:extLst>
          </p:cNvPr>
          <p:cNvSpPr/>
          <p:nvPr/>
        </p:nvSpPr>
        <p:spPr>
          <a:xfrm>
            <a:off x="2128809" y="4850635"/>
            <a:ext cx="3005282" cy="13825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64F91BB-EC50-D107-4A41-EC8BE696906E}"/>
              </a:ext>
            </a:extLst>
          </p:cNvPr>
          <p:cNvSpPr txBox="1"/>
          <p:nvPr/>
        </p:nvSpPr>
        <p:spPr>
          <a:xfrm>
            <a:off x="6200279" y="4853440"/>
            <a:ext cx="58349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management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heavily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focused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late-stage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extensive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lung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infection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pathogens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[…]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bronchiectasis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inflammatory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encourage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it-IT" sz="1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it-IT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B335806-CA68-AA80-0AA9-144412E7A91B}"/>
              </a:ext>
            </a:extLst>
          </p:cNvPr>
          <p:cNvSpPr/>
          <p:nvPr/>
        </p:nvSpPr>
        <p:spPr>
          <a:xfrm>
            <a:off x="2128809" y="1690255"/>
            <a:ext cx="1459518" cy="789709"/>
          </a:xfrm>
          <a:prstGeom prst="rect">
            <a:avLst/>
          </a:prstGeom>
          <a:solidFill>
            <a:srgbClr val="DEE1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F657FD0-31B6-5E8A-A98B-E0D7C9EC7A84}"/>
              </a:ext>
            </a:extLst>
          </p:cNvPr>
          <p:cNvSpPr/>
          <p:nvPr/>
        </p:nvSpPr>
        <p:spPr>
          <a:xfrm>
            <a:off x="3985318" y="3270445"/>
            <a:ext cx="1459518" cy="789709"/>
          </a:xfrm>
          <a:prstGeom prst="rect">
            <a:avLst/>
          </a:prstGeom>
          <a:solidFill>
            <a:srgbClr val="DEE1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005DC76-D6B5-0C92-F8BD-2849CA6C1F26}"/>
              </a:ext>
            </a:extLst>
          </p:cNvPr>
          <p:cNvSpPr/>
          <p:nvPr/>
        </p:nvSpPr>
        <p:spPr>
          <a:xfrm>
            <a:off x="6123709" y="772488"/>
            <a:ext cx="2717023" cy="3988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253B612-E6EF-E8E7-CD27-A793B2303F60}"/>
              </a:ext>
            </a:extLst>
          </p:cNvPr>
          <p:cNvSpPr/>
          <p:nvPr/>
        </p:nvSpPr>
        <p:spPr>
          <a:xfrm>
            <a:off x="8869432" y="717068"/>
            <a:ext cx="2717023" cy="39887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406A98F-C02C-B95A-B91F-CE9AFA031F64}"/>
              </a:ext>
            </a:extLst>
          </p:cNvPr>
          <p:cNvSpPr/>
          <p:nvPr/>
        </p:nvSpPr>
        <p:spPr>
          <a:xfrm>
            <a:off x="4044688" y="1616480"/>
            <a:ext cx="1459518" cy="789709"/>
          </a:xfrm>
          <a:prstGeom prst="rect">
            <a:avLst/>
          </a:prstGeom>
          <a:solidFill>
            <a:srgbClr val="DEE1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D093444-A528-D91E-AACB-BAC2453DF7A3}"/>
              </a:ext>
            </a:extLst>
          </p:cNvPr>
          <p:cNvSpPr/>
          <p:nvPr/>
        </p:nvSpPr>
        <p:spPr>
          <a:xfrm>
            <a:off x="2097684" y="3270445"/>
            <a:ext cx="1459518" cy="789709"/>
          </a:xfrm>
          <a:prstGeom prst="rect">
            <a:avLst/>
          </a:prstGeom>
          <a:solidFill>
            <a:srgbClr val="DEE1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testo, cartone animato, schermata, casa&#10;&#10;Il contenuto generato dall'IA potrebbe non essere corretto.">
            <a:extLst>
              <a:ext uri="{FF2B5EF4-FFF2-40B4-BE49-F238E27FC236}">
                <a16:creationId xmlns:a16="http://schemas.microsoft.com/office/drawing/2014/main" id="{6A9FAB83-B540-C823-E301-BD1D6882D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7" r="2387" b="214"/>
          <a:stretch>
            <a:fillRect/>
          </a:stretch>
        </p:blipFill>
        <p:spPr>
          <a:xfrm>
            <a:off x="5872866" y="830391"/>
            <a:ext cx="5931839" cy="40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0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3" grpId="0" animBg="1"/>
      <p:bldP spid="4" grpId="0" animBg="1"/>
      <p:bldP spid="5" grpId="0" animBg="1"/>
      <p:bldP spid="6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4D7060-566A-2143-230D-6EAAAE950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930" y="3194847"/>
            <a:ext cx="10376140" cy="2964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Patients at </a:t>
            </a:r>
            <a:r>
              <a:rPr lang="en-US" sz="2200" b="1" dirty="0"/>
              <a:t>high risk of future exacerbation</a:t>
            </a:r>
            <a:r>
              <a:rPr lang="en-US" sz="2200" dirty="0"/>
              <a:t>: </a:t>
            </a:r>
          </a:p>
          <a:p>
            <a:r>
              <a:rPr lang="en-US" sz="2200" dirty="0"/>
              <a:t>⩾2 exacerbations per year</a:t>
            </a:r>
          </a:p>
          <a:p>
            <a:r>
              <a:rPr lang="en-US" sz="2200" dirty="0"/>
              <a:t>1 exacerbation per year plus severe symptoms</a:t>
            </a:r>
          </a:p>
          <a:p>
            <a:r>
              <a:rPr lang="en-US" sz="2200" dirty="0"/>
              <a:t>⩾1 severe exacerbation requiring </a:t>
            </a:r>
            <a:r>
              <a:rPr lang="en-US" sz="2200" dirty="0" err="1"/>
              <a:t>hospitalisation</a:t>
            </a:r>
            <a:r>
              <a:rPr lang="en-US" sz="2200" dirty="0"/>
              <a:t> per year</a:t>
            </a:r>
          </a:p>
          <a:p>
            <a:endParaRPr lang="en-US" sz="2200" dirty="0"/>
          </a:p>
          <a:p>
            <a:r>
              <a:rPr lang="en-US" sz="2200" b="1" dirty="0"/>
              <a:t>Establishing clear definitions of disease activity </a:t>
            </a:r>
            <a:r>
              <a:rPr lang="en-US" sz="2200" dirty="0"/>
              <a:t>and disease control will be helpful in future to guide treatment strategies.</a:t>
            </a:r>
            <a:endParaRPr lang="it-IT" sz="2200" dirty="0"/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2162A2F9-142D-A659-4385-18D07E6BE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30" y="847267"/>
            <a:ext cx="7923243" cy="19393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FD08C4-4ABF-65E7-1D81-004966722E66}"/>
              </a:ext>
            </a:extLst>
          </p:cNvPr>
          <p:cNvSpPr txBox="1"/>
          <p:nvPr/>
        </p:nvSpPr>
        <p:spPr>
          <a:xfrm>
            <a:off x="0" y="6611779"/>
            <a:ext cx="121829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Chalmers JD et al. Eur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J. 2025;66(6):2501126.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Published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2025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Dec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18.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F2566B-D790-12F2-26BA-0BE3D0263BD1}"/>
              </a:ext>
            </a:extLst>
          </p:cNvPr>
          <p:cNvSpPr txBox="1">
            <a:spLocks/>
          </p:cNvSpPr>
          <p:nvPr/>
        </p:nvSpPr>
        <p:spPr>
          <a:xfrm>
            <a:off x="148728" y="136426"/>
            <a:ext cx="11894543" cy="539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L’importanza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dell’</a:t>
            </a:r>
            <a:r>
              <a:rPr lang="en-US" sz="2800" b="1" i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attività</a:t>
            </a:r>
            <a:r>
              <a:rPr lang="en-US" sz="28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di </a:t>
            </a:r>
            <a:r>
              <a:rPr lang="en-US" sz="2800" b="1" dirty="0" err="1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malattia</a:t>
            </a:r>
            <a:endParaRPr lang="en-US" sz="2800" b="1" dirty="0"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76B482-04C2-016B-84DA-19633307B66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8" b="13509"/>
          <a:stretch/>
        </p:blipFill>
        <p:spPr bwMode="auto">
          <a:xfrm>
            <a:off x="10904676" y="6325022"/>
            <a:ext cx="1247568" cy="47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Immagine che contiene verde, cibo, parcheggiato&#10;&#10;Descrizione generata automaticamente">
            <a:extLst>
              <a:ext uri="{FF2B5EF4-FFF2-40B4-BE49-F238E27FC236}">
                <a16:creationId xmlns:a16="http://schemas.microsoft.com/office/drawing/2014/main" id="{528C4397-D6CF-63D0-34E5-0133412FD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468" y="6320004"/>
            <a:ext cx="1145573" cy="47732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7B7C30-9C40-6107-AFF8-3DBB62225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30458" r="72824" b="24530"/>
          <a:stretch/>
        </p:blipFill>
        <p:spPr>
          <a:xfrm>
            <a:off x="6933063" y="6331262"/>
            <a:ext cx="2572706" cy="4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0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24782</TotalTime>
  <Words>4856</Words>
  <Application>Microsoft Macintosh PowerPoint</Application>
  <PresentationFormat>Widescreen</PresentationFormat>
  <Paragraphs>255</Paragraphs>
  <Slides>27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9" baseType="lpstr">
      <vt:lpstr>Aptos</vt:lpstr>
      <vt:lpstr>Arial</vt:lpstr>
      <vt:lpstr>Arial Narrow</vt:lpstr>
      <vt:lpstr>Bradley Hand</vt:lpstr>
      <vt:lpstr>Calibri</vt:lpstr>
      <vt:lpstr>Calibri Light</vt:lpstr>
      <vt:lpstr>Courier New</vt:lpstr>
      <vt:lpstr>Helvetica</vt:lpstr>
      <vt:lpstr>Open Sans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Salton</dc:creator>
  <cp:lastModifiedBy>Francesco Salton</cp:lastModifiedBy>
  <cp:revision>490</cp:revision>
  <dcterms:created xsi:type="dcterms:W3CDTF">2022-05-02T16:36:06Z</dcterms:created>
  <dcterms:modified xsi:type="dcterms:W3CDTF">2026-05-12T07:17:29Z</dcterms:modified>
</cp:coreProperties>
</file>