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2" r:id="rId2"/>
    <p:sldId id="294" r:id="rId3"/>
    <p:sldId id="308" r:id="rId4"/>
    <p:sldId id="398" r:id="rId5"/>
    <p:sldId id="381" r:id="rId6"/>
    <p:sldId id="399" r:id="rId7"/>
    <p:sldId id="403" r:id="rId8"/>
    <p:sldId id="382" r:id="rId9"/>
    <p:sldId id="383" r:id="rId10"/>
    <p:sldId id="375" r:id="rId11"/>
    <p:sldId id="384" r:id="rId12"/>
    <p:sldId id="405" r:id="rId13"/>
    <p:sldId id="386" r:id="rId14"/>
    <p:sldId id="387" r:id="rId15"/>
    <p:sldId id="388" r:id="rId16"/>
    <p:sldId id="406" r:id="rId17"/>
    <p:sldId id="389" r:id="rId18"/>
    <p:sldId id="390" r:id="rId19"/>
    <p:sldId id="391" r:id="rId20"/>
    <p:sldId id="392" r:id="rId21"/>
    <p:sldId id="402" r:id="rId22"/>
    <p:sldId id="400" r:id="rId23"/>
    <p:sldId id="401" r:id="rId24"/>
    <p:sldId id="404" r:id="rId25"/>
    <p:sldId id="395" r:id="rId26"/>
    <p:sldId id="397" r:id="rId27"/>
    <p:sldId id="396" r:id="rId28"/>
    <p:sldId id="367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  <a:srgbClr val="0432FF"/>
    <a:srgbClr val="521B93"/>
    <a:srgbClr val="FF85FF"/>
    <a:srgbClr val="942093"/>
    <a:srgbClr val="7A81FF"/>
    <a:srgbClr val="73FDD6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746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05528-6FA1-AC41-BD80-6ACECA1BD29E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C0732-4D8B-B740-8178-20C5A1C948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6836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5B63-3692-47C9-A956-F200A01B1BEA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DC4B5-405B-418A-B8B2-18981FC56C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8474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5B63-3692-47C9-A956-F200A01B1BEA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DC4B5-405B-418A-B8B2-18981FC56C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7685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5B63-3692-47C9-A956-F200A01B1BEA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DC4B5-405B-418A-B8B2-18981FC56C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4002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5B63-3692-47C9-A956-F200A01B1BEA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DC4B5-405B-418A-B8B2-18981FC56C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939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5B63-3692-47C9-A956-F200A01B1BEA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DC4B5-405B-418A-B8B2-18981FC56C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0669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5B63-3692-47C9-A956-F200A01B1BEA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DC4B5-405B-418A-B8B2-18981FC56C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3996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5B63-3692-47C9-A956-F200A01B1BEA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DC4B5-405B-418A-B8B2-18981FC56C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3791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5B63-3692-47C9-A956-F200A01B1BEA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DC4B5-405B-418A-B8B2-18981FC56C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495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5B63-3692-47C9-A956-F200A01B1BEA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DC4B5-405B-418A-B8B2-18981FC56C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9391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5B63-3692-47C9-A956-F200A01B1BEA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DC4B5-405B-418A-B8B2-18981FC56C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6317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5B63-3692-47C9-A956-F200A01B1BEA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DC4B5-405B-418A-B8B2-18981FC56C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7168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45B63-3692-47C9-A956-F200A01B1BEA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DC4B5-405B-418A-B8B2-18981FC56C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498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emf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53CBD933-2D1A-C40D-CE0B-B2F26C77EB14}"/>
              </a:ext>
            </a:extLst>
          </p:cNvPr>
          <p:cNvCxnSpPr/>
          <p:nvPr/>
        </p:nvCxnSpPr>
        <p:spPr>
          <a:xfrm>
            <a:off x="3485365" y="628393"/>
            <a:ext cx="3572" cy="1781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3" name="CasellaDiTesto 11">
            <a:extLst>
              <a:ext uri="{FF2B5EF4-FFF2-40B4-BE49-F238E27FC236}">
                <a16:creationId xmlns:a16="http://schemas.microsoft.com/office/drawing/2014/main" id="{AB1E0C2C-0A72-9923-DEEA-20AC873D0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337" y="778313"/>
            <a:ext cx="785347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it-IT" sz="3800" b="1" dirty="0" err="1">
                <a:highlight>
                  <a:srgbClr val="FFFF00"/>
                </a:highlight>
                <a:latin typeface="Optima" panose="02000503060000020004" pitchFamily="2" charset="0"/>
              </a:rPr>
              <a:t>Malattia</a:t>
            </a:r>
            <a:r>
              <a:rPr lang="en-GB" altLang="it-IT" sz="3800" b="1" dirty="0">
                <a:highlight>
                  <a:srgbClr val="FFFF00"/>
                </a:highlight>
                <a:latin typeface="Optima" panose="02000503060000020004" pitchFamily="2" charset="0"/>
              </a:rPr>
              <a:t> da deficit di 𝛂-1 Anti-</a:t>
            </a:r>
            <a:r>
              <a:rPr lang="en-GB" altLang="it-IT" sz="3800" b="1" dirty="0" err="1">
                <a:highlight>
                  <a:srgbClr val="FFFF00"/>
                </a:highlight>
                <a:latin typeface="Optima" panose="02000503060000020004" pitchFamily="2" charset="0"/>
              </a:rPr>
              <a:t>tripsina</a:t>
            </a:r>
            <a:r>
              <a:rPr lang="en-GB" altLang="it-IT" sz="3800" b="1" dirty="0">
                <a:highlight>
                  <a:srgbClr val="FFFF00"/>
                </a:highlight>
                <a:latin typeface="Optima" panose="02000503060000020004" pitchFamily="2" charset="0"/>
              </a:rPr>
              <a:t> (DAAT): update 2026</a:t>
            </a:r>
            <a:endParaRPr lang="it-IT" altLang="it-IT" sz="3800" b="1" dirty="0">
              <a:highlight>
                <a:srgbClr val="FFFF00"/>
              </a:highlight>
            </a:endParaRPr>
          </a:p>
        </p:txBody>
      </p:sp>
      <p:sp>
        <p:nvSpPr>
          <p:cNvPr id="2054" name="CasellaDiTesto 12">
            <a:extLst>
              <a:ext uri="{FF2B5EF4-FFF2-40B4-BE49-F238E27FC236}">
                <a16:creationId xmlns:a16="http://schemas.microsoft.com/office/drawing/2014/main" id="{91AB3C42-76D5-E082-A858-AE37EA5C3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337" y="2814967"/>
            <a:ext cx="50020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it-IT" b="1" dirty="0" err="1">
                <a:solidFill>
                  <a:srgbClr val="990000"/>
                </a:solidFill>
                <a:latin typeface="Optima" panose="02000503060000020004" pitchFamily="2" charset="0"/>
              </a:rPr>
              <a:t>Patologie</a:t>
            </a:r>
            <a:r>
              <a:rPr lang="en-GB" altLang="it-IT" b="1" dirty="0">
                <a:solidFill>
                  <a:srgbClr val="990000"/>
                </a:solidFill>
                <a:latin typeface="Optima" panose="02000503060000020004" pitchFamily="2" charset="0"/>
              </a:rPr>
              <a:t> rare del </a:t>
            </a:r>
            <a:r>
              <a:rPr lang="en-GB" altLang="it-IT" b="1" dirty="0" err="1">
                <a:solidFill>
                  <a:srgbClr val="990000"/>
                </a:solidFill>
                <a:latin typeface="Optima" panose="02000503060000020004" pitchFamily="2" charset="0"/>
              </a:rPr>
              <a:t>polmone</a:t>
            </a:r>
            <a:endParaRPr lang="en-GB" altLang="it-IT" b="1" dirty="0">
              <a:solidFill>
                <a:srgbClr val="990000"/>
              </a:solidFill>
              <a:latin typeface="Optima" panose="02000503060000020004" pitchFamily="2" charset="0"/>
            </a:endParaRPr>
          </a:p>
        </p:txBody>
      </p:sp>
      <p:sp>
        <p:nvSpPr>
          <p:cNvPr id="2055" name="CasellaDiTesto 13">
            <a:extLst>
              <a:ext uri="{FF2B5EF4-FFF2-40B4-BE49-F238E27FC236}">
                <a16:creationId xmlns:a16="http://schemas.microsoft.com/office/drawing/2014/main" id="{E8006A33-E8A4-B760-229A-A849E49DC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337" y="3343146"/>
            <a:ext cx="8176867" cy="164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800000"/>
              </a:buClr>
              <a:buSzPct val="80000"/>
              <a:buFont typeface="Wingdings 3" pitchFamily="2" charset="2"/>
              <a:buChar char="u"/>
            </a:pPr>
            <a:r>
              <a:rPr lang="en-GB" altLang="it-IT" sz="1275" b="1" dirty="0">
                <a:latin typeface="Optima" panose="02000503060000020004" pitchFamily="2" charset="0"/>
              </a:rPr>
              <a:t>SCUOLA DI SPECIALIZZAZIONE IN MALATTIE DELL’APPARATO RESPIRATORIO – UNIVERSITA’ DI TRIESTE</a:t>
            </a:r>
          </a:p>
          <a:p>
            <a:pPr eaLnBrk="1" hangingPunct="1">
              <a:lnSpc>
                <a:spcPct val="80000"/>
              </a:lnSpc>
              <a:buClr>
                <a:srgbClr val="800000"/>
              </a:buClr>
              <a:buSzPct val="80000"/>
              <a:buFont typeface="Wingdings 3" pitchFamily="2" charset="2"/>
              <a:buChar char="u"/>
            </a:pPr>
            <a:r>
              <a:rPr lang="en-GB" altLang="it-IT" sz="1275" dirty="0" err="1">
                <a:latin typeface="Optima" panose="02000503060000020004" pitchFamily="2" charset="0"/>
              </a:rPr>
              <a:t>Struttura</a:t>
            </a:r>
            <a:r>
              <a:rPr lang="en-GB" altLang="it-IT" sz="1275" dirty="0">
                <a:latin typeface="Optima" panose="02000503060000020004" pitchFamily="2" charset="0"/>
              </a:rPr>
              <a:t> </a:t>
            </a:r>
            <a:r>
              <a:rPr lang="en-GB" altLang="it-IT" sz="1275" dirty="0" err="1">
                <a:latin typeface="Optima" panose="02000503060000020004" pitchFamily="2" charset="0"/>
              </a:rPr>
              <a:t>Complessa</a:t>
            </a:r>
            <a:r>
              <a:rPr lang="en-GB" altLang="it-IT" sz="1275" dirty="0">
                <a:latin typeface="Optima" panose="02000503060000020004" pitchFamily="2" charset="0"/>
              </a:rPr>
              <a:t> PNEUMOLOGIA - UTIR </a:t>
            </a:r>
          </a:p>
          <a:p>
            <a:pPr eaLnBrk="1" hangingPunct="1">
              <a:lnSpc>
                <a:spcPct val="80000"/>
              </a:lnSpc>
              <a:buClr>
                <a:srgbClr val="800000"/>
              </a:buClr>
              <a:buSzPct val="80000"/>
              <a:buFont typeface="Wingdings 3" pitchFamily="2" charset="2"/>
              <a:buChar char="u"/>
            </a:pPr>
            <a:r>
              <a:rPr lang="en-GB" altLang="it-IT" sz="1275" dirty="0">
                <a:latin typeface="Optima" panose="02000503060000020004" pitchFamily="2" charset="0"/>
              </a:rPr>
              <a:t>DIPARTIMENTO Universitario di SCIENZE MEDICHE, CHIRURGICHE e </a:t>
            </a:r>
            <a:r>
              <a:rPr lang="en-GB" altLang="it-IT" sz="1275" dirty="0" err="1">
                <a:latin typeface="Optima" panose="02000503060000020004" pitchFamily="2" charset="0"/>
              </a:rPr>
              <a:t>della</a:t>
            </a:r>
            <a:r>
              <a:rPr lang="en-GB" altLang="it-IT" sz="1275" dirty="0">
                <a:latin typeface="Optima" panose="02000503060000020004" pitchFamily="2" charset="0"/>
              </a:rPr>
              <a:t> SALUTE</a:t>
            </a:r>
          </a:p>
          <a:p>
            <a:pPr eaLnBrk="1" hangingPunct="1">
              <a:lnSpc>
                <a:spcPct val="80000"/>
              </a:lnSpc>
              <a:buClr>
                <a:srgbClr val="800000"/>
              </a:buClr>
              <a:buSzPct val="80000"/>
              <a:buFont typeface="Wingdings 3" pitchFamily="2" charset="2"/>
              <a:buChar char="u"/>
            </a:pPr>
            <a:r>
              <a:rPr lang="en-GB" altLang="it-IT" sz="1275" dirty="0">
                <a:latin typeface="Optima" panose="02000503060000020004" pitchFamily="2" charset="0"/>
              </a:rPr>
              <a:t> DIPARTIMENTO </a:t>
            </a:r>
            <a:r>
              <a:rPr lang="en-GB" altLang="it-IT" sz="1275" dirty="0" err="1">
                <a:latin typeface="Optima" panose="02000503060000020004" pitchFamily="2" charset="0"/>
              </a:rPr>
              <a:t>Assistenziale</a:t>
            </a:r>
            <a:r>
              <a:rPr lang="en-GB" altLang="it-IT" sz="1275" dirty="0">
                <a:latin typeface="Optima" panose="02000503060000020004" pitchFamily="2" charset="0"/>
              </a:rPr>
              <a:t> </a:t>
            </a:r>
            <a:r>
              <a:rPr lang="en-GB" altLang="it-IT" sz="1275" dirty="0" err="1">
                <a:latin typeface="Optima" panose="02000503060000020004" pitchFamily="2" charset="0"/>
              </a:rPr>
              <a:t>Integrato</a:t>
            </a:r>
            <a:r>
              <a:rPr lang="en-GB" altLang="it-IT" sz="1275" dirty="0">
                <a:latin typeface="Optima" panose="02000503060000020004" pitchFamily="2" charset="0"/>
              </a:rPr>
              <a:t> CARDIO-TORACO-VASCOLARE</a:t>
            </a:r>
          </a:p>
          <a:p>
            <a:pPr eaLnBrk="1" hangingPunct="1">
              <a:lnSpc>
                <a:spcPct val="80000"/>
              </a:lnSpc>
              <a:buClr>
                <a:srgbClr val="800000"/>
              </a:buClr>
              <a:buSzPct val="80000"/>
              <a:buFont typeface="Wingdings 3" pitchFamily="2" charset="2"/>
              <a:buChar char="u"/>
            </a:pPr>
            <a:r>
              <a:rPr lang="en-GB" altLang="it-IT" sz="1275" dirty="0">
                <a:latin typeface="Optima" panose="02000503060000020004" pitchFamily="2" charset="0"/>
              </a:rPr>
              <a:t>DOTTORATO DI RICERCA IN MEDICINA PERSONALIZZATA</a:t>
            </a:r>
          </a:p>
          <a:p>
            <a:pPr eaLnBrk="1" hangingPunct="1">
              <a:lnSpc>
                <a:spcPct val="80000"/>
              </a:lnSpc>
              <a:buClr>
                <a:srgbClr val="800000"/>
              </a:buClr>
              <a:buSzPct val="80000"/>
              <a:buFont typeface="Wingdings 3" pitchFamily="2" charset="2"/>
              <a:buChar char="u"/>
            </a:pPr>
            <a:endParaRPr lang="en-GB" altLang="it-IT" sz="1275" dirty="0">
              <a:latin typeface="Optima" panose="02000503060000020004" pitchFamily="2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it-IT" sz="1050" dirty="0">
              <a:latin typeface="Optima" panose="02000503060000020004" pitchFamily="2" charset="0"/>
            </a:endParaRPr>
          </a:p>
          <a:p>
            <a:pPr eaLnBrk="1" hangingPunct="1">
              <a:lnSpc>
                <a:spcPct val="80000"/>
              </a:lnSpc>
              <a:buClr>
                <a:srgbClr val="800000"/>
              </a:buClr>
              <a:buSzPct val="80000"/>
              <a:buFont typeface="Wingdings 3" pitchFamily="2" charset="2"/>
              <a:buNone/>
            </a:pPr>
            <a:r>
              <a:rPr lang="en-GB" altLang="it-IT" b="1" dirty="0">
                <a:solidFill>
                  <a:srgbClr val="FF0000"/>
                </a:solidFill>
                <a:latin typeface="Optima" panose="02000503060000020004" pitchFamily="2" charset="0"/>
              </a:rPr>
              <a:t>     PROF. MARCO CONFALONIERI/PAOLA CONFALONIERI</a:t>
            </a:r>
          </a:p>
          <a:p>
            <a:pPr eaLnBrk="1" hangingPunct="1">
              <a:lnSpc>
                <a:spcPct val="80000"/>
              </a:lnSpc>
              <a:buClr>
                <a:srgbClr val="800000"/>
              </a:buClr>
              <a:buSzPct val="80000"/>
              <a:buFont typeface="Wingdings 3" pitchFamily="2" charset="2"/>
              <a:buNone/>
            </a:pPr>
            <a:r>
              <a:rPr lang="en-GB" altLang="it-IT" sz="1050" dirty="0">
                <a:latin typeface="Optima" panose="02000503060000020004" pitchFamily="2" charset="0"/>
              </a:rPr>
              <a:t>     </a:t>
            </a:r>
          </a:p>
          <a:p>
            <a:pPr>
              <a:lnSpc>
                <a:spcPct val="80000"/>
              </a:lnSpc>
              <a:buClr>
                <a:srgbClr val="800000"/>
              </a:buClr>
              <a:buSzPct val="80000"/>
            </a:pPr>
            <a:r>
              <a:rPr lang="en-GB" altLang="it-IT" sz="1050" dirty="0">
                <a:solidFill>
                  <a:srgbClr val="7030A0"/>
                </a:solidFill>
                <a:latin typeface="Optima" panose="02000503060000020004" pitchFamily="2" charset="0"/>
              </a:rPr>
              <a:t> 12 Maggio 2026 </a:t>
            </a:r>
            <a:endParaRPr lang="it-IT" altLang="it-IT" sz="1350" dirty="0">
              <a:solidFill>
                <a:srgbClr val="7030A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DF194CF-5014-59A8-8BCC-8BF158DDB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766" y="5245330"/>
            <a:ext cx="3828289" cy="80856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EEE2AE8-4EF2-638E-8306-201F4E4EA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122" y="5074761"/>
            <a:ext cx="3113698" cy="125165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3FE24EB-B22B-99B7-833C-34ABA754F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1927" y="828885"/>
            <a:ext cx="1293179" cy="1065798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3C29BDBA-C96E-A62A-AD8E-B9D530A55C90}"/>
              </a:ext>
            </a:extLst>
          </p:cNvPr>
          <p:cNvGrpSpPr/>
          <p:nvPr/>
        </p:nvGrpSpPr>
        <p:grpSpPr>
          <a:xfrm>
            <a:off x="9032054" y="5245330"/>
            <a:ext cx="3159945" cy="958387"/>
            <a:chOff x="2228954" y="4772235"/>
            <a:chExt cx="3661228" cy="126082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88132E7D-0474-4AA9-2613-723E19E98E15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954" y="4772235"/>
              <a:ext cx="2179200" cy="1260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7E3291C-C3D6-28E6-B919-1B2F57445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456" y="4772235"/>
              <a:ext cx="1501726" cy="1256032"/>
            </a:xfrm>
            <a:prstGeom prst="rect">
              <a:avLst/>
            </a:prstGeom>
          </p:spPr>
        </p:pic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1D9DEC39-1A73-6B36-3808-D96ABDD4A2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20" y="5245330"/>
            <a:ext cx="1654056" cy="70640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A2BFC93-A592-090C-C1AD-DFFC21F2591E}"/>
              </a:ext>
            </a:extLst>
          </p:cNvPr>
          <p:cNvSpPr txBox="1"/>
          <p:nvPr/>
        </p:nvSpPr>
        <p:spPr>
          <a:xfrm>
            <a:off x="9032053" y="5990308"/>
            <a:ext cx="846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0096FF"/>
                </a:solidFill>
              </a:rPr>
              <a:t>ERN-LUNG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7686347-FB2D-4ACF-A100-71DFA368F9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120" y="203054"/>
            <a:ext cx="3176951" cy="26119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56319A-0A7C-D95F-351F-76B548C7F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16945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chemeClr val="accent6">
                    <a:lumMod val="75000"/>
                  </a:schemeClr>
                </a:solidFill>
              </a:rPr>
              <a:t>Deficit severo e mutazioni rare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FF91D26-51CD-74CF-970A-C28A4E51C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0"/>
            <a:ext cx="6362700" cy="288501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5D6F36A-E230-FD89-EC78-D8518DB8D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0" y="3230033"/>
            <a:ext cx="6362700" cy="3175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F8EFD34-C667-8D87-2773-26518167C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4404"/>
            <a:ext cx="5706533" cy="326122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8DED9E7-8E09-0726-8782-C89B3559089E}"/>
              </a:ext>
            </a:extLst>
          </p:cNvPr>
          <p:cNvSpPr txBox="1"/>
          <p:nvPr/>
        </p:nvSpPr>
        <p:spPr>
          <a:xfrm>
            <a:off x="197347" y="4515630"/>
            <a:ext cx="26241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highlight>
                  <a:srgbClr val="FFFF00"/>
                </a:highlight>
              </a:rPr>
              <a:t>I pazienti con </a:t>
            </a:r>
            <a:r>
              <a:rPr lang="it-IT" b="1" dirty="0">
                <a:solidFill>
                  <a:srgbClr val="0432FF"/>
                </a:solidFill>
                <a:highlight>
                  <a:srgbClr val="FFFF00"/>
                </a:highlight>
              </a:rPr>
              <a:t>genotipi rari (PI*</a:t>
            </a:r>
            <a:r>
              <a:rPr lang="it-IT" b="1" dirty="0" err="1">
                <a:solidFill>
                  <a:srgbClr val="0432FF"/>
                </a:solidFill>
                <a:highlight>
                  <a:srgbClr val="FFFF00"/>
                </a:highlight>
              </a:rPr>
              <a:t>R</a:t>
            </a:r>
            <a:r>
              <a:rPr lang="it-IT" b="1" dirty="0">
                <a:solidFill>
                  <a:srgbClr val="0432FF"/>
                </a:solidFill>
                <a:highlight>
                  <a:srgbClr val="FFFF00"/>
                </a:highlight>
              </a:rPr>
              <a:t>)</a:t>
            </a:r>
            <a:r>
              <a:rPr lang="it-IT" b="1" dirty="0">
                <a:solidFill>
                  <a:srgbClr val="FF0000"/>
                </a:solidFill>
                <a:highlight>
                  <a:srgbClr val="FFFF00"/>
                </a:highlight>
              </a:rPr>
              <a:t> hanno valori plasmatici di AAT e caratteristiche cliniche simili più a </a:t>
            </a:r>
            <a:r>
              <a:rPr lang="it-IT" b="1" dirty="0">
                <a:solidFill>
                  <a:srgbClr val="0432FF"/>
                </a:solidFill>
                <a:highlight>
                  <a:srgbClr val="FFFF00"/>
                </a:highlight>
              </a:rPr>
              <a:t>PI*ZZ </a:t>
            </a:r>
            <a:r>
              <a:rPr lang="it-IT" b="1" dirty="0">
                <a:solidFill>
                  <a:srgbClr val="FF0000"/>
                </a:solidFill>
                <a:highlight>
                  <a:srgbClr val="FFFF00"/>
                </a:highlight>
              </a:rPr>
              <a:t>che a PI*SZ e dovrebbero essere trattati come i pazienti omozigoti PI*ZZ</a:t>
            </a:r>
          </a:p>
          <a:p>
            <a:endParaRPr lang="it-IT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E1FAF5B-1809-7592-B892-9A27F0FC7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2900" y="4515630"/>
            <a:ext cx="2946400" cy="234237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3C08104-CAB0-4A40-85D3-2C2C2C104F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5767" y="6318249"/>
            <a:ext cx="21590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48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0228C9B-F372-12A9-92D7-6C3A3A024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568" y="0"/>
            <a:ext cx="7483812" cy="288501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A203314-DE22-C624-2B0B-EB0DFFFC0CF9}"/>
              </a:ext>
            </a:extLst>
          </p:cNvPr>
          <p:cNvSpPr txBox="1"/>
          <p:nvPr/>
        </p:nvSpPr>
        <p:spPr>
          <a:xfrm>
            <a:off x="1050325" y="3348681"/>
            <a:ext cx="93787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Attualmente il Registro italiano mostra 161 pazienti con varianti rare su 690 pazienti totali (23.3%).</a:t>
            </a:r>
          </a:p>
          <a:p>
            <a:endParaRPr lang="it-IT" sz="2000" b="1" dirty="0"/>
          </a:p>
          <a:p>
            <a:r>
              <a:rPr lang="it-IT" sz="2000" b="1" dirty="0"/>
              <a:t>Grazie all’applicazione di nuove tecniche di sequenziamento e algoritmi bioinformatici negli ultimi anni la diagnosi di Pi*</a:t>
            </a:r>
            <a:r>
              <a:rPr lang="it-IT" sz="2000" b="1" dirty="0" err="1"/>
              <a:t>R</a:t>
            </a:r>
            <a:r>
              <a:rPr lang="it-IT" sz="2000" b="1" dirty="0"/>
              <a:t> è più frequente di quella di Pi*ZZ.</a:t>
            </a:r>
          </a:p>
          <a:p>
            <a:endParaRPr lang="it-IT" sz="2000" b="1" dirty="0"/>
          </a:p>
          <a:p>
            <a:r>
              <a:rPr lang="it-IT" sz="2000" b="1" dirty="0"/>
              <a:t>La gravità del coinvolgimento respiratorio nella maggioranza dei casi di mutazioni rare pone questi pazienti in una condizione clinica simile ai Pi*ZZ. </a:t>
            </a:r>
          </a:p>
          <a:p>
            <a:r>
              <a:rPr lang="it-IT" sz="2000" b="1" dirty="0"/>
              <a:t>Il trattamento non dovrebbe pertanto differire.</a:t>
            </a:r>
          </a:p>
        </p:txBody>
      </p:sp>
    </p:spTree>
    <p:extLst>
      <p:ext uri="{BB962C8B-B14F-4D97-AF65-F5344CB8AC3E}">
        <p14:creationId xmlns:p14="http://schemas.microsoft.com/office/powerpoint/2010/main" val="1426403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6B16C62-E5E2-1117-285E-85D72FA0C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106" y="1898650"/>
            <a:ext cx="6794500" cy="30607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8360831-C2EE-39FF-6594-E35F7D74F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88" y="1590011"/>
            <a:ext cx="3298304" cy="367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64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91209B-8A78-559C-40C3-187E7523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DAAT e bronchiettasie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8895A50-7D2B-08C2-9343-A878B482B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67" y="1898650"/>
            <a:ext cx="6794500" cy="30607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B4377BF-10C7-EE8C-5379-68C75F5BB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219" y="992221"/>
            <a:ext cx="4876800" cy="535021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82B47C5-F018-7DCA-9F40-57A60135BCF4}"/>
              </a:ext>
            </a:extLst>
          </p:cNvPr>
          <p:cNvSpPr txBox="1"/>
          <p:nvPr/>
        </p:nvSpPr>
        <p:spPr>
          <a:xfrm>
            <a:off x="603115" y="5486400"/>
            <a:ext cx="6322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highlight>
                  <a:srgbClr val="FFFF00"/>
                </a:highlight>
              </a:rPr>
              <a:t>Gli studi sull’associazione tra DAAT e bronchiettasie avevano dato risultati controversi in quanto si limitavano a piccole casistiche.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5FAEB3B-DF4B-1A08-946A-CB66A993D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74" y="0"/>
            <a:ext cx="272658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200" b="0" i="0" u="none" strike="noStrike" cap="none" normalizeH="0" baseline="0" dirty="0">
              <a:ln>
                <a:noFill/>
              </a:ln>
              <a:solidFill>
                <a:srgbClr val="5B616B"/>
              </a:solidFill>
              <a:effectLst/>
              <a:latin typeface="system-u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it-IT" altLang="it-IT" sz="1200" dirty="0">
                <a:solidFill>
                  <a:srgbClr val="0071BC"/>
                </a:solidFill>
                <a:latin typeface="system-ui"/>
              </a:rPr>
              <a:t>ERJ Open Res 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5B616B"/>
                </a:solidFill>
                <a:effectLst/>
                <a:latin typeface="system-ui"/>
              </a:rPr>
              <a:t>2026 </a:t>
            </a:r>
            <a:r>
              <a:rPr kumimoji="0" lang="it-IT" altLang="it-IT" sz="1200" b="0" i="0" u="none" strike="noStrike" cap="none" normalizeH="0" baseline="0" dirty="0" err="1">
                <a:ln>
                  <a:noFill/>
                </a:ln>
                <a:solidFill>
                  <a:srgbClr val="5B616B"/>
                </a:solidFill>
                <a:effectLst/>
                <a:latin typeface="system-ui"/>
              </a:rPr>
              <a:t>Feb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5B616B"/>
                </a:solidFill>
                <a:effectLst/>
                <a:latin typeface="system-ui"/>
              </a:rPr>
              <a:t> 9;12(1):00491-2025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751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4602EDC-17A1-3906-AB2C-A0B3B47B6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75" y="190500"/>
            <a:ext cx="4841808" cy="196904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9245F17-B003-6DF7-A72C-F6BEDFA0F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19472"/>
            <a:ext cx="4649821" cy="221243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398D762-77C5-DFB8-FDF2-C1F803F19679}"/>
              </a:ext>
            </a:extLst>
          </p:cNvPr>
          <p:cNvSpPr txBox="1"/>
          <p:nvPr/>
        </p:nvSpPr>
        <p:spPr>
          <a:xfrm>
            <a:off x="333307" y="2393004"/>
            <a:ext cx="48418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432FF"/>
                </a:solidFill>
              </a:rPr>
              <a:t>Registro internazionale multicentrico longitudinale </a:t>
            </a:r>
            <a:r>
              <a:rPr lang="it-IT" sz="2000" dirty="0"/>
              <a:t>promosso da </a:t>
            </a:r>
            <a:r>
              <a:rPr lang="it-IT" sz="2000" b="1" dirty="0">
                <a:solidFill>
                  <a:srgbClr val="0432FF"/>
                </a:solidFill>
              </a:rPr>
              <a:t>ERS </a:t>
            </a:r>
            <a:r>
              <a:rPr lang="it-IT" sz="2000" dirty="0"/>
              <a:t>con lo scopo di raccogliere dati prospettici, in modo standardizzato e non interventistico.</a:t>
            </a:r>
          </a:p>
          <a:p>
            <a:endParaRPr lang="it-IT" sz="2000" dirty="0"/>
          </a:p>
          <a:p>
            <a:r>
              <a:rPr lang="it-IT" sz="2000" dirty="0"/>
              <a:t>Il criterio di inclusione maggiore è:</a:t>
            </a:r>
          </a:p>
          <a:p>
            <a:r>
              <a:rPr lang="it-IT" sz="2000" b="1" dirty="0">
                <a:solidFill>
                  <a:srgbClr val="FF0000"/>
                </a:solidFill>
              </a:rPr>
              <a:t>Grave deficit </a:t>
            </a:r>
            <a:r>
              <a:rPr lang="it-IT" sz="2000" dirty="0"/>
              <a:t>di alfa1-antitripsina con </a:t>
            </a:r>
            <a:r>
              <a:rPr lang="it-IT" sz="2000" b="1" dirty="0">
                <a:solidFill>
                  <a:srgbClr val="FF0000"/>
                </a:solidFill>
              </a:rPr>
              <a:t>AAT &lt; 11 </a:t>
            </a:r>
            <a:r>
              <a:rPr lang="el-GR" sz="2000" b="1" dirty="0">
                <a:solidFill>
                  <a:srgbClr val="FF0000"/>
                </a:solidFill>
              </a:rPr>
              <a:t>μ</a:t>
            </a:r>
            <a:r>
              <a:rPr lang="it-IT" sz="2000" b="1" dirty="0">
                <a:solidFill>
                  <a:srgbClr val="FF0000"/>
                </a:solidFill>
              </a:rPr>
              <a:t>M (50 mg/dl)</a:t>
            </a:r>
            <a:r>
              <a:rPr lang="it-IT" sz="2000" dirty="0">
                <a:solidFill>
                  <a:srgbClr val="212121"/>
                </a:solidFill>
              </a:rPr>
              <a:t>, sia omozigote che eterozigote e indipendentemente dal fenotipo.</a:t>
            </a:r>
            <a:endParaRPr lang="it-IT" sz="20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D26431F-E371-3E0C-28C3-2AD90A6E8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690" y="0"/>
            <a:ext cx="6467003" cy="6858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4921D9B-DC7D-6910-23D9-120BD5BFA47F}"/>
              </a:ext>
            </a:extLst>
          </p:cNvPr>
          <p:cNvSpPr txBox="1"/>
          <p:nvPr/>
        </p:nvSpPr>
        <p:spPr>
          <a:xfrm>
            <a:off x="6245158" y="5872769"/>
            <a:ext cx="1790362" cy="83099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Prevalenza =</a:t>
            </a:r>
          </a:p>
          <a:p>
            <a:r>
              <a:rPr lang="it-IT" sz="2400" b="1" dirty="0">
                <a:solidFill>
                  <a:schemeClr val="bg1"/>
                </a:solidFill>
              </a:rPr>
              <a:t>14.4%</a:t>
            </a:r>
          </a:p>
        </p:txBody>
      </p:sp>
    </p:spTree>
    <p:extLst>
      <p:ext uri="{BB962C8B-B14F-4D97-AF65-F5344CB8AC3E}">
        <p14:creationId xmlns:p14="http://schemas.microsoft.com/office/powerpoint/2010/main" val="158026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D10E0CF-40A0-9C34-465D-9B3BD5E5A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75" y="190500"/>
            <a:ext cx="3070322" cy="102046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54CFB7B-A4E7-2167-4A9F-73F5CF266AFF}"/>
              </a:ext>
            </a:extLst>
          </p:cNvPr>
          <p:cNvSpPr txBox="1"/>
          <p:nvPr/>
        </p:nvSpPr>
        <p:spPr>
          <a:xfrm>
            <a:off x="827313" y="1689613"/>
            <a:ext cx="49191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Prevalenza di bronchiettasie tra tutti i DAAT severi:</a:t>
            </a:r>
          </a:p>
          <a:p>
            <a:endParaRPr lang="it-IT" dirty="0"/>
          </a:p>
          <a:p>
            <a:r>
              <a:rPr lang="it-IT" dirty="0"/>
              <a:t>19%      Pi*ZZ</a:t>
            </a:r>
          </a:p>
          <a:p>
            <a:r>
              <a:rPr lang="it-IT" dirty="0"/>
              <a:t>10.7%   Pi*SZ</a:t>
            </a:r>
          </a:p>
          <a:p>
            <a:r>
              <a:rPr lang="it-IT" dirty="0"/>
              <a:t>11.3%.  Pi*SS</a:t>
            </a:r>
          </a:p>
          <a:p>
            <a:r>
              <a:rPr lang="it-IT" dirty="0"/>
              <a:t>12%       Pi*</a:t>
            </a:r>
            <a:r>
              <a:rPr lang="it-IT" dirty="0" err="1"/>
              <a:t>R</a:t>
            </a:r>
            <a:endParaRPr lang="it-IT" dirty="0"/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D11AEC-701D-14B8-1C69-6DCF7A7AB77E}"/>
              </a:ext>
            </a:extLst>
          </p:cNvPr>
          <p:cNvSpPr txBox="1"/>
          <p:nvPr/>
        </p:nvSpPr>
        <p:spPr>
          <a:xfrm>
            <a:off x="6909441" y="1689612"/>
            <a:ext cx="498931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Nei 349 </a:t>
            </a:r>
            <a:r>
              <a:rPr lang="it-IT" dirty="0" err="1"/>
              <a:t>bronchiettasici</a:t>
            </a:r>
            <a:r>
              <a:rPr lang="it-IT" dirty="0"/>
              <a:t> prevalenza dei vari fenotipi:</a:t>
            </a:r>
          </a:p>
          <a:p>
            <a:endParaRPr lang="it-IT" dirty="0"/>
          </a:p>
          <a:p>
            <a:r>
              <a:rPr lang="it-IT" dirty="0"/>
              <a:t>70.5%      Pi*ZZ</a:t>
            </a:r>
          </a:p>
          <a:p>
            <a:r>
              <a:rPr lang="it-IT" dirty="0"/>
              <a:t>18.6%      Pi*SZ</a:t>
            </a:r>
          </a:p>
          <a:p>
            <a:r>
              <a:rPr lang="it-IT" dirty="0"/>
              <a:t>  4.3%      Pi*SS</a:t>
            </a:r>
          </a:p>
          <a:p>
            <a:r>
              <a:rPr lang="it-IT" dirty="0"/>
              <a:t>  4.3%       Pi*</a:t>
            </a:r>
            <a:r>
              <a:rPr lang="it-IT" dirty="0" err="1"/>
              <a:t>R</a:t>
            </a:r>
            <a:endParaRPr lang="it-IT" dirty="0"/>
          </a:p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16D55C7-1C63-6787-A275-6F7587E7F204}"/>
              </a:ext>
            </a:extLst>
          </p:cNvPr>
          <p:cNvSpPr txBox="1"/>
          <p:nvPr/>
        </p:nvSpPr>
        <p:spPr>
          <a:xfrm>
            <a:off x="845811" y="3720937"/>
            <a:ext cx="980133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L’area polmonare più interessata da bronchiettasie sono i </a:t>
            </a:r>
            <a:r>
              <a:rPr lang="it-IT" b="1" dirty="0">
                <a:solidFill>
                  <a:srgbClr val="0432FF"/>
                </a:solidFill>
              </a:rPr>
              <a:t>lobi inferiori </a:t>
            </a:r>
            <a:r>
              <a:rPr lang="it-IT" dirty="0"/>
              <a:t>(39.5% a sinistra e 39% a destra)</a:t>
            </a:r>
          </a:p>
          <a:p>
            <a:r>
              <a:rPr lang="it-IT" dirty="0"/>
              <a:t>Il 28.9% avevano bronchiettasie diffuse.</a:t>
            </a:r>
          </a:p>
          <a:p>
            <a:r>
              <a:rPr lang="it-IT" dirty="0"/>
              <a:t>Le bronchiettasie sono </a:t>
            </a:r>
            <a:r>
              <a:rPr lang="it-IT" b="1" dirty="0">
                <a:solidFill>
                  <a:srgbClr val="0432FF"/>
                </a:solidFill>
              </a:rPr>
              <a:t>tubulari</a:t>
            </a:r>
            <a:r>
              <a:rPr lang="it-IT" dirty="0"/>
              <a:t> nel 41% dei pazienti. La maggior parte dei pazienti ha </a:t>
            </a:r>
            <a:r>
              <a:rPr lang="it-IT" b="1" dirty="0">
                <a:solidFill>
                  <a:srgbClr val="0432FF"/>
                </a:solidFill>
              </a:rPr>
              <a:t>fome lievi</a:t>
            </a:r>
            <a:r>
              <a:rPr lang="it-IT" dirty="0"/>
              <a:t>.</a:t>
            </a:r>
          </a:p>
          <a:p>
            <a:r>
              <a:rPr lang="it-IT" dirty="0"/>
              <a:t>Il 28.6% dei pazienti era in terapia aumentativa.</a:t>
            </a:r>
          </a:p>
          <a:p>
            <a:r>
              <a:rPr lang="it-IT" dirty="0"/>
              <a:t>Il 44.7% dei pazienti utilizzava ICS e 44./% LAMA e/o LABA.</a:t>
            </a:r>
          </a:p>
          <a:p>
            <a:r>
              <a:rPr lang="it-IT" dirty="0"/>
              <a:t>Il 60.6% dei pazienti Pi*ZZ ha anche enfisema</a:t>
            </a:r>
          </a:p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724DC31-3E1A-581C-9517-710093E8BC8C}"/>
              </a:ext>
            </a:extLst>
          </p:cNvPr>
          <p:cNvSpPr txBox="1"/>
          <p:nvPr/>
        </p:nvSpPr>
        <p:spPr>
          <a:xfrm>
            <a:off x="810199" y="5467171"/>
            <a:ext cx="110885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Le bronchiectasie nel deficit di alfa-1-antitripsina non sono limitate al genotipo Pi*</a:t>
            </a:r>
            <a:r>
              <a:rPr lang="it-IT" i="1" dirty="0">
                <a:highlight>
                  <a:srgbClr val="FFFF00"/>
                </a:highlight>
              </a:rPr>
              <a:t>ZZ, ma presentano una significativa variabilità fenotipica tra i diversi genotipi. Predominano il coinvolgimento dei lobi inferiori e le forme lievi di malattia; tuttavia, </a:t>
            </a:r>
            <a:r>
              <a:rPr lang="it-IT" b="1" i="1" dirty="0">
                <a:solidFill>
                  <a:srgbClr val="0432FF"/>
                </a:solidFill>
                <a:highlight>
                  <a:srgbClr val="FFFF00"/>
                </a:highlight>
              </a:rPr>
              <a:t>le forme severe sono più frequenti nei genotipi rari e nel </a:t>
            </a:r>
            <a:r>
              <a:rPr lang="it-IT" b="1" i="1" dirty="0" err="1">
                <a:solidFill>
                  <a:srgbClr val="0432FF"/>
                </a:solidFill>
                <a:highlight>
                  <a:srgbClr val="FFFF00"/>
                </a:highlight>
              </a:rPr>
              <a:t>Pi</a:t>
            </a:r>
            <a:r>
              <a:rPr lang="it-IT" b="1" dirty="0" err="1">
                <a:solidFill>
                  <a:srgbClr val="0432FF"/>
                </a:solidFill>
                <a:highlight>
                  <a:srgbClr val="FFFF00"/>
                </a:highlight>
              </a:rPr>
              <a:t>Z</a:t>
            </a:r>
            <a:r>
              <a:rPr lang="it-IT" dirty="0" err="1">
                <a:solidFill>
                  <a:srgbClr val="0432FF"/>
                </a:solidFill>
                <a:highlight>
                  <a:srgbClr val="FFFF00"/>
                </a:highlight>
              </a:rPr>
              <a:t>Z</a:t>
            </a:r>
            <a:r>
              <a:rPr lang="it-IT" dirty="0">
                <a:highlight>
                  <a:srgbClr val="FFFF00"/>
                </a:highlight>
              </a:rPr>
              <a:t>. Questi risultati sottolineano l’importanza di uno screening sistematico e di una gestione specifica per genotipo, al fine di migliorare gli esiti dei pazienti.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7430C83-622F-F006-C42C-98C84D89B162}"/>
              </a:ext>
            </a:extLst>
          </p:cNvPr>
          <p:cNvSpPr txBox="1"/>
          <p:nvPr/>
        </p:nvSpPr>
        <p:spPr>
          <a:xfrm>
            <a:off x="4241261" y="389106"/>
            <a:ext cx="690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432FF"/>
                </a:solidFill>
              </a:rPr>
              <a:t>Non vi sono al momento dati che suggeriscano la terapia aumentativa per le bronchiettasie isolate</a:t>
            </a:r>
          </a:p>
        </p:txBody>
      </p:sp>
    </p:spTree>
    <p:extLst>
      <p:ext uri="{BB962C8B-B14F-4D97-AF65-F5344CB8AC3E}">
        <p14:creationId xmlns:p14="http://schemas.microsoft.com/office/powerpoint/2010/main" val="313729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72F3A65-6D15-4DDA-3424-F163B2637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591" y="1911350"/>
            <a:ext cx="6845300" cy="30353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4122CF1-C0A4-664C-DC97-2C661907A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452" y="1722782"/>
            <a:ext cx="3039993" cy="387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65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0613D4-C284-165C-1EC8-2FDCD38AE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/>
              <a:t>Deficit eterozigote intermedio e terapia aumentativa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4E7F726-842C-5CDE-DD1A-87E0C5454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78" y="1690688"/>
            <a:ext cx="6845300" cy="30353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64332B8-D263-2F40-4F12-A6B5DFE36E3E}"/>
              </a:ext>
            </a:extLst>
          </p:cNvPr>
          <p:cNvSpPr txBox="1"/>
          <p:nvPr/>
        </p:nvSpPr>
        <p:spPr>
          <a:xfrm>
            <a:off x="7683500" y="1509143"/>
            <a:ext cx="426571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dirty="0"/>
              <a:t>Le attuali linee guida internazionali </a:t>
            </a:r>
            <a:r>
              <a:rPr lang="it-IT" sz="2400" b="1" dirty="0"/>
              <a:t>non raccomandano la terapia aumentativa per il deficit intermedio di alfa-1-antitripsina eterozigote</a:t>
            </a:r>
            <a:r>
              <a:rPr lang="it-IT" sz="2400" dirty="0"/>
              <a:t>; tuttavia, nella pratica clinica reale alcuni pazienti presentano </a:t>
            </a:r>
            <a:r>
              <a:rPr lang="it-IT" sz="2400" b="1" dirty="0"/>
              <a:t>BPCO clinicamente severa</a:t>
            </a:r>
            <a:r>
              <a:rPr lang="it-IT" sz="2400" dirty="0"/>
              <a:t>.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FF37DA9-5019-6AF1-ADF6-09DC34A81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04" y="5305491"/>
            <a:ext cx="2347770" cy="43382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811E6B2-BDDB-33FE-04CC-BA45C4A46151}"/>
              </a:ext>
            </a:extLst>
          </p:cNvPr>
          <p:cNvSpPr txBox="1"/>
          <p:nvPr/>
        </p:nvSpPr>
        <p:spPr>
          <a:xfrm>
            <a:off x="4287062" y="5522404"/>
            <a:ext cx="73153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800" b="1" u="sng" dirty="0">
                <a:solidFill>
                  <a:srgbClr val="0432FF"/>
                </a:solidFill>
                <a:highlight>
                  <a:srgbClr val="FFFF00"/>
                </a:highlight>
              </a:rPr>
              <a:t>Criteri di inclusione</a:t>
            </a:r>
            <a:r>
              <a:rPr lang="it-IT" sz="2800" b="1" dirty="0">
                <a:solidFill>
                  <a:srgbClr val="0432FF"/>
                </a:solidFill>
                <a:highlight>
                  <a:srgbClr val="FFFF00"/>
                </a:highlight>
              </a:rPr>
              <a:t>: pazienti eterozigoti con livelli sierici di AAT compresi tra 50 e 110 mg/</a:t>
            </a:r>
            <a:r>
              <a:rPr lang="it-IT" sz="2800" b="1" dirty="0" err="1">
                <a:solidFill>
                  <a:srgbClr val="0432FF"/>
                </a:solidFill>
                <a:highlight>
                  <a:srgbClr val="FFFF00"/>
                </a:highlight>
              </a:rPr>
              <a:t>dL</a:t>
            </a:r>
            <a:endParaRPr lang="it-IT" sz="2800" b="1" dirty="0">
              <a:solidFill>
                <a:srgbClr val="0432FF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75313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2CCD0F2-CC5E-BAE1-2491-0C41803E5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2919"/>
            <a:ext cx="11965020" cy="660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40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57CE90-0DC8-6E6E-01F5-CDBF5E0CF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Effetto terapia aumentativa su numero riacutizzazioni e % pazienti con riacutizzazioni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B63D4CA-CF7C-6AC8-2486-FD1BA7C2B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642" y="1690688"/>
            <a:ext cx="4844374" cy="494357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3CBCD09-3B6E-76A7-A35F-BCBB41EB8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813" y="1976336"/>
            <a:ext cx="7743487" cy="465792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AC410B1-E5B8-94E1-07D7-3C246E1B8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5239" y="6417350"/>
            <a:ext cx="2347770" cy="43382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FB9BEF5-DFC8-1E3A-28A6-3DF91CF86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5224" y="5628937"/>
            <a:ext cx="14478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93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26486A-1D13-C0F1-7D48-82D591833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highlight>
                  <a:srgbClr val="73FDD6"/>
                </a:highlight>
              </a:rPr>
              <a:t>Malattia da Deficit di alfa-1 </a:t>
            </a:r>
            <a:r>
              <a:rPr lang="it-IT" sz="3600" b="1" dirty="0" err="1">
                <a:highlight>
                  <a:srgbClr val="73FDD6"/>
                </a:highlight>
              </a:rPr>
              <a:t>antitripsina</a:t>
            </a:r>
            <a:endParaRPr lang="it-IT" sz="3600" b="1" dirty="0">
              <a:highlight>
                <a:srgbClr val="73FDD6"/>
              </a:highlight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58B0BB1-D307-47DE-FB80-CBC2DFF40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81059">
            <a:off x="9226261" y="123155"/>
            <a:ext cx="2620904" cy="2318804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24A20E63-34E5-5388-7057-104B71C30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177" y="1690688"/>
            <a:ext cx="10979989" cy="4902979"/>
          </a:xfrm>
        </p:spPr>
        <p:txBody>
          <a:bodyPr>
            <a:normAutofit fontScale="92500"/>
          </a:bodyPr>
          <a:lstStyle/>
          <a:p>
            <a:pPr marL="0" indent="0" algn="l">
              <a:lnSpc>
                <a:spcPct val="170000"/>
              </a:lnSpc>
              <a:buNone/>
            </a:pPr>
            <a:r>
              <a:rPr lang="it-IT" dirty="0">
                <a:solidFill>
                  <a:srgbClr val="222222"/>
                </a:solidFill>
                <a:latin typeface="Open Sans" panose="020B0606030504020204" pitchFamily="34" charset="0"/>
              </a:rPr>
              <a:t>L’a</a:t>
            </a:r>
            <a:r>
              <a:rPr lang="it-IT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lfa-1 </a:t>
            </a:r>
            <a:r>
              <a:rPr lang="it-IT" b="0" i="0" dirty="0" err="1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antitripsina</a:t>
            </a:r>
            <a:r>
              <a:rPr lang="it-IT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 (AAT) è una </a:t>
            </a:r>
            <a:r>
              <a:rPr lang="it-IT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serpina</a:t>
            </a:r>
            <a:r>
              <a:rPr lang="it-IT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, proteina </a:t>
            </a:r>
            <a:r>
              <a:rPr lang="it-IT" dirty="0">
                <a:solidFill>
                  <a:srgbClr val="222222"/>
                </a:solidFill>
                <a:latin typeface="Open Sans" panose="020B0606030504020204" pitchFamily="34" charset="0"/>
              </a:rPr>
              <a:t>conformazionale della </a:t>
            </a:r>
            <a:r>
              <a:rPr lang="it-IT" b="1" dirty="0">
                <a:solidFill>
                  <a:srgbClr val="222222"/>
                </a:solidFill>
                <a:latin typeface="Open Sans" panose="020B0606030504020204" pitchFamily="34" charset="0"/>
              </a:rPr>
              <a:t>fase acuta </a:t>
            </a:r>
            <a:r>
              <a:rPr lang="it-IT" dirty="0">
                <a:solidFill>
                  <a:srgbClr val="222222"/>
                </a:solidFill>
                <a:latin typeface="Open Sans" panose="020B0606030504020204" pitchFamily="34" charset="0"/>
              </a:rPr>
              <a:t>sintetizzata principalmente dal fegato, ma anche da </a:t>
            </a:r>
            <a:r>
              <a:rPr lang="it-IT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neutrofili, monociti, macrofagi, pneumociti, cornea e cellule intestinali con </a:t>
            </a:r>
            <a:r>
              <a:rPr lang="it-IT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funzione anti-elastasi</a:t>
            </a:r>
            <a:r>
              <a:rPr lang="it-IT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. </a:t>
            </a:r>
          </a:p>
          <a:p>
            <a:pPr marL="0" indent="0" algn="l">
              <a:lnSpc>
                <a:spcPct val="170000"/>
              </a:lnSpc>
              <a:buNone/>
            </a:pPr>
            <a:r>
              <a:rPr lang="it-IT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Con un’ insufficiente produzione il </a:t>
            </a:r>
            <a:r>
              <a:rPr lang="it-IT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danno polmonare </a:t>
            </a:r>
            <a:r>
              <a:rPr lang="it-IT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è più facilitato. </a:t>
            </a:r>
            <a:r>
              <a:rPr lang="it-IT" dirty="0">
                <a:solidFill>
                  <a:srgbClr val="222222"/>
                </a:solidFill>
                <a:latin typeface="Open Sans" panose="020B0606030504020204" pitchFamily="34" charset="0"/>
              </a:rPr>
              <a:t>Se</a:t>
            </a:r>
            <a:r>
              <a:rPr lang="it-IT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 produzione di proteine anomale si ha </a:t>
            </a:r>
            <a:r>
              <a:rPr lang="it-IT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deposito nel fegato </a:t>
            </a:r>
            <a:r>
              <a:rPr lang="it-IT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con danno epatico.</a:t>
            </a:r>
          </a:p>
        </p:txBody>
      </p:sp>
    </p:spTree>
    <p:extLst>
      <p:ext uri="{BB962C8B-B14F-4D97-AF65-F5344CB8AC3E}">
        <p14:creationId xmlns:p14="http://schemas.microsoft.com/office/powerpoint/2010/main" val="3830415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750933A-5002-A332-A515-8FD6E0AD4D8E}"/>
              </a:ext>
            </a:extLst>
          </p:cNvPr>
          <p:cNvSpPr txBox="1"/>
          <p:nvPr/>
        </p:nvSpPr>
        <p:spPr>
          <a:xfrm>
            <a:off x="256972" y="197983"/>
            <a:ext cx="1178587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/>
              <a:t>Conclusioni:</a:t>
            </a:r>
            <a:r>
              <a:rPr lang="it-IT" sz="2800" dirty="0"/>
              <a:t> […] la terapia aumentativa </a:t>
            </a:r>
            <a:r>
              <a:rPr lang="it-IT" sz="2800" b="1" dirty="0"/>
              <a:t>può ridurre le riacutizzazioni e migliorare la qualità di vita in pazienti selezionati con deficit intermedio </a:t>
            </a:r>
            <a:r>
              <a:rPr lang="it-IT" sz="2800" dirty="0"/>
              <a:t>di 𝛂-1-AT e BPCO/enfisema. Considerati il disegno retrospettivo, la ridotta numerosità del campione e l’assenza di gruppo di controllo, i risultati devono essere interpretati come generatori di ipotesi e richiedono conferma in RCT.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9FB5201-56D7-DA55-19F7-3B0446193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63" y="2444752"/>
            <a:ext cx="11115473" cy="421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82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63738DD7-A427-CBB3-9235-230BF5215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294" y="1942823"/>
            <a:ext cx="7497417" cy="241714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F0CB264-EDA1-7D33-5940-50E0A79FB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5" y="964784"/>
            <a:ext cx="3087756" cy="437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59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5E3955-A847-5DD8-0040-BDCA64C60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DAAT e rischio di apnee notturne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AD5F7FE-CB9A-14B4-FAB9-34591DF5C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810301"/>
            <a:ext cx="7497417" cy="2417141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9DEFC7F-F70B-8F08-8226-E70D9C131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9" y="4461550"/>
            <a:ext cx="10787269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Obiettivi</a:t>
            </a:r>
            <a:b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Il deficit di α1-antitripsina è una malattia caratterizzata da 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un’aumentata attività dell’elastasi neutrofila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che determina una riduzione dell’elasticità e della robustezza dei tessuti. È noto che, 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se i tessuti del faringe diventano meno elastici e robusti, ciò può contribuire all’apnea ostruttiva del sonno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Questo studio si propone di valutare se i pazienti con deficit di α1-antitripsina presentino un aumentato rischio di apnea del sonno.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3A47D0F-6F42-EDB6-A89F-863E657C89B1}"/>
              </a:ext>
            </a:extLst>
          </p:cNvPr>
          <p:cNvSpPr txBox="1"/>
          <p:nvPr/>
        </p:nvSpPr>
        <p:spPr>
          <a:xfrm>
            <a:off x="8865705" y="2590170"/>
            <a:ext cx="31142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latin typeface="Arial" panose="020B0604020202020204" pitchFamily="34" charset="0"/>
              </a:rPr>
              <a:t>studio di coorte nazionale su 2702 individui con diagnosi di deficit di α1-antitripsina, confrontati con 26.750 individui senza deficit di α1-antitripsina</a:t>
            </a:r>
            <a:endParaRPr lang="it-IT" b="1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4BBE627-C9BF-EA7C-D5CF-EBCDC4E22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0185" y="606215"/>
            <a:ext cx="17653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49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11DA48-997F-BFAE-9CB0-D24B84E89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Registro danese </a:t>
            </a:r>
            <a:br>
              <a:rPr lang="it-IT" dirty="0"/>
            </a:br>
            <a:r>
              <a:rPr lang="it-IT" dirty="0"/>
              <a:t>(solo dal 2020 disponibile terapia aumentativa)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4B88EB5-2C07-1ECB-787D-2A4856F6C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909" y="2382317"/>
            <a:ext cx="7178177" cy="420955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59D04FD-8961-6333-2711-A8E27DDF6204}"/>
              </a:ext>
            </a:extLst>
          </p:cNvPr>
          <p:cNvSpPr txBox="1"/>
          <p:nvPr/>
        </p:nvSpPr>
        <p:spPr>
          <a:xfrm>
            <a:off x="609600" y="1779687"/>
            <a:ext cx="398890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/>
              <a:t>Il rischio di OSAS è aumentato negli individui con deficit di </a:t>
            </a:r>
            <a:r>
              <a:rPr lang="el-GR" dirty="0"/>
              <a:t>α1-</a:t>
            </a:r>
            <a:r>
              <a:rPr lang="it-IT" dirty="0" err="1"/>
              <a:t>antitripsina</a:t>
            </a:r>
            <a:r>
              <a:rPr lang="it-IT" dirty="0"/>
              <a:t>. </a:t>
            </a:r>
          </a:p>
          <a:p>
            <a:pPr>
              <a:buNone/>
            </a:pPr>
            <a:r>
              <a:rPr lang="it-IT" dirty="0"/>
              <a:t>Questi risultati sono indipendenti dall’influenza di possibili fattori confondenti quali età, sesso, BPCO, malattia cardio-cerebrovascolare e diabete di tipo 2.</a:t>
            </a:r>
          </a:p>
          <a:p>
            <a:pPr>
              <a:buNone/>
            </a:pPr>
            <a:endParaRPr lang="it-IT" dirty="0"/>
          </a:p>
          <a:p>
            <a:pPr>
              <a:buNone/>
            </a:pPr>
            <a:r>
              <a:rPr lang="it-IT" dirty="0"/>
              <a:t>La perdita di elastina con gli anni è presumibilmente un fenomeno naturale anche nei soggetti sani. </a:t>
            </a:r>
          </a:p>
          <a:p>
            <a:pPr>
              <a:buNone/>
            </a:pPr>
            <a:endParaRPr lang="it-IT" dirty="0"/>
          </a:p>
          <a:p>
            <a:pPr>
              <a:buNone/>
            </a:pPr>
            <a:r>
              <a:rPr lang="it-IT" dirty="0"/>
              <a:t>Gli individui con deficit di </a:t>
            </a:r>
            <a:r>
              <a:rPr lang="el-GR" dirty="0"/>
              <a:t>α1-</a:t>
            </a:r>
            <a:r>
              <a:rPr lang="it-IT" dirty="0" err="1"/>
              <a:t>antitripsina</a:t>
            </a:r>
            <a:r>
              <a:rPr lang="it-IT" dirty="0"/>
              <a:t> potrebbero rappresentare un modello del naturale processo di invecchiamento, che costituisce un fattore di rischio per l’apnea ostruttiva del sonno.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7E57A72-1C09-1329-1D3E-7428FEF5C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7663" y="1810817"/>
            <a:ext cx="17653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38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F07A43F-A62E-4093-C1D2-DCA0C6093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57" y="994770"/>
            <a:ext cx="3713093" cy="46109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F5A2B68-158E-0494-F6BA-557B54EE0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861" y="1769437"/>
            <a:ext cx="6426200" cy="383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55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18514A-45B6-D760-04B4-6FA784C6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Eterozigosi MZ vs. Normalità MM: differenze?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F926CF3-79EA-0500-429C-C1CC7ED32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6426200" cy="383623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18B9CA5-0864-78CE-C1C2-26899D8C4229}"/>
              </a:ext>
            </a:extLst>
          </p:cNvPr>
          <p:cNvSpPr txBox="1"/>
          <p:nvPr/>
        </p:nvSpPr>
        <p:spPr>
          <a:xfrm>
            <a:off x="7846934" y="2823974"/>
            <a:ext cx="3507699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L’effetto dell’</a:t>
            </a:r>
            <a:r>
              <a:rPr lang="it-IT" sz="2400" b="1" dirty="0" err="1"/>
              <a:t>endotipo</a:t>
            </a:r>
            <a:r>
              <a:rPr lang="it-IT" sz="2400" b="1" dirty="0"/>
              <a:t> BPCO Pi*MZ sullo stato di salute e sulle riacutizzazioni non è noto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1FD8CE-BD31-3461-D7D0-11134A318E8D}"/>
              </a:ext>
            </a:extLst>
          </p:cNvPr>
          <p:cNvSpPr txBox="1"/>
          <p:nvPr/>
        </p:nvSpPr>
        <p:spPr>
          <a:xfrm>
            <a:off x="254833" y="5736877"/>
            <a:ext cx="1168233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/>
              <a:t>Sono stati esaminati i dati delle cartelle cliniche elettroniche di Cleveland per confrontare </a:t>
            </a:r>
            <a:r>
              <a:rPr lang="it-IT" b="1" dirty="0"/>
              <a:t>l’utilizzo delle risorse sanitarie </a:t>
            </a:r>
            <a:r>
              <a:rPr lang="it-IT" dirty="0"/>
              <a:t>tra individui PI</a:t>
            </a:r>
            <a:r>
              <a:rPr lang="it-IT" i="1" dirty="0"/>
              <a:t>MZ e PI</a:t>
            </a:r>
            <a:r>
              <a:rPr lang="it-IT" dirty="0"/>
              <a:t>MM per 3 esiti: 1) </a:t>
            </a:r>
            <a:r>
              <a:rPr lang="it-IT" b="1" dirty="0"/>
              <a:t>riacutizzazione</a:t>
            </a:r>
            <a:r>
              <a:rPr lang="it-IT" dirty="0"/>
              <a:t> di BPCO, 2) </a:t>
            </a:r>
            <a:r>
              <a:rPr lang="it-IT" b="1" dirty="0"/>
              <a:t>accesso a cure urgenti </a:t>
            </a:r>
            <a:r>
              <a:rPr lang="it-IT" dirty="0"/>
              <a:t>3) </a:t>
            </a:r>
            <a:r>
              <a:rPr lang="it-IT" b="1" dirty="0"/>
              <a:t>ospedalizzazione</a:t>
            </a:r>
            <a:r>
              <a:rPr lang="it-IT" dirty="0"/>
              <a:t>. </a:t>
            </a:r>
          </a:p>
          <a:p>
            <a:pPr>
              <a:buNone/>
            </a:pPr>
            <a:r>
              <a:rPr lang="it-IT" dirty="0"/>
              <a:t>I modelli sono stati aggiustati per età, sesso, razza, BMI, fumo, comorbidità, epatopatia e reddito.</a:t>
            </a:r>
          </a:p>
        </p:txBody>
      </p:sp>
    </p:spTree>
    <p:extLst>
      <p:ext uri="{BB962C8B-B14F-4D97-AF65-F5344CB8AC3E}">
        <p14:creationId xmlns:p14="http://schemas.microsoft.com/office/powerpoint/2010/main" val="283544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26F71C-D966-257D-E845-BC1B04FB4C78}"/>
              </a:ext>
            </a:extLst>
          </p:cNvPr>
          <p:cNvSpPr txBox="1"/>
          <p:nvPr/>
        </p:nvSpPr>
        <p:spPr>
          <a:xfrm>
            <a:off x="179882" y="2052697"/>
            <a:ext cx="1182723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b="1" dirty="0"/>
              <a:t>Risultati:</a:t>
            </a:r>
            <a:r>
              <a:rPr lang="it-IT" sz="2400" dirty="0"/>
              <a:t> 4.148 individui presentavano il genotipo PI</a:t>
            </a:r>
            <a:r>
              <a:rPr lang="it-IT" sz="2400" i="1" dirty="0"/>
              <a:t>MM e 308 il genotipo PI</a:t>
            </a:r>
            <a:r>
              <a:rPr lang="it-IT" sz="2400" dirty="0"/>
              <a:t>MZ. Il genotipo PI</a:t>
            </a:r>
            <a:r>
              <a:rPr lang="it-IT" sz="2400" i="1" dirty="0"/>
              <a:t>MZ era associato a un aumento del rischio di riacutizzazioni moderate di BPCO (HR [IC 95%]: 1,66 [1,27–2,17]) e di ospedalizzazioni (HR [IC 95%]: 1,44 [1,19–1,75]) rispetto al PI</a:t>
            </a:r>
            <a:r>
              <a:rPr lang="it-IT" sz="2400" dirty="0"/>
              <a:t>MM. </a:t>
            </a:r>
            <a:r>
              <a:rPr lang="it-IT" sz="2400" dirty="0">
                <a:highlight>
                  <a:srgbClr val="FFFF00"/>
                </a:highlight>
              </a:rPr>
              <a:t>Il rischio di ospedalizzazione era più elevato tra gli individui PI</a:t>
            </a:r>
            <a:r>
              <a:rPr lang="it-IT" sz="2400" i="1" dirty="0">
                <a:highlight>
                  <a:srgbClr val="FFFF00"/>
                </a:highlight>
              </a:rPr>
              <a:t>MZ con livelli di AAT &lt;90 mg/</a:t>
            </a:r>
            <a:r>
              <a:rPr lang="it-IT" sz="2400" i="1" dirty="0" err="1">
                <a:highlight>
                  <a:srgbClr val="FFFF00"/>
                </a:highlight>
              </a:rPr>
              <a:t>dL</a:t>
            </a:r>
            <a:r>
              <a:rPr lang="it-IT" sz="2400" i="1" dirty="0">
                <a:highlight>
                  <a:srgbClr val="FFFF00"/>
                </a:highlight>
              </a:rPr>
              <a:t> </a:t>
            </a:r>
            <a:r>
              <a:rPr lang="it-IT" sz="2400" i="1" dirty="0"/>
              <a:t>(HR [IC 95%]: 1,59 [1,14–2,23]), ma non in quelli con livelli di AAT &gt;90 mg/</a:t>
            </a:r>
            <a:r>
              <a:rPr lang="it-IT" sz="2400" i="1" dirty="0" err="1"/>
              <a:t>dL</a:t>
            </a:r>
            <a:r>
              <a:rPr lang="it-IT" sz="2400" i="1" dirty="0"/>
              <a:t>, rispetto ai PI</a:t>
            </a:r>
            <a:r>
              <a:rPr lang="it-IT" sz="2400" dirty="0"/>
              <a:t>MM.</a:t>
            </a:r>
          </a:p>
          <a:p>
            <a:pPr>
              <a:buNone/>
            </a:pPr>
            <a:endParaRPr lang="it-IT" sz="2400" dirty="0"/>
          </a:p>
          <a:p>
            <a:pPr>
              <a:buNone/>
            </a:pPr>
            <a:r>
              <a:rPr lang="it-IT" sz="2400" b="1" dirty="0"/>
              <a:t>Interpretazione:</a:t>
            </a:r>
            <a:r>
              <a:rPr lang="it-IT" sz="2400" dirty="0"/>
              <a:t> Considerata la sua elevata prevalenza, il genotipo PI</a:t>
            </a:r>
            <a:r>
              <a:rPr lang="it-IT" sz="2400" i="1" dirty="0"/>
              <a:t>MZ rappresenta un fenotipo di BPCO associato a esiti peggiori, suggerendo la </a:t>
            </a:r>
            <a:r>
              <a:rPr lang="it-IT" sz="2400" i="1" dirty="0">
                <a:highlight>
                  <a:srgbClr val="FFFF00"/>
                </a:highlight>
              </a:rPr>
              <a:t>necessità di ulteriori studi per identificare biomarcatori predittivi di malattia più severa e tratti trattabili. </a:t>
            </a:r>
            <a:r>
              <a:rPr lang="it-IT" sz="2400" i="1" dirty="0"/>
              <a:t>Sono necessari futuri studi prospettici per caratterizzare meglio il decorso longitudinale e l’utilizzo delle risorse sanitarie negli individui con genotipo PI</a:t>
            </a:r>
            <a:r>
              <a:rPr lang="it-IT" sz="2400" dirty="0"/>
              <a:t>MZ.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360E272-DD82-EA8B-6921-F88A2EE62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82" y="122732"/>
            <a:ext cx="6235700" cy="14859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0CFFCA8-CC91-7F7B-6D34-26D695DE7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242" y="1004341"/>
            <a:ext cx="3272019" cy="62947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4FFBB2-88C0-C82E-47A0-32E3BBD5777D}"/>
              </a:ext>
            </a:extLst>
          </p:cNvPr>
          <p:cNvSpPr txBox="1"/>
          <p:nvPr/>
        </p:nvSpPr>
        <p:spPr>
          <a:xfrm>
            <a:off x="6996242" y="216127"/>
            <a:ext cx="3436912" cy="36933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b="1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Respiratory</a:t>
            </a:r>
            <a:r>
              <a:rPr lang="it-IT" b="1" i="1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it-IT" b="1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Research</a:t>
            </a:r>
            <a:endParaRPr lang="it-IT" b="1" i="1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031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168E02A-75DA-351E-61FE-30ECD4365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13" y="104931"/>
            <a:ext cx="11692328" cy="65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68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8555E159-7802-67EE-9EB2-894DB9951823}"/>
              </a:ext>
            </a:extLst>
          </p:cNvPr>
          <p:cNvCxnSpPr/>
          <p:nvPr/>
        </p:nvCxnSpPr>
        <p:spPr>
          <a:xfrm>
            <a:off x="2821782" y="271464"/>
            <a:ext cx="7144" cy="9929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1" name="CasellaDiTesto 5">
            <a:extLst>
              <a:ext uri="{FF2B5EF4-FFF2-40B4-BE49-F238E27FC236}">
                <a16:creationId xmlns:a16="http://schemas.microsoft.com/office/drawing/2014/main" id="{09F28D18-105B-9E6B-94A9-D7E1F22B7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475" y="192487"/>
            <a:ext cx="2800611" cy="17543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b="1" dirty="0">
                <a:latin typeface="Optima" panose="02000503060000020004" pitchFamily="2" charset="0"/>
              </a:rPr>
              <a:t>Scuola di Specializzazione in  MALATTIE DELL’APPARATO RESPIRATORIO – Università di TRIESTE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706F9BE-599D-A5C8-5C4F-36F2E4580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872" y="6003985"/>
            <a:ext cx="5375420" cy="66152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1D857FD-E8EA-D74D-A28A-63C4DB9D3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708" y="5874921"/>
            <a:ext cx="3246352" cy="125165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55B0120-9E99-5ED0-06C6-A69AF190D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024" y="357253"/>
            <a:ext cx="876209" cy="87620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190C617-B841-0DB3-22DB-47D31F77FA6D}"/>
              </a:ext>
            </a:extLst>
          </p:cNvPr>
          <p:cNvSpPr txBox="1"/>
          <p:nvPr/>
        </p:nvSpPr>
        <p:spPr>
          <a:xfrm rot="19494501">
            <a:off x="2238033" y="3277295"/>
            <a:ext cx="4819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  <a:highlight>
                  <a:srgbClr val="00FFFF"/>
                </a:highlight>
                <a:latin typeface="Phosphate Inline" panose="02000506050000020004" pitchFamily="2" charset="77"/>
                <a:cs typeface="Phosphate Inline" panose="02000506050000020004" pitchFamily="2" charset="77"/>
              </a:rPr>
              <a:t>Grazie per l’attenzione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E988035-3AA0-A3D3-AFFF-3283561C2E9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39" y="1644130"/>
            <a:ext cx="1247568" cy="6702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EEC2131-3F38-568D-CCB2-D69C55A7619E}"/>
              </a:ext>
            </a:extLst>
          </p:cNvPr>
          <p:cNvSpPr txBox="1"/>
          <p:nvPr/>
        </p:nvSpPr>
        <p:spPr>
          <a:xfrm>
            <a:off x="343170" y="2206694"/>
            <a:ext cx="956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0070C0"/>
                </a:solidFill>
              </a:rPr>
              <a:t>ERN-LUNG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AEA4FA6-008B-5864-8468-930C683AB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49" y="2824915"/>
            <a:ext cx="1842729" cy="88089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F2311C7-99A2-C703-0A81-621B5639BE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850" y="3905869"/>
            <a:ext cx="1842729" cy="16522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7C877D5-F351-ED04-19F8-5147E14E1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230"/>
            <a:ext cx="8463064" cy="565177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5137DE-A701-888A-142C-FD7403FD0785}"/>
              </a:ext>
            </a:extLst>
          </p:cNvPr>
          <p:cNvSpPr txBox="1"/>
          <p:nvPr/>
        </p:nvSpPr>
        <p:spPr>
          <a:xfrm>
            <a:off x="484503" y="180839"/>
            <a:ext cx="115583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/>
              <a:t>Disordine genetico </a:t>
            </a:r>
            <a:r>
              <a:rPr lang="it-IT" sz="2400" b="1" dirty="0">
                <a:highlight>
                  <a:srgbClr val="FFFF00"/>
                </a:highlight>
              </a:rPr>
              <a:t>autosomico co-dominante</a:t>
            </a:r>
            <a:r>
              <a:rPr lang="it-IT" sz="2400" b="1" dirty="0"/>
              <a:t>:</a:t>
            </a:r>
            <a:r>
              <a:rPr lang="it-IT" sz="2400" dirty="0"/>
              <a:t> </a:t>
            </a:r>
            <a:r>
              <a:rPr lang="it-IT" sz="2400" b="1" dirty="0">
                <a:solidFill>
                  <a:srgbClr val="C00000"/>
                </a:solidFill>
              </a:rPr>
              <a:t>entrambe le coppie </a:t>
            </a:r>
            <a:r>
              <a:rPr lang="it-IT" sz="2400" dirty="0">
                <a:solidFill>
                  <a:srgbClr val="C00000"/>
                </a:solidFill>
              </a:rPr>
              <a:t>del gene SERPINA1 influenzano il fenotipo, e la gravità della malattia dipende dal tipo di combinazione genetica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32887CB-6236-5085-7B38-166615E9AD19}"/>
              </a:ext>
            </a:extLst>
          </p:cNvPr>
          <p:cNvSpPr txBox="1"/>
          <p:nvPr/>
        </p:nvSpPr>
        <p:spPr>
          <a:xfrm>
            <a:off x="8463063" y="1985401"/>
            <a:ext cx="341088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Il più comune allele normale: allele M. </a:t>
            </a:r>
          </a:p>
          <a:p>
            <a:endParaRPr lang="it-IT" sz="2000" dirty="0"/>
          </a:p>
          <a:p>
            <a:r>
              <a:rPr lang="it-IT" sz="2000" dirty="0"/>
              <a:t>Le mutazioni più frequenti e associate a malattia sono gli alleli </a:t>
            </a:r>
            <a:r>
              <a:rPr lang="it-IT" sz="2000" dirty="0" err="1"/>
              <a:t>S</a:t>
            </a:r>
            <a:r>
              <a:rPr lang="it-IT" sz="2000" dirty="0"/>
              <a:t> e </a:t>
            </a:r>
            <a:r>
              <a:rPr lang="it-IT" sz="2000" dirty="0" err="1"/>
              <a:t>Z</a:t>
            </a:r>
            <a:r>
              <a:rPr lang="it-IT" sz="2000" dirty="0"/>
              <a:t>, ma ci sono altre mutazioni rare patogene.</a:t>
            </a:r>
          </a:p>
          <a:p>
            <a:endParaRPr lang="it-IT" sz="2000" dirty="0"/>
          </a:p>
          <a:p>
            <a:r>
              <a:rPr lang="it-IT" sz="2000" dirty="0"/>
              <a:t>L'allele </a:t>
            </a:r>
            <a:r>
              <a:rPr lang="it-IT" sz="2000" dirty="0" err="1"/>
              <a:t>Z</a:t>
            </a:r>
            <a:r>
              <a:rPr lang="it-IT" sz="2000" dirty="0"/>
              <a:t> porta a sintomi più gravi della malattia ed è la variante più studiata.</a:t>
            </a:r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266890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FCAF18-DAEB-629C-B632-C6AF3B8A7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Terapia aumentativa per DAAT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F298EF1-4846-BF24-CB11-B443B253983D}"/>
              </a:ext>
            </a:extLst>
          </p:cNvPr>
          <p:cNvSpPr txBox="1"/>
          <p:nvPr/>
        </p:nvSpPr>
        <p:spPr>
          <a:xfrm>
            <a:off x="1044054" y="1554581"/>
            <a:ext cx="1070666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00B050"/>
                </a:solidFill>
              </a:rPr>
              <a:t>Indicata</a:t>
            </a:r>
            <a:r>
              <a:rPr lang="it-IT" sz="2200" dirty="0"/>
              <a:t> nei pazienti con </a:t>
            </a:r>
            <a:r>
              <a:rPr lang="it-IT" sz="2200" b="1" dirty="0"/>
              <a:t>deficit severo di AAT</a:t>
            </a:r>
            <a:r>
              <a:rPr lang="it-IT" sz="2200" dirty="0"/>
              <a:t>, generalmente </a:t>
            </a:r>
            <a:r>
              <a:rPr lang="it-IT" sz="2200" b="1" dirty="0"/>
              <a:t>Pi*ZZ o varianti </a:t>
            </a:r>
            <a:r>
              <a:rPr lang="it-IT" sz="2200" b="1" dirty="0" err="1"/>
              <a:t>null</a:t>
            </a:r>
            <a:r>
              <a:rPr lang="it-IT" sz="2200" dirty="0"/>
              <a:t>, con </a:t>
            </a:r>
            <a:r>
              <a:rPr lang="it-IT" sz="2200" b="1" dirty="0"/>
              <a:t>AAT sierica sotto soglia protettiva</a:t>
            </a:r>
            <a:r>
              <a:rPr lang="it-IT" sz="2200" dirty="0"/>
              <a:t> — circa </a:t>
            </a:r>
            <a:r>
              <a:rPr lang="it-IT" sz="2200" b="1" dirty="0"/>
              <a:t>&lt;11 </a:t>
            </a:r>
            <a:r>
              <a:rPr lang="el-GR" sz="2200" b="1" dirty="0"/>
              <a:t>μ</a:t>
            </a:r>
            <a:r>
              <a:rPr lang="it-IT" sz="2200" b="1" dirty="0"/>
              <a:t>M o &lt;57 mg/</a:t>
            </a:r>
            <a:r>
              <a:rPr lang="it-IT" sz="2200" b="1" dirty="0" err="1"/>
              <a:t>dL</a:t>
            </a:r>
            <a:r>
              <a:rPr lang="it-IT" sz="2200" b="1" dirty="0"/>
              <a:t> nefelometrico</a:t>
            </a:r>
            <a:r>
              <a:rPr lang="it-IT" sz="2200" dirty="0"/>
              <a:t> — e </a:t>
            </a:r>
            <a:r>
              <a:rPr lang="it-IT" sz="2200" b="1" dirty="0"/>
              <a:t>enfisema/BPCO documentati</a:t>
            </a:r>
            <a:r>
              <a:rPr lang="it-IT" sz="2200" dirty="0"/>
              <a:t>, spec. con </a:t>
            </a:r>
            <a:r>
              <a:rPr lang="it-IT" sz="2200" b="1" dirty="0"/>
              <a:t>FEV1 30–65% predetto</a:t>
            </a:r>
            <a:r>
              <a:rPr lang="it-IT" sz="2200" dirty="0"/>
              <a:t>, in </a:t>
            </a:r>
            <a:r>
              <a:rPr lang="it-IT" sz="2200" b="1" dirty="0"/>
              <a:t>non fumatori o ex-fumo.</a:t>
            </a:r>
            <a:endParaRPr lang="it-IT" sz="22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587EC23-295A-B39C-B36C-CBB776406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308" y="3733758"/>
            <a:ext cx="7150100" cy="28829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940EF0C-E5B2-F331-B2E3-B00DA306B4A6}"/>
              </a:ext>
            </a:extLst>
          </p:cNvPr>
          <p:cNvSpPr txBox="1"/>
          <p:nvPr/>
        </p:nvSpPr>
        <p:spPr>
          <a:xfrm>
            <a:off x="1044054" y="3429000"/>
            <a:ext cx="373998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2200" dirty="0"/>
          </a:p>
          <a:p>
            <a:r>
              <a:rPr lang="it-IT" sz="2200" dirty="0"/>
              <a:t>La posologia standard è </a:t>
            </a:r>
            <a:r>
              <a:rPr lang="it-IT" sz="2200" b="1" dirty="0"/>
              <a:t>60 mg/kg </a:t>
            </a:r>
            <a:r>
              <a:rPr lang="it-IT" sz="2200" b="1" dirty="0" err="1"/>
              <a:t>ev</a:t>
            </a:r>
            <a:r>
              <a:rPr lang="it-IT" sz="2200" b="1" dirty="0"/>
              <a:t> ogni settimana</a:t>
            </a:r>
            <a:r>
              <a:rPr lang="it-IT" sz="2200" dirty="0"/>
              <a:t>.</a:t>
            </a:r>
          </a:p>
          <a:p>
            <a:endParaRPr lang="it-IT" sz="2200" dirty="0"/>
          </a:p>
          <a:p>
            <a:r>
              <a:rPr lang="it-IT" sz="2200" dirty="0">
                <a:solidFill>
                  <a:srgbClr val="FF0000"/>
                </a:solidFill>
              </a:rPr>
              <a:t>Non indicata </a:t>
            </a:r>
            <a:r>
              <a:rPr lang="it-IT" sz="2200" dirty="0"/>
              <a:t>per il solo deficit biochimico, per la malattia epatica isolata, nei fumatori attivi o nei portatori eterozigoti Pi*MZ senza deficit severo.</a:t>
            </a:r>
          </a:p>
        </p:txBody>
      </p:sp>
    </p:spTree>
    <p:extLst>
      <p:ext uri="{BB962C8B-B14F-4D97-AF65-F5344CB8AC3E}">
        <p14:creationId xmlns:p14="http://schemas.microsoft.com/office/powerpoint/2010/main" val="371821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64896-4E2E-862F-881E-959C962F7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3">
            <a:extLst>
              <a:ext uri="{FF2B5EF4-FFF2-40B4-BE49-F238E27FC236}">
                <a16:creationId xmlns:a16="http://schemas.microsoft.com/office/drawing/2014/main" id="{8712BB55-98F9-6042-300B-DFF8244AD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7" b="6348"/>
          <a:stretch>
            <a:fillRect/>
          </a:stretch>
        </p:blipFill>
        <p:spPr bwMode="auto">
          <a:xfrm>
            <a:off x="189781" y="172528"/>
            <a:ext cx="6573328" cy="650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34" descr="C:\Documents and Settings\Ferrarotti\Desktop\Centro AAT\Segreteria\Loghi e intestazioni\Ak 2.jpg">
            <a:extLst>
              <a:ext uri="{FF2B5EF4-FFF2-40B4-BE49-F238E27FC236}">
                <a16:creationId xmlns:a16="http://schemas.microsoft.com/office/drawing/2014/main" id="{894A4FA4-49AB-0544-009C-91B22F6F7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207" y="1571445"/>
            <a:ext cx="479901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41">
            <a:extLst>
              <a:ext uri="{FF2B5EF4-FFF2-40B4-BE49-F238E27FC236}">
                <a16:creationId xmlns:a16="http://schemas.microsoft.com/office/drawing/2014/main" id="{08ABB1C0-0E75-735B-2257-978212ABD663}"/>
              </a:ext>
            </a:extLst>
          </p:cNvPr>
          <p:cNvGrpSpPr>
            <a:grpSpLocks/>
          </p:cNvGrpSpPr>
          <p:nvPr/>
        </p:nvGrpSpPr>
        <p:grpSpPr bwMode="auto">
          <a:xfrm>
            <a:off x="8269213" y="2562045"/>
            <a:ext cx="2667000" cy="3124200"/>
            <a:chOff x="2016" y="1536"/>
            <a:chExt cx="1680" cy="1968"/>
          </a:xfrm>
        </p:grpSpPr>
        <p:sp>
          <p:nvSpPr>
            <p:cNvPr id="5" name="Oval 235">
              <a:extLst>
                <a:ext uri="{FF2B5EF4-FFF2-40B4-BE49-F238E27FC236}">
                  <a16:creationId xmlns:a16="http://schemas.microsoft.com/office/drawing/2014/main" id="{C270BC51-A71B-4063-3362-705AE4360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536"/>
              <a:ext cx="336" cy="336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5E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6" name="Oval 236">
              <a:extLst>
                <a:ext uri="{FF2B5EF4-FFF2-40B4-BE49-F238E27FC236}">
                  <a16:creationId xmlns:a16="http://schemas.microsoft.com/office/drawing/2014/main" id="{054785CB-21AB-AE15-2F67-2ABD7D0AF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" y="1536"/>
              <a:ext cx="336" cy="336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5E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7" name="Oval 237">
              <a:extLst>
                <a:ext uri="{FF2B5EF4-FFF2-40B4-BE49-F238E27FC236}">
                  <a16:creationId xmlns:a16="http://schemas.microsoft.com/office/drawing/2014/main" id="{B11562A4-6EE9-368A-1DBA-796DBB24B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3168"/>
              <a:ext cx="336" cy="336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5E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8" name="Oval 238">
              <a:extLst>
                <a:ext uri="{FF2B5EF4-FFF2-40B4-BE49-F238E27FC236}">
                  <a16:creationId xmlns:a16="http://schemas.microsoft.com/office/drawing/2014/main" id="{8757CC9F-64CB-8471-C230-0F79C055CF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" y="3168"/>
              <a:ext cx="336" cy="336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5E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9" name="Oval 239">
              <a:extLst>
                <a:ext uri="{FF2B5EF4-FFF2-40B4-BE49-F238E27FC236}">
                  <a16:creationId xmlns:a16="http://schemas.microsoft.com/office/drawing/2014/main" id="{83419BAF-DFEB-3087-8442-E9665A098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3120"/>
              <a:ext cx="336" cy="336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5E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0" name="Oval 240">
              <a:extLst>
                <a:ext uri="{FF2B5EF4-FFF2-40B4-BE49-F238E27FC236}">
                  <a16:creationId xmlns:a16="http://schemas.microsoft.com/office/drawing/2014/main" id="{F75C6F90-52A3-49EF-0E1E-2204546E3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536"/>
              <a:ext cx="336" cy="336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5E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it-IT" altLang="it-IT" sz="2000">
                <a:solidFill>
                  <a:srgbClr val="000000"/>
                </a:solidFill>
              </a:endParaRP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9693700-0506-57B1-1845-A5B2775F4DA5}"/>
              </a:ext>
            </a:extLst>
          </p:cNvPr>
          <p:cNvSpPr txBox="1"/>
          <p:nvPr/>
        </p:nvSpPr>
        <p:spPr>
          <a:xfrm>
            <a:off x="7504981" y="603849"/>
            <a:ext cx="3084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highlight>
                  <a:srgbClr val="FFFF00"/>
                </a:highlight>
              </a:rPr>
              <a:t>DBS = </a:t>
            </a:r>
            <a:r>
              <a:rPr lang="it-IT" sz="2400" dirty="0" err="1">
                <a:highlight>
                  <a:srgbClr val="FFFF00"/>
                </a:highlight>
              </a:rPr>
              <a:t>Dried</a:t>
            </a:r>
            <a:r>
              <a:rPr lang="it-IT" sz="2400" dirty="0">
                <a:highlight>
                  <a:srgbClr val="FFFF00"/>
                </a:highlight>
              </a:rPr>
              <a:t> Blood Spot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D6755BF-1CBC-48BA-331A-5421CF2486A9}"/>
              </a:ext>
            </a:extLst>
          </p:cNvPr>
          <p:cNvSpPr txBox="1"/>
          <p:nvPr/>
        </p:nvSpPr>
        <p:spPr>
          <a:xfrm>
            <a:off x="7504981" y="97918"/>
            <a:ext cx="3676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  <a:highlight>
                  <a:srgbClr val="521B93"/>
                </a:highlight>
              </a:rPr>
              <a:t>Registro Italiano Deficit Alfa1:  R-IDA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57E9C9E-68AF-60E1-A2CD-B93527A2169A}"/>
              </a:ext>
            </a:extLst>
          </p:cNvPr>
          <p:cNvSpPr txBox="1"/>
          <p:nvPr/>
        </p:nvSpPr>
        <p:spPr>
          <a:xfrm>
            <a:off x="3834581" y="467250"/>
            <a:ext cx="1426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Facile…… .</a:t>
            </a:r>
            <a:r>
              <a:rPr lang="it-IT" sz="2000" b="1" dirty="0" err="1">
                <a:solidFill>
                  <a:schemeClr val="bg1"/>
                </a:solidFill>
              </a:rPr>
              <a:t>it</a:t>
            </a:r>
            <a:endParaRPr lang="it-I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4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1A3537-C632-05FC-76C1-C1DA22B4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Cinque articoli dell’ultimo anno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6A85534-78C8-6780-D004-0D081001C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564" y="1143000"/>
            <a:ext cx="4174435" cy="5715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B40F4B4-6399-C224-CA84-860D93BA343D}"/>
              </a:ext>
            </a:extLst>
          </p:cNvPr>
          <p:cNvSpPr txBox="1"/>
          <p:nvPr/>
        </p:nvSpPr>
        <p:spPr>
          <a:xfrm>
            <a:off x="940905" y="2283897"/>
            <a:ext cx="794377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/>
              <a:t>Ferrarotti I, et al. </a:t>
            </a:r>
            <a:r>
              <a:rPr lang="it-IT" b="1" dirty="0" err="1"/>
              <a:t>Pulmonology</a:t>
            </a:r>
            <a:r>
              <a:rPr lang="it-IT" dirty="0"/>
              <a:t> 2025 : caratteristiche cliniche varianti rare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Mandurino Mirizzi </a:t>
            </a:r>
            <a:r>
              <a:rPr lang="it-IT" dirty="0" err="1"/>
              <a:t>F</a:t>
            </a:r>
            <a:r>
              <a:rPr lang="it-IT" dirty="0"/>
              <a:t>, et al. </a:t>
            </a:r>
            <a:r>
              <a:rPr lang="it-IT" b="1" dirty="0"/>
              <a:t>ERJ Open Res </a:t>
            </a:r>
            <a:r>
              <a:rPr lang="it-IT" dirty="0"/>
              <a:t>2026: DAAT e bronchiettasie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Annunziata A, et al. </a:t>
            </a:r>
            <a:r>
              <a:rPr lang="it-IT" b="1" dirty="0"/>
              <a:t>Medicina</a:t>
            </a:r>
            <a:r>
              <a:rPr lang="it-IT" dirty="0"/>
              <a:t> 2025: Terapia aumentativa nel DAAT intermedio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Moeller Larsen L, et al. </a:t>
            </a:r>
            <a:r>
              <a:rPr lang="it-IT" b="1" dirty="0"/>
              <a:t>Eur Arch </a:t>
            </a:r>
            <a:r>
              <a:rPr lang="it-IT" b="1" dirty="0" err="1"/>
              <a:t>Oto-Rhin-Laryngol</a:t>
            </a:r>
            <a:r>
              <a:rPr lang="it-IT" b="1" dirty="0"/>
              <a:t> </a:t>
            </a:r>
            <a:r>
              <a:rPr lang="it-IT" dirty="0"/>
              <a:t>2025: Rischio OSAS in DAAT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 err="1"/>
              <a:t>Tejwani</a:t>
            </a:r>
            <a:r>
              <a:rPr lang="it-IT" dirty="0"/>
              <a:t> V, et al. </a:t>
            </a:r>
            <a:r>
              <a:rPr lang="it-IT" b="1" dirty="0" err="1"/>
              <a:t>Respir</a:t>
            </a:r>
            <a:r>
              <a:rPr lang="it-IT" b="1" dirty="0"/>
              <a:t> Res </a:t>
            </a:r>
            <a:r>
              <a:rPr lang="it-IT" dirty="0"/>
              <a:t>2025: BPCO con MZ vs. MM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1139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344C534-B31D-B868-B2FC-59DFD7741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957" y="1986491"/>
            <a:ext cx="6362700" cy="288501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054C176-AE4C-8447-B3AA-2E642BAB8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05" y="1261470"/>
            <a:ext cx="4096839" cy="361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02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3BC3AF6-2EC9-A93B-0926-71AC863C5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02" y="622570"/>
            <a:ext cx="10739336" cy="5875507"/>
          </a:xfrm>
          <a:prstGeom prst="rect">
            <a:avLst/>
          </a:prstGeom>
        </p:spPr>
      </p:pic>
      <p:sp>
        <p:nvSpPr>
          <p:cNvPr id="3" name="Freccia destra 2">
            <a:extLst>
              <a:ext uri="{FF2B5EF4-FFF2-40B4-BE49-F238E27FC236}">
                <a16:creationId xmlns:a16="http://schemas.microsoft.com/office/drawing/2014/main" id="{B614B1B0-DE7F-7C10-BAD0-489146927B0F}"/>
              </a:ext>
            </a:extLst>
          </p:cNvPr>
          <p:cNvSpPr/>
          <p:nvPr/>
        </p:nvSpPr>
        <p:spPr>
          <a:xfrm>
            <a:off x="1268361" y="5766619"/>
            <a:ext cx="1858297" cy="3834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5842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70A61F4-2928-2138-4A57-87A850605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461" y="596349"/>
            <a:ext cx="9687339" cy="561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521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17748</TotalTime>
  <Words>1451</Words>
  <Application>Microsoft Office PowerPoint</Application>
  <PresentationFormat>Widescreen</PresentationFormat>
  <Paragraphs>110</Paragraphs>
  <Slides>28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Helvetica</vt:lpstr>
      <vt:lpstr>Open Sans</vt:lpstr>
      <vt:lpstr>Optima</vt:lpstr>
      <vt:lpstr>Phosphate Inline</vt:lpstr>
      <vt:lpstr>system-ui</vt:lpstr>
      <vt:lpstr>Wingdings 3</vt:lpstr>
      <vt:lpstr>Tema di Office</vt:lpstr>
      <vt:lpstr>Presentazione standard di PowerPoint</vt:lpstr>
      <vt:lpstr>Malattia da Deficit di alfa-1 antitripsina</vt:lpstr>
      <vt:lpstr>Presentazione standard di PowerPoint</vt:lpstr>
      <vt:lpstr>Terapia aumentativa per DAAT</vt:lpstr>
      <vt:lpstr>Presentazione standard di PowerPoint</vt:lpstr>
      <vt:lpstr>Cinque articoli dell’ultimo anno </vt:lpstr>
      <vt:lpstr>Presentazione standard di PowerPoint</vt:lpstr>
      <vt:lpstr>Presentazione standard di PowerPoint</vt:lpstr>
      <vt:lpstr>Presentazione standard di PowerPoint</vt:lpstr>
      <vt:lpstr>Deficit severo e mutazioni rare</vt:lpstr>
      <vt:lpstr>Presentazione standard di PowerPoint</vt:lpstr>
      <vt:lpstr>Presentazione standard di PowerPoint</vt:lpstr>
      <vt:lpstr>DAAT e bronchiettasie</vt:lpstr>
      <vt:lpstr>Presentazione standard di PowerPoint</vt:lpstr>
      <vt:lpstr>Presentazione standard di PowerPoint</vt:lpstr>
      <vt:lpstr>Presentazione standard di PowerPoint</vt:lpstr>
      <vt:lpstr>Deficit eterozigote intermedio e terapia aumentativa</vt:lpstr>
      <vt:lpstr>Presentazione standard di PowerPoint</vt:lpstr>
      <vt:lpstr>Effetto terapia aumentativa su numero riacutizzazioni e % pazienti con riacutizzazioni</vt:lpstr>
      <vt:lpstr>Presentazione standard di PowerPoint</vt:lpstr>
      <vt:lpstr>Presentazione standard di PowerPoint</vt:lpstr>
      <vt:lpstr>DAAT e rischio di apnee notturne</vt:lpstr>
      <vt:lpstr>Registro danese  (solo dal 2020 disponibile terapia aumentativa)</vt:lpstr>
      <vt:lpstr>Presentazione standard di PowerPoint</vt:lpstr>
      <vt:lpstr>Eterozigosi MZ vs. Normalità MM: differenze?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 Confalonieri</dc:creator>
  <cp:lastModifiedBy>MDB</cp:lastModifiedBy>
  <cp:revision>137</cp:revision>
  <dcterms:created xsi:type="dcterms:W3CDTF">2023-11-14T13:57:17Z</dcterms:created>
  <dcterms:modified xsi:type="dcterms:W3CDTF">2026-05-12T16:07:20Z</dcterms:modified>
</cp:coreProperties>
</file>