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81" r:id="rId16"/>
    <p:sldId id="284" r:id="rId17"/>
    <p:sldId id="285" r:id="rId18"/>
    <p:sldId id="268" r:id="rId19"/>
    <p:sldId id="278" r:id="rId20"/>
    <p:sldId id="279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E6E1C-C3D3-4700-898D-35176CD600A5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ACD29-76F9-49D2-BE08-4D7C81BA9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51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>
            <a:extLst>
              <a:ext uri="{FF2B5EF4-FFF2-40B4-BE49-F238E27FC236}">
                <a16:creationId xmlns:a16="http://schemas.microsoft.com/office/drawing/2014/main" id="{24FD1D11-646C-4C09-BC62-2448011267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" name="PlaceHolder 2">
            <a:extLst>
              <a:ext uri="{FF2B5EF4-FFF2-40B4-BE49-F238E27FC236}">
                <a16:creationId xmlns:a16="http://schemas.microsoft.com/office/drawing/2014/main" id="{C580750B-6C88-410E-ACBD-D892FEF57E9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 lIns="0" tIns="0" rIns="0" bIns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spc="-1" dirty="0">
              <a:latin typeface="Arial"/>
            </a:endParaRPr>
          </a:p>
        </p:txBody>
      </p:sp>
      <p:sp>
        <p:nvSpPr>
          <p:cNvPr id="312" name="CustomShape 3">
            <a:extLst>
              <a:ext uri="{FF2B5EF4-FFF2-40B4-BE49-F238E27FC236}">
                <a16:creationId xmlns:a16="http://schemas.microsoft.com/office/drawing/2014/main" id="{29D7A9F9-F948-47B3-BCE4-6C32CF4E6E22}"/>
              </a:ext>
            </a:extLst>
          </p:cNvPr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73DA9C2-6C0B-4DFF-BE3C-2843AD41474C}" type="slidenum">
              <a:rPr lang="en-CA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8 anni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ACD29-76F9-49D2-BE08-4D7C81BA999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73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E1435-EA7C-4706-962F-FE1FAB66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27D432-D536-45CA-B94B-6C11867BD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C13B3E-A841-4223-BD64-4326BBD2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84E11D-A0FD-4495-97CE-57E9D93A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05D214-7743-4A98-8DC1-3CFFB760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95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816C4-83D9-4993-A739-89AA804E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11027E-9334-4F3E-BCE4-635CBE08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B037EC-7939-42AE-A3E9-426EA2F6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BE92B0-7860-4F79-A1D2-E2D8C2E9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FF1E08-627B-403D-91B0-6C099EE8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90B936-3D33-4D56-9FFB-763FB9571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8B22F7-6A5D-4ACD-8EAD-55005CE2D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ABCA45-8F59-4918-A4FC-5281C64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11B331-CD79-4F9E-8576-33741041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EFB475-81C0-4187-89F5-6C139A13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93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77603-11BA-4DE2-8881-A66A49ED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EDFB4-703D-4752-9B01-42A47A90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A46D2D-BC2B-4EE2-9557-A19BC2AD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EFCEB0-02CB-4985-BA87-F9117F53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A22774-CB0A-49F2-9B3C-BBACF1C1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813FD-535D-4E19-89FD-74945806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FAFE83-426A-4260-A072-8BCDFC5CB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2E59D0-8A50-412A-B38A-D31D9CBF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B47DE3-07E0-4D8B-A9CA-6ADECD0C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48351D-31F2-4A48-B4AB-01761463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71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8FC246-B0EA-4EC6-8294-A81718A3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7C3E-F776-41F7-A99A-247549E28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3A106A-1624-4565-BC79-4BDD183F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CC9E09-BF0E-4239-9D50-7F9FE220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7F2A1F-A46E-442D-BB5B-E44CDBD6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BEB1D6-5996-4A61-B740-C47B7131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31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9812E-DD23-4B67-991B-320E1D0B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B7FAF6-C5EF-4E98-A56E-F6A55340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C4F18D-7572-49F0-90E2-0C449AD47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4F11AD3-2159-40E5-857B-6EB4CBADC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10F267-FFFE-4898-98D3-A1BD6AF0F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0C00E7-E4E4-4ABF-9510-5EF55240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7C882C-9CBF-42D5-80AE-B5F872C0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73A4252-B8DE-46A4-9AF3-24421BDF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62C87-8830-4CD8-B20B-E4AADA95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5020AC-6E2F-4660-ABA5-F667FA37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4A38E8-422C-462B-9C51-C4D3F51F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B83918-B102-4F9B-9623-23A2DCCC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9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A4738A-C1BF-4109-9FE2-D499BD10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D94D38-466E-41D5-8D37-06637BE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01BCD2-6C60-4812-BA74-33EFB82B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02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E1113-30F4-42DE-8A91-98E57DFB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FF17DB-0CB7-4347-9E0F-733015F1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871C27-F3FE-4932-B32A-4B804E38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16C22D-C9BC-4E40-9FBA-8F6E611B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DE0042-0367-4555-AADF-8F5E8272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EEEF9F-8FFA-4BF9-81F7-79154BBA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9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BBD5C1-DBF4-4604-96F1-EA00C645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60C45D1-51A5-4670-8317-0A51C763F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8CB80-0CC4-4BDD-B725-E00BD3A02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09682F-26EF-4EB1-9ADF-2FF16707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0907B2-72A8-4151-B675-ADEAD59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7964A8-CE60-4491-B212-D438D3C8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BA5BA1-0352-470F-8D3C-9BF7CBE1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D3DE60-27C9-4474-80CA-6AF0A1FE3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853655-DE61-4AA6-A675-284628A57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DF75-5A1B-48B5-A353-6E7569EC260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01CE52-0BE5-4F37-8F1D-4FE2A519C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3F6AD6-AB75-471C-B9D7-40A65A255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59213-1A98-42D7-9ED0-6995A2E23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58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>
            <a:extLst>
              <a:ext uri="{FF2B5EF4-FFF2-40B4-BE49-F238E27FC236}">
                <a16:creationId xmlns:a16="http://schemas.microsoft.com/office/drawing/2014/main" id="{1CA7C306-0BA3-4239-86FE-65D0659B3E89}"/>
              </a:ext>
            </a:extLst>
          </p:cNvPr>
          <p:cNvSpPr/>
          <p:nvPr/>
        </p:nvSpPr>
        <p:spPr>
          <a:xfrm>
            <a:off x="2590801" y="2259014"/>
            <a:ext cx="6854825" cy="178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/>
          <a:lstStyle/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defRPr/>
            </a:pPr>
            <a:endParaRPr lang="it-IT" sz="1350" spc="-1" dirty="0"/>
          </a:p>
        </p:txBody>
      </p:sp>
      <p:sp>
        <p:nvSpPr>
          <p:cNvPr id="273" name="CustomShape 2">
            <a:extLst>
              <a:ext uri="{FF2B5EF4-FFF2-40B4-BE49-F238E27FC236}">
                <a16:creationId xmlns:a16="http://schemas.microsoft.com/office/drawing/2014/main" id="{55137FD9-0DE4-4BB7-BD05-AD22E667141F}"/>
              </a:ext>
            </a:extLst>
          </p:cNvPr>
          <p:cNvSpPr/>
          <p:nvPr/>
        </p:nvSpPr>
        <p:spPr>
          <a:xfrm>
            <a:off x="2725739" y="4191000"/>
            <a:ext cx="6854825" cy="1239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90000"/>
              </a:lnSpc>
              <a:spcBef>
                <a:spcPts val="751"/>
              </a:spcBef>
              <a:defRPr/>
            </a:pPr>
            <a:endParaRPr lang="it-IT" sz="1350" spc="-1" dirty="0"/>
          </a:p>
          <a:p>
            <a:pPr algn="ctr">
              <a:lnSpc>
                <a:spcPct val="90000"/>
              </a:lnSpc>
              <a:spcBef>
                <a:spcPts val="751"/>
              </a:spcBef>
              <a:defRPr/>
            </a:pPr>
            <a:r>
              <a:rPr lang="en-US" spc="-1" dirty="0" err="1">
                <a:solidFill>
                  <a:srgbClr val="000000"/>
                </a:solidFill>
                <a:latin typeface="Calibri"/>
                <a:ea typeface="DejaVu Sans"/>
              </a:rPr>
              <a:t>Dr.ssa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 Annalisa Sechi, MD, PhD</a:t>
            </a:r>
          </a:p>
          <a:p>
            <a:pPr algn="ctr">
              <a:lnSpc>
                <a:spcPct val="90000"/>
              </a:lnSpc>
              <a:spcBef>
                <a:spcPts val="751"/>
              </a:spcBef>
              <a:defRPr/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Centro di </a:t>
            </a:r>
            <a:r>
              <a:rPr lang="en-US" spc="-1" dirty="0" err="1">
                <a:solidFill>
                  <a:srgbClr val="000000"/>
                </a:solidFill>
                <a:latin typeface="Calibri"/>
                <a:ea typeface="DejaVu Sans"/>
              </a:rPr>
              <a:t>Coordinamento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Calibri"/>
                <a:ea typeface="DejaVu Sans"/>
              </a:rPr>
              <a:t>Regionale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Calibri"/>
                <a:ea typeface="DejaVu Sans"/>
              </a:rPr>
              <a:t>Malattie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 Rare</a:t>
            </a:r>
          </a:p>
          <a:p>
            <a:pPr algn="ctr">
              <a:lnSpc>
                <a:spcPct val="90000"/>
              </a:lnSpc>
              <a:spcBef>
                <a:spcPts val="751"/>
              </a:spcBef>
              <a:defRPr/>
            </a:pPr>
            <a:r>
              <a:rPr lang="en-US" spc="-1" dirty="0" err="1">
                <a:solidFill>
                  <a:srgbClr val="000000"/>
                </a:solidFill>
                <a:latin typeface="Calibri"/>
                <a:ea typeface="DejaVu Sans"/>
              </a:rPr>
              <a:t>Azienda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 Sanitaria </a:t>
            </a:r>
            <a:r>
              <a:rPr lang="en-US" spc="-1" dirty="0" err="1">
                <a:solidFill>
                  <a:srgbClr val="000000"/>
                </a:solidFill>
                <a:latin typeface="Calibri"/>
                <a:ea typeface="DejaVu Sans"/>
              </a:rPr>
              <a:t>Universitaria</a:t>
            </a: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 Friuli Centrale - Udine</a:t>
            </a:r>
          </a:p>
          <a:p>
            <a:pPr algn="ctr">
              <a:lnSpc>
                <a:spcPct val="90000"/>
              </a:lnSpc>
              <a:spcBef>
                <a:spcPts val="751"/>
              </a:spcBef>
              <a:defRPr/>
            </a:pPr>
            <a:endParaRPr lang="it-IT" spc="-1" dirty="0"/>
          </a:p>
        </p:txBody>
      </p:sp>
      <p:pic>
        <p:nvPicPr>
          <p:cNvPr id="4100" name="Immagine 274">
            <a:extLst>
              <a:ext uri="{FF2B5EF4-FFF2-40B4-BE49-F238E27FC236}">
                <a16:creationId xmlns:a16="http://schemas.microsoft.com/office/drawing/2014/main" id="{E719C79F-3938-40D6-B3F7-692B2298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373064"/>
            <a:ext cx="2108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1">
            <a:extLst>
              <a:ext uri="{FF2B5EF4-FFF2-40B4-BE49-F238E27FC236}">
                <a16:creationId xmlns:a16="http://schemas.microsoft.com/office/drawing/2014/main" id="{31BB2B08-AF83-4DBE-81A3-81B36E28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27" y="275410"/>
            <a:ext cx="3371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97C37C-1551-4486-824C-7295497D4134}"/>
              </a:ext>
            </a:extLst>
          </p:cNvPr>
          <p:cNvSpPr txBox="1"/>
          <p:nvPr/>
        </p:nvSpPr>
        <p:spPr>
          <a:xfrm>
            <a:off x="1662343" y="2667000"/>
            <a:ext cx="92394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terapia sostitutiva enzimatica nelle malattie lisosomiali </a:t>
            </a:r>
          </a:p>
          <a:p>
            <a:pPr algn="ctr"/>
            <a:r>
              <a:rPr lang="it-IT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it-IT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particolare attenzione alla malattia di Pompe</a:t>
            </a:r>
            <a:endParaRPr lang="it-IT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7874640" y="6123600"/>
            <a:ext cx="4111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</a:rPr>
              <a:t>Van Der Ploeg A et al, N Engl J Med 2010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17" name="Immagine 5"/>
          <p:cNvPicPr/>
          <p:nvPr/>
        </p:nvPicPr>
        <p:blipFill>
          <a:blip r:embed="rId2"/>
          <a:stretch/>
        </p:blipFill>
        <p:spPr>
          <a:xfrm>
            <a:off x="1039320" y="1248840"/>
            <a:ext cx="2964240" cy="524340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5140080" y="1362240"/>
            <a:ext cx="6095520" cy="42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latin typeface="Calibri"/>
              </a:rPr>
              <a:t>STUDIO LOTS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Casi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90 pazienti con LOPD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randomizzati 2:1 a ricevere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rhGAA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20 mg/kg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bw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o placebo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Follow up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78 settimane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</a:rPr>
              <a:t>Risultati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Miglioramento della distanza percorsa (+28 m rispetto al placebo)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Stabilizzazione della funzionalità polmonare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3 pazienti hanno presentato reazioni anafilattiche, 2/3 IgE mediate, 2 hanno proseguito dopo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alibri"/>
              </a:rPr>
              <a:t>desensitizzazione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34A27DA5-5A69-40B5-A16F-E2FAA3423D76}"/>
              </a:ext>
            </a:extLst>
          </p:cNvPr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 err="1">
                <a:solidFill>
                  <a:srgbClr val="0070C0"/>
                </a:solidFill>
                <a:latin typeface="Calibri Light"/>
              </a:rPr>
              <a:t>Alglucosidasi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 alfa:</a:t>
            </a:r>
          </a:p>
          <a:p>
            <a:pPr>
              <a:lnSpc>
                <a:spcPct val="90000"/>
              </a:lnSpc>
            </a:pPr>
            <a:r>
              <a:rPr lang="it-IT" sz="4000" b="1" spc="-1" dirty="0">
                <a:solidFill>
                  <a:srgbClr val="0070C0"/>
                </a:solidFill>
                <a:latin typeface="Calibri Light"/>
              </a:rPr>
              <a:t>d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ati di efficacia e sicurezza – forma </a:t>
            </a:r>
            <a:r>
              <a:rPr lang="it-IT" sz="4000" b="1" spc="-1" dirty="0">
                <a:solidFill>
                  <a:srgbClr val="0070C0"/>
                </a:solidFill>
                <a:latin typeface="Calibri Light"/>
              </a:rPr>
              <a:t>late-</a:t>
            </a:r>
            <a:r>
              <a:rPr lang="it-IT" sz="4000" b="1" spc="-1" dirty="0" err="1">
                <a:solidFill>
                  <a:srgbClr val="0070C0"/>
                </a:solidFill>
                <a:latin typeface="Calibri Light"/>
              </a:rPr>
              <a:t>onset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2"/>
          <p:cNvSpPr txBox="1"/>
          <p:nvPr/>
        </p:nvSpPr>
        <p:spPr>
          <a:xfrm>
            <a:off x="5548680" y="1343880"/>
            <a:ext cx="687096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 dirty="0">
                <a:solidFill>
                  <a:srgbClr val="000000"/>
                </a:solidFill>
                <a:latin typeface="Calibri"/>
              </a:rPr>
              <a:t>STUDIO LOTS extension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Casi e follow up</a:t>
            </a: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55 pazienti a 104 settimane, 28 a 130 settimane in terapia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26 pazienti a 104 settimane, 13 a 130 settimane da placebo a ERT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Risultati</a:t>
            </a: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Mantenimento dei vantaggi ottenuti </a:t>
            </a: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IAR più frequenti: nausea, cefalea, orticaria</a:t>
            </a: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IgG positive in tutti i pazienti con titolo medio 6400 e tendenza alla riduzione a fine studio</a:t>
            </a: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7519320" y="6123600"/>
            <a:ext cx="4466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</a:rPr>
              <a:t>Van Der Ploeg A et al, Mol Gen Metab 2012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22" name="Immagine 3"/>
          <p:cNvPicPr/>
          <p:nvPr/>
        </p:nvPicPr>
        <p:blipFill>
          <a:blip r:embed="rId2"/>
          <a:stretch/>
        </p:blipFill>
        <p:spPr>
          <a:xfrm>
            <a:off x="434880" y="1213246"/>
            <a:ext cx="4615200" cy="3470760"/>
          </a:xfrm>
          <a:prstGeom prst="rect">
            <a:avLst/>
          </a:prstGeom>
          <a:ln>
            <a:noFill/>
          </a:ln>
        </p:spPr>
      </p:pic>
      <p:pic>
        <p:nvPicPr>
          <p:cNvPr id="123" name="Immagine 7"/>
          <p:cNvPicPr/>
          <p:nvPr/>
        </p:nvPicPr>
        <p:blipFill>
          <a:blip r:embed="rId3"/>
          <a:stretch/>
        </p:blipFill>
        <p:spPr>
          <a:xfrm>
            <a:off x="435600" y="4332775"/>
            <a:ext cx="5112360" cy="2408040"/>
          </a:xfrm>
          <a:prstGeom prst="rect">
            <a:avLst/>
          </a:prstGeom>
          <a:ln>
            <a:noFill/>
          </a:ln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FBB93CF5-C1A2-4296-B744-EF5EA198D757}"/>
              </a:ext>
            </a:extLst>
          </p:cNvPr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 err="1">
                <a:solidFill>
                  <a:srgbClr val="0070C0"/>
                </a:solidFill>
                <a:latin typeface="Calibri Light"/>
              </a:rPr>
              <a:t>Alglucosidasi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 alfa:</a:t>
            </a:r>
          </a:p>
          <a:p>
            <a:pPr>
              <a:lnSpc>
                <a:spcPct val="90000"/>
              </a:lnSpc>
            </a:pPr>
            <a:r>
              <a:rPr lang="it-IT" sz="4000" b="1" spc="-1" dirty="0">
                <a:solidFill>
                  <a:srgbClr val="0070C0"/>
                </a:solidFill>
                <a:latin typeface="Calibri Light"/>
              </a:rPr>
              <a:t>d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ati di efficacia e sicurezza – forma </a:t>
            </a:r>
            <a:r>
              <a:rPr lang="it-IT" sz="4000" b="1" spc="-1" dirty="0">
                <a:solidFill>
                  <a:srgbClr val="0070C0"/>
                </a:solidFill>
                <a:latin typeface="Calibri Light"/>
              </a:rPr>
              <a:t>late-</a:t>
            </a:r>
            <a:r>
              <a:rPr lang="it-IT" sz="4000" b="1" spc="-1" dirty="0" err="1">
                <a:solidFill>
                  <a:srgbClr val="0070C0"/>
                </a:solidFill>
                <a:latin typeface="Calibri Light"/>
              </a:rPr>
              <a:t>onset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Dati nella forma </a:t>
            </a:r>
            <a:r>
              <a:rPr lang="it-IT" sz="4000" b="1" strike="noStrike" spc="-1" dirty="0" err="1">
                <a:solidFill>
                  <a:srgbClr val="0070C0"/>
                </a:solidFill>
                <a:latin typeface="Calibri Light"/>
              </a:rPr>
              <a:t>juvenile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 – presto è meglio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8616960" y="6311880"/>
            <a:ext cx="340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</a:rPr>
              <a:t>Deroma L et al . Eur J Pediatr 2014 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26" name="Immagine 4"/>
          <p:cNvPicPr/>
          <p:nvPr/>
        </p:nvPicPr>
        <p:blipFill>
          <a:blip r:embed="rId2"/>
          <a:stretch/>
        </p:blipFill>
        <p:spPr>
          <a:xfrm>
            <a:off x="414360" y="1690560"/>
            <a:ext cx="5681160" cy="415764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6365160" y="1456200"/>
            <a:ext cx="514872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Casi e follow up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8 pazienti con diagnosi fatta dai 2 ai 9 anni di età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In ERT da 5-7 anni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Risultati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Riduzione degli enzimi muscolari nei primi 2 anni di terapia e successiva stabilizzazione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</a:rPr>
              <a:t>Stabilizzazione delle performance al test del cammino e alle prove spirometriche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1DEA9134-BA2F-45B8-9E1F-A3CA33446FEB}"/>
              </a:ext>
            </a:extLst>
          </p:cNvPr>
          <p:cNvSpPr txBox="1"/>
          <p:nvPr/>
        </p:nvSpPr>
        <p:spPr>
          <a:xfrm>
            <a:off x="376441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>
                <a:solidFill>
                  <a:srgbClr val="0070C0"/>
                </a:solidFill>
                <a:latin typeface="Calibri"/>
              </a:rPr>
              <a:t>Lo screening neonatale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08D658-8006-4477-AFE7-A8ECAB90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8" y="1420426"/>
            <a:ext cx="7037194" cy="45675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45F051-FD68-48C7-98B0-16BCC5409C6C}"/>
              </a:ext>
            </a:extLst>
          </p:cNvPr>
          <p:cNvSpPr txBox="1"/>
          <p:nvPr/>
        </p:nvSpPr>
        <p:spPr>
          <a:xfrm>
            <a:off x="5133513" y="5987987"/>
            <a:ext cx="609452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it-IT" sz="1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Gragnaniello V et al. 2023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E9B71CD-46DD-4F36-8702-C50AB5D187BF}"/>
              </a:ext>
            </a:extLst>
          </p:cNvPr>
          <p:cNvSpPr/>
          <p:nvPr/>
        </p:nvSpPr>
        <p:spPr>
          <a:xfrm>
            <a:off x="3462291" y="5246703"/>
            <a:ext cx="763480" cy="372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DCFD2D5-DC3D-4AA2-969C-57686045F9A9}"/>
              </a:ext>
            </a:extLst>
          </p:cNvPr>
          <p:cNvSpPr/>
          <p:nvPr/>
        </p:nvSpPr>
        <p:spPr>
          <a:xfrm>
            <a:off x="3462291" y="2698072"/>
            <a:ext cx="763480" cy="372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4FF1C4E-D8BA-4009-894B-2CAB43D35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194" y="2910164"/>
            <a:ext cx="1621338" cy="15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La terapia enzimatica sostitutiva -  limiti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Somministrazione e.v.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Alto costo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Non cura l’origine della patologia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Sviluppo di anticorpi vs farmaco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it-IT" sz="2400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Scarsa distribuzione all’interno dei muscoli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42771" y="1636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 dirty="0">
                <a:solidFill>
                  <a:srgbClr val="0070C0"/>
                </a:solidFill>
                <a:latin typeface="Calibri"/>
              </a:rPr>
              <a:t>L’ arrivo dei «</a:t>
            </a:r>
            <a:r>
              <a:rPr lang="it-IT" sz="4000" b="0" strike="noStrike" spc="-1" dirty="0" err="1">
                <a:solidFill>
                  <a:srgbClr val="0070C0"/>
                </a:solidFill>
                <a:latin typeface="Calibri"/>
              </a:rPr>
              <a:t>superenzimi</a:t>
            </a:r>
            <a:r>
              <a:rPr lang="it-IT" sz="4000" b="0" strike="noStrike" spc="-1" dirty="0">
                <a:solidFill>
                  <a:srgbClr val="0070C0"/>
                </a:solidFill>
                <a:latin typeface="Calibri"/>
              </a:rPr>
              <a:t>»</a:t>
            </a:r>
          </a:p>
        </p:txBody>
      </p:sp>
      <p:sp>
        <p:nvSpPr>
          <p:cNvPr id="131" name="TextShape 2"/>
          <p:cNvSpPr txBox="1"/>
          <p:nvPr/>
        </p:nvSpPr>
        <p:spPr>
          <a:xfrm>
            <a:off x="737233" y="2532946"/>
            <a:ext cx="5766906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2400" b="1" spc="-1" dirty="0" err="1">
                <a:solidFill>
                  <a:srgbClr val="000000"/>
                </a:solidFill>
                <a:latin typeface="Calibri"/>
              </a:rPr>
              <a:t>Avalglucosidasi</a:t>
            </a:r>
            <a:r>
              <a:rPr lang="it-IT" sz="2400" b="1" spc="-1" dirty="0">
                <a:solidFill>
                  <a:srgbClr val="000000"/>
                </a:solidFill>
                <a:latin typeface="Calibri"/>
              </a:rPr>
              <a:t> alfa 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= </a:t>
            </a:r>
            <a:r>
              <a:rPr lang="it-IT" sz="2400" spc="-1" dirty="0" err="1">
                <a:solidFill>
                  <a:srgbClr val="000000"/>
                </a:solidFill>
                <a:latin typeface="Calibri"/>
              </a:rPr>
              <a:t>alglucosidasi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 alfa con aggiunta di M6P (15 volte &gt;)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Di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sponibile in commercio da inizio 2024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2400" b="1" spc="-1" dirty="0" err="1">
                <a:solidFill>
                  <a:srgbClr val="000000"/>
                </a:solidFill>
                <a:latin typeface="Calibri"/>
              </a:rPr>
              <a:t>Cipaglucosidasi</a:t>
            </a:r>
            <a:r>
              <a:rPr lang="it-IT" sz="2400" b="1" spc="-1" dirty="0">
                <a:solidFill>
                  <a:srgbClr val="000000"/>
                </a:solidFill>
                <a:latin typeface="Calibri"/>
              </a:rPr>
              <a:t> alfa 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= GAA ricombinate sintetizzato biologicamente con più M6P 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2400" b="1" strike="noStrike" spc="-1" dirty="0">
                <a:solidFill>
                  <a:srgbClr val="000000"/>
                </a:solidFill>
                <a:latin typeface="Calibri"/>
              </a:rPr>
              <a:t>+ </a:t>
            </a:r>
            <a:r>
              <a:rPr lang="it-IT" sz="2400" b="1" strike="noStrike" spc="-1" dirty="0" err="1">
                <a:solidFill>
                  <a:srgbClr val="000000"/>
                </a:solidFill>
                <a:latin typeface="Calibri"/>
              </a:rPr>
              <a:t>miglustat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</a:rPr>
              <a:t>chaperone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2400" spc="-1" dirty="0">
                <a:solidFill>
                  <a:srgbClr val="000000"/>
                </a:solidFill>
                <a:latin typeface="Calibri"/>
              </a:rPr>
              <a:t>Disponibile in commercio da inizio 2025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Immagine 4"/>
          <p:cNvPicPr/>
          <p:nvPr/>
        </p:nvPicPr>
        <p:blipFill>
          <a:blip r:embed="rId2"/>
          <a:stretch/>
        </p:blipFill>
        <p:spPr>
          <a:xfrm>
            <a:off x="7781425" y="518260"/>
            <a:ext cx="3473640" cy="2605320"/>
          </a:xfrm>
          <a:prstGeom prst="rect">
            <a:avLst/>
          </a:prstGeom>
          <a:ln>
            <a:noFill/>
          </a:ln>
        </p:spPr>
      </p:pic>
      <p:sp>
        <p:nvSpPr>
          <p:cNvPr id="5" name="TextShape 2">
            <a:extLst>
              <a:ext uri="{FF2B5EF4-FFF2-40B4-BE49-F238E27FC236}">
                <a16:creationId xmlns:a16="http://schemas.microsoft.com/office/drawing/2014/main" id="{6FC11EB9-2813-4794-8043-F05DD5D3C06D}"/>
              </a:ext>
            </a:extLst>
          </p:cNvPr>
          <p:cNvSpPr txBox="1"/>
          <p:nvPr/>
        </p:nvSpPr>
        <p:spPr>
          <a:xfrm>
            <a:off x="642771" y="826200"/>
            <a:ext cx="9486050" cy="12180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 TES 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potenziata con mannosio 6 fosfato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400" spc="-1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maggior ingresso nei muscoli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8345EA-F954-4349-BCA7-5406AB9D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901" y="2325223"/>
            <a:ext cx="3358718" cy="29601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321350-F98E-4779-8965-F35C2B7E15C0}"/>
              </a:ext>
            </a:extLst>
          </p:cNvPr>
          <p:cNvSpPr txBox="1"/>
          <p:nvPr/>
        </p:nvSpPr>
        <p:spPr>
          <a:xfrm>
            <a:off x="8194089" y="5253022"/>
            <a:ext cx="209452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1200" i="1" spc="-1" dirty="0">
                <a:solidFill>
                  <a:srgbClr val="000000"/>
                </a:solidFill>
                <a:latin typeface="Calibri"/>
              </a:rPr>
              <a:t>Immagine da Corsini A</a:t>
            </a:r>
            <a:r>
              <a:rPr kumimoji="0" lang="it-IT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2025</a:t>
            </a:r>
          </a:p>
        </p:txBody>
      </p:sp>
    </p:spTree>
    <p:extLst>
      <p:ext uri="{BB962C8B-B14F-4D97-AF65-F5344CB8AC3E}">
        <p14:creationId xmlns:p14="http://schemas.microsoft.com/office/powerpoint/2010/main" val="415701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5836879-28F8-46CE-A3DD-0EEF55FC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7" y="297310"/>
            <a:ext cx="4887719" cy="31316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E4CB5FC-B653-41C7-96A8-41B4584B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09" y="3565725"/>
            <a:ext cx="4977366" cy="299496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60BF58-C66D-491B-A17A-575238065FD2}"/>
              </a:ext>
            </a:extLst>
          </p:cNvPr>
          <p:cNvSpPr txBox="1"/>
          <p:nvPr/>
        </p:nvSpPr>
        <p:spPr>
          <a:xfrm>
            <a:off x="962397" y="6558825"/>
            <a:ext cx="209452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it-IT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0CA62A-2246-48BC-A8FC-69EC9CB5C9CC}"/>
              </a:ext>
            </a:extLst>
          </p:cNvPr>
          <p:cNvSpPr txBox="1"/>
          <p:nvPr/>
        </p:nvSpPr>
        <p:spPr>
          <a:xfrm>
            <a:off x="1679358" y="6558440"/>
            <a:ext cx="209452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1200" i="1" spc="-1" dirty="0">
                <a:solidFill>
                  <a:srgbClr val="000000"/>
                </a:solidFill>
                <a:latin typeface="Calibri"/>
              </a:rPr>
              <a:t>Week 13</a:t>
            </a:r>
            <a:endParaRPr kumimoji="0" lang="it-IT" sz="1200" b="0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BA69FED-848B-46AC-B1FC-2D97D1C1C13A}"/>
              </a:ext>
            </a:extLst>
          </p:cNvPr>
          <p:cNvSpPr txBox="1"/>
          <p:nvPr/>
        </p:nvSpPr>
        <p:spPr>
          <a:xfrm>
            <a:off x="2470951" y="6558055"/>
            <a:ext cx="209452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1200" i="1" spc="-1" dirty="0">
                <a:solidFill>
                  <a:srgbClr val="000000"/>
                </a:solidFill>
                <a:latin typeface="Calibri"/>
              </a:rPr>
              <a:t>Week 25</a:t>
            </a:r>
            <a:endParaRPr kumimoji="0" lang="it-IT" sz="1200" b="0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A2972CE-18B5-4B8F-B450-CEC039010D6E}"/>
              </a:ext>
            </a:extLst>
          </p:cNvPr>
          <p:cNvSpPr txBox="1"/>
          <p:nvPr/>
        </p:nvSpPr>
        <p:spPr>
          <a:xfrm>
            <a:off x="3246292" y="6568149"/>
            <a:ext cx="209452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1200" i="1" spc="-1" dirty="0">
                <a:solidFill>
                  <a:srgbClr val="000000"/>
                </a:solidFill>
                <a:latin typeface="Calibri"/>
              </a:rPr>
              <a:t>Week 37</a:t>
            </a:r>
            <a:endParaRPr kumimoji="0" lang="it-IT" sz="1200" b="0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330B08-BE04-4E9D-9541-F52BA44E0341}"/>
              </a:ext>
            </a:extLst>
          </p:cNvPr>
          <p:cNvSpPr txBox="1"/>
          <p:nvPr/>
        </p:nvSpPr>
        <p:spPr>
          <a:xfrm>
            <a:off x="4102963" y="6565514"/>
            <a:ext cx="209452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1200" i="1" spc="-1" dirty="0">
                <a:solidFill>
                  <a:srgbClr val="000000"/>
                </a:solidFill>
                <a:latin typeface="Calibri"/>
              </a:rPr>
              <a:t>Week 49</a:t>
            </a:r>
            <a:endParaRPr kumimoji="0" lang="it-IT" sz="1200" b="0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F8D7F7-BF55-4B4F-8A3D-06947D4D1C48}"/>
              </a:ext>
            </a:extLst>
          </p:cNvPr>
          <p:cNvSpPr txBox="1"/>
          <p:nvPr/>
        </p:nvSpPr>
        <p:spPr>
          <a:xfrm>
            <a:off x="5852604" y="5794769"/>
            <a:ext cx="6094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36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‘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Safety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and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efficacy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of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avalglucosidase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alfa versus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alglucosidase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alfa in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patients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with late-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onset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Pompe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disease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(COMET): a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phase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3,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randomized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multicenter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trial,’ (Diaz Manera et al); 2021. Lancet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Neurology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FF15D7-CB8E-4E4F-AFB8-92BA97AFFAE5}"/>
              </a:ext>
            </a:extLst>
          </p:cNvPr>
          <p:cNvSpPr txBox="1"/>
          <p:nvPr/>
        </p:nvSpPr>
        <p:spPr>
          <a:xfrm>
            <a:off x="5805669" y="295303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dal baseline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week 49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dell’FVC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+ 2.43%, non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raggiunta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significatività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0.0626).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Shape 1">
            <a:extLst>
              <a:ext uri="{FF2B5EF4-FFF2-40B4-BE49-F238E27FC236}">
                <a16:creationId xmlns:a16="http://schemas.microsoft.com/office/drawing/2014/main" id="{F602BC4C-A134-4424-BBC1-093B887E37BA}"/>
              </a:ext>
            </a:extLst>
          </p:cNvPr>
          <p:cNvSpPr txBox="1"/>
          <p:nvPr/>
        </p:nvSpPr>
        <p:spPr>
          <a:xfrm>
            <a:off x="1264208" y="-103936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it-IT" sz="3600" b="1" strike="noStrike" spc="-1" dirty="0" err="1">
                <a:solidFill>
                  <a:srgbClr val="0070C0"/>
                </a:solidFill>
                <a:latin typeface="Calibri Light"/>
              </a:rPr>
              <a:t>Avalglucosidasi</a:t>
            </a:r>
            <a:r>
              <a:rPr lang="it-IT" sz="3600" b="1" strike="noStrike" spc="-1" dirty="0">
                <a:solidFill>
                  <a:srgbClr val="0070C0"/>
                </a:solidFill>
                <a:latin typeface="Calibri Light"/>
              </a:rPr>
              <a:t> alfa: STUDIO COMET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A2A3FBE-A461-4367-9C1B-B2B9C617B1E7}"/>
              </a:ext>
            </a:extLst>
          </p:cNvPr>
          <p:cNvSpPr txBox="1"/>
          <p:nvPr/>
        </p:nvSpPr>
        <p:spPr>
          <a:xfrm>
            <a:off x="5852604" y="1102994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Casi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100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pazienti con LOPD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naive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randomizzati 1:1 a ricevere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Aval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(51 pz) 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Alglu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(49 pz) 20 mg/kg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bw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FABE894-513D-41A4-9A54-4C553A81338E}"/>
              </a:ext>
            </a:extLst>
          </p:cNvPr>
          <p:cNvSpPr txBox="1"/>
          <p:nvPr/>
        </p:nvSpPr>
        <p:spPr>
          <a:xfrm>
            <a:off x="5852604" y="25196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b="1" spc="-1" dirty="0">
                <a:solidFill>
                  <a:srgbClr val="000000"/>
                </a:solidFill>
                <a:latin typeface="Calibri"/>
              </a:rPr>
              <a:t>Risultati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38B728-3FA7-4657-86F1-AAEE07BE72CE}"/>
              </a:ext>
            </a:extLst>
          </p:cNvPr>
          <p:cNvSpPr txBox="1"/>
          <p:nvPr/>
        </p:nvSpPr>
        <p:spPr>
          <a:xfrm>
            <a:off x="5852604" y="4023388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dal baseline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week 49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distanza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6MWT di + 30.01m,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raggiunta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significatività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0.040).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Shape 1">
            <a:extLst>
              <a:ext uri="{FF2B5EF4-FFF2-40B4-BE49-F238E27FC236}">
                <a16:creationId xmlns:a16="http://schemas.microsoft.com/office/drawing/2014/main" id="{F602BC4C-A134-4424-BBC1-093B887E37BA}"/>
              </a:ext>
            </a:extLst>
          </p:cNvPr>
          <p:cNvSpPr txBox="1"/>
          <p:nvPr/>
        </p:nvSpPr>
        <p:spPr>
          <a:xfrm>
            <a:off x="1264208" y="-103936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it-IT" sz="3600" b="1" spc="-1" dirty="0" err="1">
                <a:solidFill>
                  <a:srgbClr val="0070C0"/>
                </a:solidFill>
                <a:latin typeface="Calibri Light"/>
              </a:rPr>
              <a:t>Cipa</a:t>
            </a:r>
            <a:r>
              <a:rPr lang="it-IT" sz="3600" b="1" strike="noStrike" spc="-1" dirty="0" err="1">
                <a:solidFill>
                  <a:srgbClr val="0070C0"/>
                </a:solidFill>
                <a:latin typeface="Calibri Light"/>
              </a:rPr>
              <a:t>glucosidasi</a:t>
            </a:r>
            <a:r>
              <a:rPr lang="it-IT" sz="3600" b="1" strike="noStrike" spc="-1" dirty="0">
                <a:solidFill>
                  <a:srgbClr val="0070C0"/>
                </a:solidFill>
                <a:latin typeface="Calibri Light"/>
              </a:rPr>
              <a:t> alfa + </a:t>
            </a:r>
            <a:r>
              <a:rPr lang="it-IT" sz="3600" b="1" strike="noStrike" spc="-1" dirty="0" err="1">
                <a:solidFill>
                  <a:srgbClr val="0070C0"/>
                </a:solidFill>
                <a:latin typeface="Calibri Light"/>
              </a:rPr>
              <a:t>miglustat</a:t>
            </a:r>
            <a:r>
              <a:rPr lang="it-IT" sz="3600" b="1" strike="noStrike" spc="-1" dirty="0">
                <a:solidFill>
                  <a:srgbClr val="0070C0"/>
                </a:solidFill>
                <a:latin typeface="Calibri Light"/>
              </a:rPr>
              <a:t>: STUDIO PROPEL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A2A3FBE-A461-4367-9C1B-B2B9C617B1E7}"/>
              </a:ext>
            </a:extLst>
          </p:cNvPr>
          <p:cNvSpPr txBox="1"/>
          <p:nvPr/>
        </p:nvSpPr>
        <p:spPr>
          <a:xfrm>
            <a:off x="5781583" y="1050560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Casi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latin typeface="Calibri"/>
              </a:rPr>
              <a:t> 125 pazienti 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con LOPD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naive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 (23%) o in ERT da meno di 2 anni (media 7 anni)</a:t>
            </a:r>
          </a:p>
          <a:p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Che hanno ricevuto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Cipa+m</a:t>
            </a:r>
            <a:r>
              <a:rPr lang="it-IT" spc="-1" dirty="0" err="1">
                <a:solidFill>
                  <a:srgbClr val="000000"/>
                </a:solidFill>
                <a:latin typeface="Calibri"/>
              </a:rPr>
              <a:t>ig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 (85 pz)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Alglu</a:t>
            </a:r>
            <a:r>
              <a:rPr lang="it-IT" spc="-1" dirty="0" err="1">
                <a:solidFill>
                  <a:srgbClr val="000000"/>
                </a:solidFill>
                <a:latin typeface="Calibri"/>
              </a:rPr>
              <a:t>+placebo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 (38 pz)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bw</a:t>
            </a: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FABE894-513D-41A4-9A54-4C553A81338E}"/>
              </a:ext>
            </a:extLst>
          </p:cNvPr>
          <p:cNvSpPr txBox="1"/>
          <p:nvPr/>
        </p:nvSpPr>
        <p:spPr>
          <a:xfrm>
            <a:off x="5781583" y="266139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b="1" spc="-1" dirty="0">
                <a:solidFill>
                  <a:srgbClr val="000000"/>
                </a:solidFill>
                <a:latin typeface="Calibri"/>
              </a:rPr>
              <a:t>Risultati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67486E-FE04-4242-BE84-BE7D6D697084}"/>
              </a:ext>
            </a:extLst>
          </p:cNvPr>
          <p:cNvSpPr txBox="1"/>
          <p:nvPr/>
        </p:nvSpPr>
        <p:spPr>
          <a:xfrm>
            <a:off x="5968014" y="622053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0000"/>
                </a:solidFill>
                <a:latin typeface="Myriad Pro"/>
              </a:rPr>
              <a:t>«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Safety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and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efficacy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of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cipaglucosidase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alfa plus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miglustat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versus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alglucosidase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alfa plus placebo in late-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onset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Pompe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disease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(PROPEL): an international,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randomised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, double-blind,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parallel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-group,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phase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3 trial.»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Schsoer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Myriad Pro"/>
              </a:rPr>
              <a:t> B et al 2021 Lancet </a:t>
            </a:r>
            <a:r>
              <a:rPr lang="it-IT" sz="800" b="0" i="0" u="none" strike="noStrike" baseline="0" dirty="0" err="1">
                <a:solidFill>
                  <a:srgbClr val="000000"/>
                </a:solidFill>
                <a:latin typeface="Myriad Pro"/>
              </a:rPr>
              <a:t>Neurol</a:t>
            </a:r>
            <a:endParaRPr lang="it-IT" sz="8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47E82FC-0DB3-466F-A9BB-39578D1C0F2D}"/>
              </a:ext>
            </a:extLst>
          </p:cNvPr>
          <p:cNvSpPr txBox="1"/>
          <p:nvPr/>
        </p:nvSpPr>
        <p:spPr>
          <a:xfrm>
            <a:off x="5781583" y="3099952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Alla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week 52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c’è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stato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un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aumento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della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distanza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percorsa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al 6MWT di + 13.6 m, non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raggiunta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la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significatività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statistica</a:t>
            </a:r>
            <a:r>
              <a:rPr lang="it-IT" sz="1800" b="0" i="1" u="none" strike="noStrike" baseline="0" dirty="0">
                <a:solidFill>
                  <a:srgbClr val="000000"/>
                </a:solidFill>
              </a:rPr>
              <a:t> (p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= 0.097) 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</a:rPr>
              <a:t>Minor declino dell’ FVC% predetto di </a:t>
            </a:r>
            <a:r>
              <a:rPr lang="it-IT" sz="1800" b="0" i="0" u="none" strike="noStrike" baseline="0" dirty="0" err="1">
                <a:solidFill>
                  <a:srgbClr val="000000"/>
                </a:solidFill>
              </a:rPr>
              <a:t>Cipa+mig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 vs </a:t>
            </a:r>
            <a:r>
              <a:rPr lang="it-IT" sz="1800" b="0" i="0" u="none" strike="noStrike" baseline="0" dirty="0" err="1">
                <a:solidFill>
                  <a:srgbClr val="000000"/>
                </a:solidFill>
              </a:rPr>
              <a:t>Alglu+placebo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 con una riduzione di −0.9 (0.7)% vs −4.0 (0.8)% (</a:t>
            </a:r>
            <a:r>
              <a:rPr lang="it-IT" sz="18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= 0.023)</a:t>
            </a:r>
            <a:endParaRPr lang="en-US" sz="18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50542BF-2C91-4394-95B6-078ADAE2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3" y="793322"/>
            <a:ext cx="3848562" cy="3191771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1675D7B4-4E89-4511-8572-F1BD2B77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3" y="3985093"/>
            <a:ext cx="4017238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87709" y="158056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Terapia di supporto</a:t>
            </a:r>
            <a:endParaRPr lang="it-IT" sz="40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380" y="1429889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800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ssociare alla terapia enzimatica sostitutiva: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Dieta </a:t>
            </a:r>
            <a:r>
              <a:rPr lang="it-IT" sz="2800" b="0" strike="noStrike" spc="-1" dirty="0" err="1">
                <a:solidFill>
                  <a:srgbClr val="000000"/>
                </a:solidFill>
                <a:latin typeface="Calibri"/>
              </a:rPr>
              <a:t>ipoglucidica</a:t>
            </a: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, iperprot</a:t>
            </a:r>
            <a:r>
              <a:rPr lang="it-IT" sz="2800" spc="-1" dirty="0">
                <a:solidFill>
                  <a:srgbClr val="000000"/>
                </a:solidFill>
                <a:latin typeface="Calibri"/>
              </a:rPr>
              <a:t>eica</a:t>
            </a: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Attività fisica idonea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Esercizi respiratori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Sostegno psicologico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800" b="0" strike="noStrike" spc="-1" dirty="0">
                <a:solidFill>
                  <a:srgbClr val="000000"/>
                </a:solidFill>
                <a:latin typeface="Calibri"/>
              </a:rPr>
              <a:t>Terapia di eventuali complicanze (es. osteoporosi)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E293E9D7-C2F9-4AAD-B2C5-AC2389E05A2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759216" y="2510249"/>
            <a:ext cx="2466360" cy="1849680"/>
          </a:xfrm>
          <a:prstGeom prst="rect">
            <a:avLst/>
          </a:prstGeom>
          <a:ln>
            <a:noFill/>
          </a:ln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BD842CD0-F6E7-4B32-825E-FB4AD181210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84318" y="2536912"/>
            <a:ext cx="1743120" cy="219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53994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Calibri Light"/>
              </a:rPr>
              <a:t>Conclusioni</a:t>
            </a:r>
            <a:endParaRPr lang="it-IT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838380" y="1644756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La TES ha cambiato la storia naturale di molte malattie d’accumulo lisosomiale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Per la malattia di Pompe sono entrati recentemente in commercio 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«</a:t>
            </a:r>
            <a:r>
              <a:rPr lang="it-IT" sz="2400" spc="-1" dirty="0" err="1">
                <a:solidFill>
                  <a:srgbClr val="000000"/>
                </a:solidFill>
                <a:latin typeface="Calibri"/>
              </a:rPr>
              <a:t>superenzimi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» la cui efficacia e sicurezza sul lungo termine andrà verificata nel prossimo futuro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400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 La TES nel LOPD va associata ad una terapia di supporto con particolare attenzione alla dieta e alla fisioterapia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La diagnosi precoce e l’inizio tempestivo di terapie adeguate possono ridurre il grado di disabilità associato alla malattia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301" y="87214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malattie lisosomiali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404" y="97242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456911" y="3620868"/>
            <a:ext cx="981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Sono note oltre 70 malattie diverse</a:t>
            </a:r>
          </a:p>
          <a:p>
            <a:r>
              <a:rPr lang="it-IT" sz="2000" dirty="0"/>
              <a:t>Sono tutte rare, nell’insieme hanno una prevalenza di 1:5000 persone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64688" y="4958664"/>
            <a:ext cx="9993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È importante conoscerle perché per alcune (attualmente 8) esiste una terapia specifica: la terapia enzimatica sostitutiva (TES), che ne ha cambiato la storia naturale ed è più efficace se iniziata precocemente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56911" y="1678858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Sono malattie da accumulo</a:t>
            </a:r>
          </a:p>
          <a:p>
            <a:r>
              <a:rPr lang="it-IT" sz="2000" dirty="0"/>
              <a:t>trasmesse geneticamente</a:t>
            </a:r>
          </a:p>
          <a:p>
            <a:r>
              <a:rPr lang="it-IT" sz="2000" dirty="0"/>
              <a:t>causate dal deficit di un enzima del metabolismo lisosomiale</a:t>
            </a:r>
          </a:p>
        </p:txBody>
      </p:sp>
    </p:spTree>
    <p:extLst>
      <p:ext uri="{BB962C8B-B14F-4D97-AF65-F5344CB8AC3E}">
        <p14:creationId xmlns:p14="http://schemas.microsoft.com/office/powerpoint/2010/main" val="293065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Calibri Light"/>
              </a:rPr>
              <a:t>Grazie per l’attenzione!</a:t>
            </a:r>
            <a:endParaRPr lang="it-IT" sz="44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55" name="Immagine 3"/>
          <p:cNvPicPr/>
          <p:nvPr/>
        </p:nvPicPr>
        <p:blipFill>
          <a:blip r:embed="rId2"/>
          <a:stretch/>
        </p:blipFill>
        <p:spPr>
          <a:xfrm>
            <a:off x="3386880" y="1922040"/>
            <a:ext cx="5544720" cy="415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2F0E8-AF86-4757-901A-979658B8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8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La terapia enzimatica sostitutiva (TES)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56C061-AE59-44F2-B1FB-EBEF5F27C226}"/>
              </a:ext>
            </a:extLst>
          </p:cNvPr>
          <p:cNvSpPr txBox="1"/>
          <p:nvPr/>
        </p:nvSpPr>
        <p:spPr>
          <a:xfrm>
            <a:off x="838200" y="1705273"/>
            <a:ext cx="6094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it-IT" dirty="0"/>
              <a:t>Prima TES disponibile: </a:t>
            </a:r>
            <a:r>
              <a:rPr lang="it-IT" b="1" dirty="0">
                <a:highlight>
                  <a:srgbClr val="00FFFF"/>
                </a:highlight>
              </a:rPr>
              <a:t>malattia di </a:t>
            </a:r>
            <a:r>
              <a:rPr lang="it-IT" b="1" dirty="0" err="1">
                <a:highlight>
                  <a:srgbClr val="00FFFF"/>
                </a:highlight>
              </a:rPr>
              <a:t>Gaucher</a:t>
            </a:r>
            <a:r>
              <a:rPr lang="it-IT" b="1" dirty="0">
                <a:highlight>
                  <a:srgbClr val="00FFFF"/>
                </a:highlight>
              </a:rPr>
              <a:t> </a:t>
            </a:r>
            <a:r>
              <a:rPr lang="it-IT" dirty="0"/>
              <a:t>dal 1991.</a:t>
            </a:r>
          </a:p>
          <a:p>
            <a:pPr>
              <a:buClr>
                <a:schemeClr val="bg1"/>
              </a:buClr>
            </a:pPr>
            <a:endParaRPr lang="it-IT" dirty="0"/>
          </a:p>
          <a:p>
            <a:pPr>
              <a:buClr>
                <a:schemeClr val="bg1"/>
              </a:buClr>
            </a:pPr>
            <a:r>
              <a:rPr lang="it-IT" dirty="0"/>
              <a:t>Oggi disponibile anche per:</a:t>
            </a:r>
          </a:p>
          <a:p>
            <a:pPr>
              <a:buClr>
                <a:schemeClr val="bg1"/>
              </a:buClr>
            </a:pPr>
            <a:endParaRPr 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Malattia di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Fabry</a:t>
            </a:r>
            <a:endParaRPr lang="it-IT" altLang="it-IT" b="1" dirty="0"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Malattia di Pompe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Mucopolisaccaridosi (MPS):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MPS I (Sindrome di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Hurler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Hurler-Scheie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Scheie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MPS II (Sindrome di Hunter)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MPS IV-A (Sindrome di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Morquio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MPS VI (Sindrome di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Maroteaux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-Lamy)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b="1" dirty="0">
                <a:latin typeface="Google Sans"/>
              </a:rPr>
              <a:t>ASMD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>
              <a:buClr>
                <a:schemeClr val="bg1"/>
              </a:buClr>
            </a:pPr>
            <a:endParaRPr lang="it-IT" dirty="0"/>
          </a:p>
          <a:p>
            <a:pPr>
              <a:buClr>
                <a:schemeClr val="bg1"/>
              </a:buClr>
            </a:pPr>
            <a:r>
              <a:rPr lang="it-IT" dirty="0"/>
              <a:t> </a:t>
            </a:r>
          </a:p>
        </p:txBody>
      </p:sp>
      <p:pic>
        <p:nvPicPr>
          <p:cNvPr id="6" name="Picture 5" descr="g55pre e">
            <a:extLst>
              <a:ext uri="{FF2B5EF4-FFF2-40B4-BE49-F238E27FC236}">
                <a16:creationId xmlns:a16="http://schemas.microsoft.com/office/drawing/2014/main" id="{C743BF87-2287-434F-B897-FA26AF8ECA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830" y="1973058"/>
            <a:ext cx="1787967" cy="3211329"/>
          </a:xfrm>
          <a:prstGeom prst="rect">
            <a:avLst/>
          </a:prstGeom>
          <a:noFill/>
          <a:ln w="28575">
            <a:solidFill>
              <a:srgbClr val="A1D2D3"/>
            </a:solidFill>
            <a:miter lim="800000"/>
            <a:headEnd/>
            <a:tailEnd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44487B-5BA9-4952-B326-6BB5A62BAB3B}"/>
              </a:ext>
            </a:extLst>
          </p:cNvPr>
          <p:cNvSpPr txBox="1"/>
          <p:nvPr/>
        </p:nvSpPr>
        <p:spPr>
          <a:xfrm>
            <a:off x="838198" y="5952590"/>
            <a:ext cx="10143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endParaRPr lang="it-IT" dirty="0"/>
          </a:p>
          <a:p>
            <a:pPr>
              <a:buClr>
                <a:schemeClr val="bg1"/>
              </a:buClr>
            </a:pPr>
            <a:r>
              <a:rPr lang="it-IT" dirty="0"/>
              <a:t>Si somministra per via endovenosa con cadenza periodica (ogni 1-2-4 settimane a seconda dell’enzima).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B3FD1D5-DC25-4694-81D4-18F93D53FC33}"/>
              </a:ext>
            </a:extLst>
          </p:cNvPr>
          <p:cNvSpPr/>
          <p:nvPr/>
        </p:nvSpPr>
        <p:spPr>
          <a:xfrm>
            <a:off x="7308837" y="5432995"/>
            <a:ext cx="801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highlight>
                  <a:srgbClr val="00FFFF"/>
                </a:highlight>
              </a:rPr>
              <a:t>Pre</a:t>
            </a:r>
            <a:r>
              <a:rPr lang="it-IT" sz="1600" dirty="0">
                <a:highlight>
                  <a:srgbClr val="00FFFF"/>
                </a:highlight>
              </a:rPr>
              <a:t> TES</a:t>
            </a:r>
          </a:p>
        </p:txBody>
      </p:sp>
      <p:pic>
        <p:nvPicPr>
          <p:cNvPr id="10" name="Picture 6" descr="g55post e">
            <a:extLst>
              <a:ext uri="{FF2B5EF4-FFF2-40B4-BE49-F238E27FC236}">
                <a16:creationId xmlns:a16="http://schemas.microsoft.com/office/drawing/2014/main" id="{B0D6EFF0-EE04-461E-9DEA-E9973C1B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8799" y="1973058"/>
            <a:ext cx="1762485" cy="3211329"/>
          </a:xfrm>
          <a:prstGeom prst="rect">
            <a:avLst/>
          </a:prstGeom>
          <a:noFill/>
          <a:ln w="28575">
            <a:solidFill>
              <a:srgbClr val="A1D2D3"/>
            </a:solidFill>
            <a:miter lim="800000"/>
            <a:headEnd/>
            <a:tailEnd/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80C1532-A7A7-4A1E-BF67-698A6BE426E2}"/>
              </a:ext>
            </a:extLst>
          </p:cNvPr>
          <p:cNvSpPr/>
          <p:nvPr/>
        </p:nvSpPr>
        <p:spPr>
          <a:xfrm>
            <a:off x="9459247" y="5432995"/>
            <a:ext cx="881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highlight>
                  <a:srgbClr val="00FFFF"/>
                </a:highlight>
              </a:rPr>
              <a:t>Post TES</a:t>
            </a:r>
          </a:p>
        </p:txBody>
      </p:sp>
    </p:spTree>
    <p:extLst>
      <p:ext uri="{BB962C8B-B14F-4D97-AF65-F5344CB8AC3E}">
        <p14:creationId xmlns:p14="http://schemas.microsoft.com/office/powerpoint/2010/main" val="330711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La malattia di Pompe</a:t>
            </a:r>
            <a:endParaRPr lang="it-IT" sz="40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86" name="Segnaposto contenuto 3"/>
          <p:cNvPicPr/>
          <p:nvPr/>
        </p:nvPicPr>
        <p:blipFill>
          <a:blip r:embed="rId2"/>
          <a:stretch/>
        </p:blipFill>
        <p:spPr>
          <a:xfrm>
            <a:off x="6836760" y="2097000"/>
            <a:ext cx="3762000" cy="266400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838080" y="1983600"/>
            <a:ext cx="5998680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-    È una malattia lisosomiale causata dal deficit di attività dell’enzima alfa glucosidasi acida (GAA) o maltasi acida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È una malattia sistemica, gli organi prevalentemente colpiti sono i muscoli scheletrici e respiratori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000" b="0" strike="noStrike" spc="-1" dirty="0">
                <a:solidFill>
                  <a:srgbClr val="000000"/>
                </a:solidFill>
                <a:latin typeface="Calibri"/>
              </a:rPr>
              <a:t>È una malattia rara la cui incidenza in letteratura 1:20000 è probabilmente sottostimata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>
                <a:solidFill>
                  <a:srgbClr val="4472C4"/>
                </a:solidFill>
                <a:latin typeface="Calibri Light"/>
              </a:rPr>
              <a:t>Forme cliniche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Segnaposto contenuto 3"/>
          <p:cNvPicPr/>
          <p:nvPr/>
        </p:nvPicPr>
        <p:blipFill>
          <a:blip r:embed="rId2"/>
          <a:stretch/>
        </p:blipFill>
        <p:spPr>
          <a:xfrm>
            <a:off x="4758120" y="1690560"/>
            <a:ext cx="59760" cy="43509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1380960" y="1577520"/>
            <a:ext cx="2422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i="1" strike="noStrike" spc="-1">
                <a:solidFill>
                  <a:srgbClr val="000000"/>
                </a:solidFill>
                <a:latin typeface="Calibri"/>
              </a:rPr>
              <a:t>Infantile classica (IOPD)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975720" y="1505880"/>
            <a:ext cx="1859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i="1" strike="noStrike" spc="-1">
                <a:solidFill>
                  <a:srgbClr val="000000"/>
                </a:solidFill>
                <a:latin typeface="Calibri"/>
              </a:rPr>
              <a:t>Late onset (LOPD</a:t>
            </a:r>
            <a:r>
              <a:rPr lang="it-IT" sz="1400" b="1" strike="noStrike" spc="-1">
                <a:solidFill>
                  <a:srgbClr val="000000"/>
                </a:solidFill>
                <a:latin typeface="Lucida Sans"/>
              </a:rPr>
              <a:t>)</a:t>
            </a:r>
            <a:endParaRPr lang="it-IT" sz="1400" b="0" strike="noStrike" spc="-1">
              <a:latin typeface="Arial"/>
            </a:endParaRPr>
          </a:p>
        </p:txBody>
      </p:sp>
      <p:pic>
        <p:nvPicPr>
          <p:cNvPr id="92" name="Immagine 7"/>
          <p:cNvPicPr/>
          <p:nvPr/>
        </p:nvPicPr>
        <p:blipFill>
          <a:blip r:embed="rId3"/>
          <a:stretch/>
        </p:blipFill>
        <p:spPr>
          <a:xfrm>
            <a:off x="1127160" y="2064960"/>
            <a:ext cx="2657520" cy="1904760"/>
          </a:xfrm>
          <a:prstGeom prst="rect">
            <a:avLst/>
          </a:prstGeom>
          <a:ln>
            <a:noFill/>
          </a:ln>
        </p:spPr>
      </p:pic>
      <p:pic>
        <p:nvPicPr>
          <p:cNvPr id="93" name="Immagine 8"/>
          <p:cNvPicPr/>
          <p:nvPr/>
        </p:nvPicPr>
        <p:blipFill>
          <a:blip r:embed="rId4"/>
          <a:stretch/>
        </p:blipFill>
        <p:spPr>
          <a:xfrm>
            <a:off x="5291280" y="1946880"/>
            <a:ext cx="1672200" cy="2304000"/>
          </a:xfrm>
          <a:prstGeom prst="rect">
            <a:avLst/>
          </a:prstGeom>
          <a:ln>
            <a:noFill/>
          </a:ln>
        </p:spPr>
      </p:pic>
      <p:pic>
        <p:nvPicPr>
          <p:cNvPr id="94" name="Immagine 9"/>
          <p:cNvPicPr/>
          <p:nvPr/>
        </p:nvPicPr>
        <p:blipFill>
          <a:blip r:embed="rId5"/>
          <a:stretch/>
        </p:blipFill>
        <p:spPr>
          <a:xfrm>
            <a:off x="7905240" y="1946880"/>
            <a:ext cx="3157200" cy="2292840"/>
          </a:xfrm>
          <a:prstGeom prst="rect">
            <a:avLst/>
          </a:prstGeom>
          <a:ln>
            <a:noFill/>
          </a:ln>
        </p:spPr>
      </p:pic>
      <p:sp>
        <p:nvSpPr>
          <p:cNvPr id="95" name="CustomShape 4"/>
          <p:cNvSpPr/>
          <p:nvPr/>
        </p:nvSpPr>
        <p:spPr>
          <a:xfrm>
            <a:off x="577080" y="4344840"/>
            <a:ext cx="38613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- Presentazione nei primi mesi di vita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- Ipotonia severa (floppy infant)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- Insufficienza respiratoria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- Cardiomegalia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- Morte entro il primo anno di vita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96" name="Immagine 13"/>
          <p:cNvPicPr/>
          <p:nvPr/>
        </p:nvPicPr>
        <p:blipFill>
          <a:blip r:embed="rId6"/>
          <a:stretch/>
        </p:blipFill>
        <p:spPr>
          <a:xfrm>
            <a:off x="5633640" y="4299480"/>
            <a:ext cx="924480" cy="364320"/>
          </a:xfrm>
          <a:prstGeom prst="rect">
            <a:avLst/>
          </a:prstGeom>
          <a:ln>
            <a:noFill/>
          </a:ln>
        </p:spPr>
      </p:pic>
      <p:pic>
        <p:nvPicPr>
          <p:cNvPr id="97" name="Immagine 14"/>
          <p:cNvPicPr/>
          <p:nvPr/>
        </p:nvPicPr>
        <p:blipFill>
          <a:blip r:embed="rId7"/>
          <a:stretch/>
        </p:blipFill>
        <p:spPr>
          <a:xfrm>
            <a:off x="9145080" y="4299480"/>
            <a:ext cx="677520" cy="364320"/>
          </a:xfrm>
          <a:prstGeom prst="rect">
            <a:avLst/>
          </a:prstGeom>
          <a:ln>
            <a:noFill/>
          </a:ln>
        </p:spPr>
      </p:pic>
      <p:sp>
        <p:nvSpPr>
          <p:cNvPr id="98" name="CustomShape 5"/>
          <p:cNvSpPr/>
          <p:nvPr/>
        </p:nvSpPr>
        <p:spPr>
          <a:xfrm>
            <a:off x="5336640" y="4664160"/>
            <a:ext cx="2095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Presentazione nella 1 o 2 decade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9" name="CustomShape 6"/>
          <p:cNvSpPr/>
          <p:nvPr/>
        </p:nvSpPr>
        <p:spPr>
          <a:xfrm>
            <a:off x="7872120" y="4664160"/>
            <a:ext cx="3223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Presentazione nella 3 o 4 decade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4993200" y="5452920"/>
            <a:ext cx="705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Malattia lentamente progressiva, che coinvolge la muscolatura scheletrica e respiratoria, generalmente senza coinvolgimento cardiaco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La TES per la malattia di Pompe</a:t>
            </a:r>
            <a:endParaRPr lang="it-IT" sz="40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È disponibile dal 2006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Consiste nella somministrazione </a:t>
            </a:r>
            <a:r>
              <a:rPr lang="it-IT" sz="2400" spc="-1" dirty="0">
                <a:solidFill>
                  <a:srgbClr val="000000"/>
                </a:solidFill>
                <a:latin typeface="Calibri"/>
              </a:rPr>
              <a:t>dell’enzima 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ricombinante e.v., nel LOPD ogni 2 settimane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È l’unica terapia specifica al momento disponibile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it-IT" sz="2400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Attualmente esistono 3 tipi diversi di TES: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</a:rPr>
              <a:t>alglucosidasi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 alfa,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</a:rPr>
              <a:t>avalglucosidasi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 alfa e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</a:rPr>
              <a:t>cipaglucosidasi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 alfa +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</a:rPr>
              <a:t>miglustat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 err="1">
                <a:solidFill>
                  <a:srgbClr val="0070C0"/>
                </a:solidFill>
                <a:latin typeface="Calibri Light"/>
              </a:rPr>
              <a:t>Alglucosidasi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 alfa:</a:t>
            </a:r>
          </a:p>
          <a:p>
            <a:pPr>
              <a:lnSpc>
                <a:spcPct val="90000"/>
              </a:lnSpc>
            </a:pPr>
            <a:r>
              <a:rPr lang="it-IT" sz="4000" b="1" spc="-1" dirty="0">
                <a:solidFill>
                  <a:srgbClr val="0070C0"/>
                </a:solidFill>
                <a:latin typeface="Calibri Light"/>
              </a:rPr>
              <a:t>d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ati di efficacia e sicurezza – forma infantile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8211960" y="6123600"/>
            <a:ext cx="3774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</a:rPr>
              <a:t>Kishnani P et al. Neurology 2007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05" name="Immagine 5"/>
          <p:cNvPicPr/>
          <p:nvPr/>
        </p:nvPicPr>
        <p:blipFill>
          <a:blip r:embed="rId2"/>
          <a:stretch/>
        </p:blipFill>
        <p:spPr>
          <a:xfrm>
            <a:off x="675360" y="1238243"/>
            <a:ext cx="3905280" cy="555372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5094360" y="1778193"/>
            <a:ext cx="625896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Casi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18 pazienti con IOPD ed età &lt; 6 mesi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randomizzati 1:1 a ricevere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rhGAA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20 mg/kg o 40 mg/kg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bw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Controlli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Coorte di pz IOPD non trattati paragonabili per età e sesso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Follow up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52 settimane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70C0"/>
                </a:solidFill>
                <a:latin typeface="Calibri"/>
              </a:rPr>
              <a:t>Risultati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Riduzione del 92% del rischio di morte o ventilazione invasiva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Riduzione significativa del LVMI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Reazioni avverse in 11/18 considerate di entità lieve o moderata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Sviluppo di anticorpi IgG anti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alibri"/>
              </a:rPr>
              <a:t>rhGAA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 in 16/18 pazienti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2"/>
          <p:cNvSpPr txBox="1"/>
          <p:nvPr/>
        </p:nvSpPr>
        <p:spPr>
          <a:xfrm>
            <a:off x="5335560" y="1825560"/>
            <a:ext cx="60181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</a:rPr>
              <a:t>Studio di estensione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16 pazienti hanno continuato a ricevere rhGAA fino a 3 anni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70C0"/>
                </a:solidFill>
                <a:latin typeface="Calibri"/>
              </a:rPr>
              <a:t>Risultati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</a:rPr>
              <a:t>Riduzione del 91% del rischio di morte o ventilazione invasiva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</a:rPr>
              <a:t>Mantenimento della riduzione del LVMI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000" b="1" strike="noStrike" spc="-1">
                <a:solidFill>
                  <a:srgbClr val="000000"/>
                </a:solidFill>
                <a:latin typeface="Calibri"/>
              </a:rPr>
              <a:t>IAR più frequenti nel gruppo 40 mg/kg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8211960" y="6123600"/>
            <a:ext cx="3774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</a:rPr>
              <a:t>Kishnani P et al. Ped Res 2009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10" name="Immagine 4"/>
          <p:cNvPicPr/>
          <p:nvPr/>
        </p:nvPicPr>
        <p:blipFill>
          <a:blip r:embed="rId2"/>
          <a:stretch/>
        </p:blipFill>
        <p:spPr>
          <a:xfrm>
            <a:off x="604440" y="2093400"/>
            <a:ext cx="4730760" cy="3321720"/>
          </a:xfrm>
          <a:prstGeom prst="rect">
            <a:avLst/>
          </a:prstGeom>
          <a:ln>
            <a:noFill/>
          </a:ln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8DB75CF6-825F-4535-9E2D-3399F33D6734}"/>
              </a:ext>
            </a:extLst>
          </p:cNvPr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 err="1">
                <a:solidFill>
                  <a:srgbClr val="0070C0"/>
                </a:solidFill>
                <a:latin typeface="Calibri Light"/>
              </a:rPr>
              <a:t>Alglucosidasi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 alfa:</a:t>
            </a:r>
          </a:p>
          <a:p>
            <a:pPr>
              <a:lnSpc>
                <a:spcPct val="90000"/>
              </a:lnSpc>
            </a:pPr>
            <a:r>
              <a:rPr lang="it-IT" sz="4000" b="1" spc="-1" dirty="0">
                <a:solidFill>
                  <a:srgbClr val="0070C0"/>
                </a:solidFill>
                <a:latin typeface="Calibri Light"/>
              </a:rPr>
              <a:t>d</a:t>
            </a:r>
            <a:r>
              <a:rPr lang="it-IT" sz="4000" b="1" strike="noStrike" spc="-1" dirty="0">
                <a:solidFill>
                  <a:srgbClr val="0070C0"/>
                </a:solidFill>
                <a:latin typeface="Calibri Light"/>
              </a:rPr>
              <a:t>ati di efficacia e sicurezza – forma infantile</a:t>
            </a:r>
            <a:endParaRPr lang="it-IT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838080" y="183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>
                <a:solidFill>
                  <a:srgbClr val="0070C0"/>
                </a:solidFill>
                <a:latin typeface="Calibri Light"/>
              </a:rPr>
              <a:t>Il problema degli anticorpi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838080" y="1604160"/>
            <a:ext cx="10515240" cy="1533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I pazienti </a:t>
            </a:r>
            <a:r>
              <a:rPr lang="it-IT" sz="2400" b="1" strike="noStrike" spc="-1">
                <a:solidFill>
                  <a:srgbClr val="000000"/>
                </a:solidFill>
                <a:latin typeface="Calibri"/>
              </a:rPr>
              <a:t>CRIM negativi </a:t>
            </a: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(attività enzimatica residua 0) sviluppano precocemente anticorpi vs rhGAA ad alto titolo (&gt;50.000) che rendono meno efficace la terapia e possono causare importanti reazioni avverse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Immagine 3"/>
          <p:cNvPicPr/>
          <p:nvPr/>
        </p:nvPicPr>
        <p:blipFill>
          <a:blip r:embed="rId2"/>
          <a:stretch/>
        </p:blipFill>
        <p:spPr>
          <a:xfrm>
            <a:off x="7679520" y="2827800"/>
            <a:ext cx="3124440" cy="312444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885240" y="3532680"/>
            <a:ext cx="637632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 Indicazione a testare precocemente il CRIM status, se negativo iniziare protocollo di </a:t>
            </a:r>
            <a:r>
              <a:rPr lang="it-IT" sz="2400" b="1" strike="noStrike" spc="-1">
                <a:solidFill>
                  <a:srgbClr val="000000"/>
                </a:solidFill>
                <a:latin typeface="Calibri"/>
              </a:rPr>
              <a:t>immunomodulazione</a:t>
            </a: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 (metotrexate, rituximab, immunoglobuline e.v.) prima dell’avvio della terapia enzimatica sostitutiva</a:t>
            </a:r>
            <a:endParaRPr lang="it-IT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1307</Words>
  <Application>Microsoft Office PowerPoint</Application>
  <PresentationFormat>Widescreen</PresentationFormat>
  <Paragraphs>217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Google Sans</vt:lpstr>
      <vt:lpstr>Lucida Sans</vt:lpstr>
      <vt:lpstr>Myriad Pro</vt:lpstr>
      <vt:lpstr>StarSymbol</vt:lpstr>
      <vt:lpstr>Times New Roman</vt:lpstr>
      <vt:lpstr>Wingdings</vt:lpstr>
      <vt:lpstr>Tema di Office</vt:lpstr>
      <vt:lpstr>Presentazione standard di PowerPoint</vt:lpstr>
      <vt:lpstr>Le malattie lisosomiali</vt:lpstr>
      <vt:lpstr>La terapia enzimatica sostitutiva (TES)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Sechi Annalisa</dc:creator>
  <cp:lastModifiedBy>Annalisa Sechi</cp:lastModifiedBy>
  <cp:revision>67</cp:revision>
  <dcterms:created xsi:type="dcterms:W3CDTF">2026-05-06T13:32:29Z</dcterms:created>
  <dcterms:modified xsi:type="dcterms:W3CDTF">2026-05-11T21:41:32Z</dcterms:modified>
</cp:coreProperties>
</file>