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ink/ink11.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186" r:id="rId2"/>
    <p:sldId id="257" r:id="rId3"/>
    <p:sldId id="260" r:id="rId4"/>
    <p:sldId id="4184" r:id="rId5"/>
    <p:sldId id="258" r:id="rId6"/>
    <p:sldId id="268" r:id="rId7"/>
    <p:sldId id="353" r:id="rId8"/>
    <p:sldId id="293" r:id="rId9"/>
    <p:sldId id="287" r:id="rId10"/>
    <p:sldId id="259" r:id="rId11"/>
    <p:sldId id="351" r:id="rId12"/>
    <p:sldId id="366" r:id="rId13"/>
    <p:sldId id="271" r:id="rId14"/>
    <p:sldId id="345" r:id="rId15"/>
    <p:sldId id="281" r:id="rId16"/>
    <p:sldId id="282" r:id="rId17"/>
    <p:sldId id="286" r:id="rId18"/>
    <p:sldId id="365" r:id="rId19"/>
    <p:sldId id="355" r:id="rId20"/>
    <p:sldId id="339" r:id="rId21"/>
    <p:sldId id="4179" r:id="rId22"/>
    <p:sldId id="361" r:id="rId23"/>
    <p:sldId id="4177" r:id="rId24"/>
    <p:sldId id="264" r:id="rId25"/>
    <p:sldId id="4178" r:id="rId26"/>
    <p:sldId id="4175" r:id="rId27"/>
    <p:sldId id="2295" r:id="rId28"/>
    <p:sldId id="350" r:id="rId29"/>
    <p:sldId id="332" r:id="rId30"/>
    <p:sldId id="308" r:id="rId31"/>
    <p:sldId id="314" r:id="rId32"/>
    <p:sldId id="322" r:id="rId33"/>
    <p:sldId id="300" r:id="rId34"/>
    <p:sldId id="303" r:id="rId35"/>
    <p:sldId id="304" r:id="rId36"/>
    <p:sldId id="307" r:id="rId37"/>
    <p:sldId id="325" r:id="rId38"/>
    <p:sldId id="329" r:id="rId39"/>
    <p:sldId id="335" r:id="rId40"/>
    <p:sldId id="319" r:id="rId41"/>
    <p:sldId id="359" r:id="rId42"/>
    <p:sldId id="4170" r:id="rId43"/>
    <p:sldId id="356" r:id="rId44"/>
    <p:sldId id="283" r:id="rId45"/>
    <p:sldId id="289" r:id="rId46"/>
    <p:sldId id="3948" r:id="rId47"/>
    <p:sldId id="357" r:id="rId48"/>
    <p:sldId id="358" r:id="rId49"/>
    <p:sldId id="418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C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256FA-1AEA-4B0C-895E-06C5DF01E588}" v="19" dt="2026-05-12T22:00:20.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53" autoAdjust="0"/>
  </p:normalViewPr>
  <p:slideViewPr>
    <p:cSldViewPr snapToGrid="0">
      <p:cViewPr varScale="1">
        <p:scale>
          <a:sx n="70" d="100"/>
          <a:sy n="70" d="100"/>
        </p:scale>
        <p:origin x="501" y="51"/>
      </p:cViewPr>
      <p:guideLst/>
    </p:cSldViewPr>
  </p:slideViewPr>
  <p:notesTextViewPr>
    <p:cViewPr>
      <p:scale>
        <a:sx n="1" d="1"/>
        <a:sy n="1" d="1"/>
      </p:scale>
      <p:origin x="0" y="0"/>
    </p:cViewPr>
  </p:notesTextViewPr>
  <p:sorterViewPr>
    <p:cViewPr>
      <p:scale>
        <a:sx n="100" d="100"/>
        <a:sy n="100" d="100"/>
      </p:scale>
      <p:origin x="0" y="-1095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04.89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147 137,'3541'0,"-3507"-2,52-9,-18 2,-29 3,57-16,-56 12,45-6,0 10,107 6,-91 1,248 0,-302-4,50-8,37-2,-124 13,26-1,65-9,-50 2,81-2,53 10,-72 2,1001-2,-1082 1,60 12,12 0,-96-12,1 0,0 1,0 0,0 0,15 7,39 23,-47-23,9 1,-22-9,0-1,0 1,1 1,-1-1,0 0,0 1,0 0,0-1,-1 1,1 0,0 1,3 3,-5-5,-1-1,0 1,1-1,-1 1,0 0,1-1,-1 1,0 0,0-1,0 1,0 0,0-1,0 1,0 0,0-1,0 1,0 0,0-1,0 1,0 0,-1-1,1 1,-1 1,0-1,0 1,0-1,0 0,0 1,0-1,-1 0,1 0,0 0,-3 2,-4 1,0 0,-17 6,19-8,-39 13,0-1,-1-2,0-2,-1-3,-89 4,-243-12,204-12,27 0,92 11,-75-13,74 8,0 3,-98 4,65 2,-3674-1,1904-2,1833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9:01:47.79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 0,'2646'106'0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11T16:38:27.01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 0,'16070'0'0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3:29.279"/>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1 1,'3308'0,"-3287"0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3:36.529"/>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0 41,'40'0,"33"1,144-17,-135 4,1 4,104 2,838 8,-538-3,1740 1,-2205 1,43 8,8 1,209-8,-145-4,-72 1,78 3,-70 7,-45-4,35 1,2-6,-32-1,1 2,47 6,-35 1,-26-5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2T15:33:55.005"/>
    </inkml:context>
    <inkml:brush xml:id="br0">
      <inkml:brushProperty name="width" value="0.2" units="cm"/>
      <inkml:brushProperty name="height" value="0.4" units="cm"/>
      <inkml:brushProperty name="color" value="#FFACD5"/>
      <inkml:brushProperty name="tip" value="rectangle"/>
      <inkml:brushProperty name="rasterOp" value="maskPen"/>
      <inkml:brushProperty name="ignorePressure" value="1"/>
    </inkml:brush>
  </inkml:definitions>
  <inkml:trace contextRef="#ctx0" brushRef="#br0">1 0 0,'9344'0'0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28.64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51 310,'421'0,"-292"10,-8 0,412-9,-254-2,-262 2,0 1,0 1,-1 0,24 8,-21-5,-1-1,0-1,28 2,93-7,19 2,-81 9,-50-5,38 1,341-5,-196-2,900 1,-1097-1,1-1,0 0,-1-1,1 0,13-6,-8 3,29-6,-6 5,0 0,71-4,-39 12,-33 0,-1-1,61-9,-48 2,0 3,76 4,24-2,-52-11,-48 5,-2 0,-18 3,45-3,7 8,-27 1,69-9,-70 2,-23 3,0-2,40-11,-42 9,-1 0,1 2,44-2,97 7,-77 2,665-2,-736 1,43 8,-1 1,10-8,-48-2,1 1,30 6,-20-2,-1-1,53-3,12 1,-31 8,-44-5,33 0,384-4,-215-2,-221 1,51 0,105 12,-103-4,-34-5,0 1,33 10,-37-7,0-2,1 0,40 1,79-7,-59 0,942 1,-1125-1,1-1,-97 12,-359 25,-393-37,874-1,-82-15,-48-2,-3 10,-82 0,201 11,-95-2,68-16,17 2,-366 4,304 13,68-1,-117-3,54-15,87 9,-72-17,70 12,-13-6,-79-29,-54-6,120 26,70 20,-1 0,0 2,-45-6,-22 4,-68-4,-473 12,294 1,301 0,0 2,-44 9,-19 15,7-1,14-8,-64 11,58-16,-90 15,143-24,-1-1,-57-3,59-1,-1 1,-58 9,35-1,35-6,0 2,0 0,-20 7,12-3,1-1,-1-2,-1 0,-41 0,-20 3,-90 8,67-7,-155-6,144-4,-605 1,708-1,-37-7,11 1,17 3,1-2,-31-10,-2-1,30 9,1 2,-51-4,58 9,0-1,1-1,-1-2,1 0,-31-12,37 11,8 2,-1 0,0 1,0 0,-18-3,8 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31.61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1 351,'52'0,"16"1,-1-3,92-14,-158 16,270-62,-225 48,0 2,59-8,-4 2,-65 10,71-6,3 4,27 0,335 10,-1692 0,1215 0,0 0,0-1,0 0,0 0,0 0,0-1,0 1,-5-4,-36-22,3 1,-23-3,-15-6,68 28,0 2,1 0,-2 0,1 1,-1 1,1 0,-1 1,0 1,-16-1,12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34.750"/>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0 105,'1666'0,"-1519"-11,-14 0,379 10,-242 2,-143 0,143-2,-123-12,-91 7,21-2,112-6,194 15,-364-2,1-1,-1-1,35-10,24-4,-9 11,110 6,-83 2,1196-2,-1274 1,-1 0,26 7,19 1,-46-8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37.497"/>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0,'2352'0,"-2335"1,0 1,25 5,-23-3,27 2,66-5,-90-1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2T15:35:44.553"/>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 0,'8010'0'0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9:01:12.06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 0,'5028'398'0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54.214"/>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55.926"/>
    </inkml:context>
    <inkml:brush xml:id="br0">
      <inkml:brushProperty name="width" value="0.2" units="cm"/>
      <inkml:brushProperty name="height" value="0.4"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35:59.814"/>
    </inkml:context>
    <inkml:brush xml:id="br0">
      <inkml:brushProperty name="width" value="0.5" units="cm"/>
      <inkml:brushProperty name="height" value="1"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5-02T15:47:12.095"/>
    </inkml:context>
    <inkml:brush xml:id="br0">
      <inkml:brushProperty name="width" value="0.5" units="cm"/>
      <inkml:brushProperty name="height" value="1" units="cm"/>
      <inkml:brushProperty name="color" value="#FFACD5"/>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9:01:16.9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 0,'4286'106'0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22.66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29,'1217'0,"-675"-14,-21-1,1358 15,-762 1,-1062 1,0 2,67 14,-33 4,15 2,17-7,180 4,669-22,-367 0,-586 2,0 1,-1 1,20 4,-14-2,22 3,-15-6,-3-1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25.718"/>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0,'4275'0,"-4261"0,-1 1,0 0,0 0,-1 1,1 1,0 0,16 7,7 3,1-1,-1-2,2-1,-1-2,1-2,45 1,307-6,-170-3,718 3,-907 2,56 9,12 2,14 0,17 1,-64-14,-37-2,-1 3,1 0,52 9,-53-3,0-3,41 3,-65-7,-3 1,-1-1,1 0,0 0,0 0,-1 0,1 0,0 0,0 0,-1 0,1 0,0 0,0 0,-1 0,1-1,0 1,0 0,-1-1,1 1,0 0,-1-1,1 1,0-1,-1 1,2-1,-3-6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30.017"/>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1,'338'27,"-151"-6,-119-19,0-3,70-10,-38 3,-6 1,389-17,553 24,-448 1,-87-1,-485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4-21T09:01:35.61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26 0,'2274'-26'0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38.95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0,'327'28,"-35"-1,-67-28,47 2,18 22,-238-18,85 18,-83-12,73 6,-34-14,63 6,318 6,-348-16,29 13,-68-3,45 6,39 2,-150-16,39 10,-8-1,-37-7,0 1,-1 0,26 12,-24-10,0 0,0 0,18 2,1-4,0-1,43-4,-71 1,18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4-21T09:01:41.5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0,'2276'0,"-2251"0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BCB6F-131F-4357-BD70-E9FC35BD62B4}" type="datetimeFigureOut">
              <a:rPr lang="en-GB" smtClean="0"/>
              <a:t>12/05/2026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FDF71-4B2E-4F63-AB5C-A0EB848FB089}" type="slidenum">
              <a:rPr lang="en-GB" smtClean="0"/>
              <a:t>‹#›</a:t>
            </a:fld>
            <a:endParaRPr lang="en-GB"/>
          </a:p>
        </p:txBody>
      </p:sp>
    </p:spTree>
    <p:extLst>
      <p:ext uri="{BB962C8B-B14F-4D97-AF65-F5344CB8AC3E}">
        <p14:creationId xmlns:p14="http://schemas.microsoft.com/office/powerpoint/2010/main" val="329978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2</a:t>
            </a:fld>
            <a:endParaRPr lang="en-GB"/>
          </a:p>
        </p:txBody>
      </p:sp>
    </p:spTree>
    <p:extLst>
      <p:ext uri="{BB962C8B-B14F-4D97-AF65-F5344CB8AC3E}">
        <p14:creationId xmlns:p14="http://schemas.microsoft.com/office/powerpoint/2010/main" val="234811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Studio </a:t>
            </a:r>
            <a:r>
              <a:rPr lang="en-US" dirty="0" err="1"/>
              <a:t>su</a:t>
            </a:r>
            <a:r>
              <a:rPr lang="en-US" dirty="0"/>
              <a:t> AM J RESPIR CRIT CARE MED del 2019</a:t>
            </a:r>
          </a:p>
          <a:p>
            <a:r>
              <a:rPr lang="en-US" dirty="0"/>
              <a:t>ESS 13.7 vs 10.6</a:t>
            </a:r>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14</a:t>
            </a:fld>
            <a:endParaRPr lang="it-IT"/>
          </a:p>
        </p:txBody>
      </p:sp>
    </p:spTree>
    <p:extLst>
      <p:ext uri="{BB962C8B-B14F-4D97-AF65-F5344CB8AC3E}">
        <p14:creationId xmlns:p14="http://schemas.microsoft.com/office/powerpoint/2010/main" val="3145204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15</a:t>
            </a:fld>
            <a:endParaRPr lang="it-IT"/>
          </a:p>
        </p:txBody>
      </p:sp>
    </p:spTree>
    <p:extLst>
      <p:ext uri="{BB962C8B-B14F-4D97-AF65-F5344CB8AC3E}">
        <p14:creationId xmlns:p14="http://schemas.microsoft.com/office/powerpoint/2010/main" val="889251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Ha prevalenza variabile dal 5 al 22% (Studi di </a:t>
            </a:r>
            <a:r>
              <a:rPr lang="it-IT" dirty="0" err="1"/>
              <a:t>Pepin</a:t>
            </a:r>
            <a:r>
              <a:rPr lang="it-IT" dirty="0"/>
              <a:t> Eur </a:t>
            </a:r>
            <a:r>
              <a:rPr lang="it-IT" dirty="0" err="1"/>
              <a:t>resp</a:t>
            </a:r>
            <a:r>
              <a:rPr lang="it-IT" dirty="0"/>
              <a:t> L 2009 e Gasa J </a:t>
            </a:r>
            <a:r>
              <a:rPr lang="it-IT" dirty="0" err="1"/>
              <a:t>Slepp</a:t>
            </a:r>
            <a:r>
              <a:rPr lang="it-IT" dirty="0"/>
              <a:t> Res 2013), e la riconosciamo in primis effettuando ESS assieme ad anamnesi appropriata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rimane non chiaro il meccanismo per cui chi fa CPAP adeguatamente possa avere sonnolenza residua – una spiegazione potrebbe essere appunto che i meccanismi di danno di cui sopra sono in parte irreversibili, ma ancora non abbiamo evidenze chiare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Una volta escluse altre cause di EDS, rimane l’ipotesi che l’ipossia cronica possa causa disfunzione nei circuiti di controllo della veglia, aumento dello stress ossidativo e persino apoptosi cellulare e </a:t>
            </a:r>
            <a:r>
              <a:rPr lang="it-IT" dirty="0" err="1"/>
              <a:t>gliosi</a:t>
            </a:r>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16</a:t>
            </a:fld>
            <a:endParaRPr lang="it-IT"/>
          </a:p>
        </p:txBody>
      </p:sp>
    </p:spTree>
    <p:extLst>
      <p:ext uri="{BB962C8B-B14F-4D97-AF65-F5344CB8AC3E}">
        <p14:creationId xmlns:p14="http://schemas.microsoft.com/office/powerpoint/2010/main" val="408865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Ipossia intermintente determina danno a lillo degli oligodendrociti oltre che alle strutture adrenergie e dopaminergiche ed intolre alterazioni a luvello del sistema glifantico che non esercita più il suo effetto di clearance sulle sostanze neurotossiche </a:t>
            </a:r>
          </a:p>
          <a:p>
            <a:endParaRPr lang="it-IT" dirty="0"/>
          </a:p>
          <a:p>
            <a:endParaRPr lang="it-IT" dirty="0"/>
          </a:p>
          <a:p>
            <a:r>
              <a:rPr lang="it-IT" dirty="0"/>
              <a:t>Lavoro del 2020– danno delle aree che promuovo la veglia</a:t>
            </a:r>
          </a:p>
          <a:p>
            <a:r>
              <a:rPr lang="it-IT" dirty="0"/>
              <a:t>Da studi su modelli murini questo è uno dei meccanismi che si ritiene responsabile ossia:</a:t>
            </a:r>
          </a:p>
          <a:p>
            <a:endParaRPr lang="it-IT" dirty="0"/>
          </a:p>
          <a:p>
            <a:r>
              <a:rPr lang="en-GB" sz="1200" b="0" i="0" u="none" strike="noStrike" kern="1200" baseline="0" dirty="0">
                <a:solidFill>
                  <a:schemeClr val="tx1"/>
                </a:solidFill>
                <a:latin typeface="+mn-lt"/>
                <a:ea typeface="+mn-ea"/>
                <a:cs typeface="+mn-cs"/>
              </a:rPr>
              <a:t>Mechanisms underlying residual EDS in</a:t>
            </a:r>
          </a:p>
          <a:p>
            <a:r>
              <a:rPr lang="en-GB" sz="1200" b="0" i="0" u="none" strike="noStrike" kern="1200" baseline="0" dirty="0">
                <a:solidFill>
                  <a:schemeClr val="tx1"/>
                </a:solidFill>
                <a:latin typeface="+mn-lt"/>
                <a:ea typeface="+mn-ea"/>
                <a:cs typeface="+mn-cs"/>
              </a:rPr>
              <a:t>patients with treated OSA are likely</a:t>
            </a:r>
          </a:p>
          <a:p>
            <a:r>
              <a:rPr lang="en-GB" sz="1200" b="0" i="0" u="none" strike="noStrike" kern="1200" baseline="0" dirty="0">
                <a:solidFill>
                  <a:schemeClr val="tx1"/>
                </a:solidFill>
                <a:latin typeface="+mn-lt"/>
                <a:ea typeface="+mn-ea"/>
                <a:cs typeface="+mn-cs"/>
              </a:rPr>
              <a:t>confounded by the unknown length of time an</a:t>
            </a:r>
          </a:p>
          <a:p>
            <a:r>
              <a:rPr lang="en-GB" sz="1200" b="0" i="0" u="none" strike="noStrike" kern="1200" baseline="0" dirty="0">
                <a:solidFill>
                  <a:schemeClr val="tx1"/>
                </a:solidFill>
                <a:latin typeface="+mn-lt"/>
                <a:ea typeface="+mn-ea"/>
                <a:cs typeface="+mn-cs"/>
              </a:rPr>
              <a:t>individual has been exposed to the condition</a:t>
            </a:r>
          </a:p>
          <a:p>
            <a:r>
              <a:rPr lang="en-GB" sz="1200" b="0" i="0" u="none" strike="noStrike" kern="1200" baseline="0" dirty="0">
                <a:solidFill>
                  <a:schemeClr val="tx1"/>
                </a:solidFill>
                <a:latin typeface="+mn-lt"/>
                <a:ea typeface="+mn-ea"/>
                <a:cs typeface="+mn-cs"/>
              </a:rPr>
              <a:t>and differences in individual susceptibility to</a:t>
            </a:r>
          </a:p>
          <a:p>
            <a:r>
              <a:rPr lang="en-GB" sz="1200" b="0" i="0" u="none" strike="noStrike" kern="1200" baseline="0" dirty="0">
                <a:solidFill>
                  <a:schemeClr val="tx1"/>
                </a:solidFill>
                <a:latin typeface="+mn-lt"/>
                <a:ea typeface="+mn-ea"/>
                <a:cs typeface="+mn-cs"/>
              </a:rPr>
              <a:t>the consequences of OSA, as well as comorbid</a:t>
            </a:r>
          </a:p>
          <a:p>
            <a:r>
              <a:rPr lang="en-GB" sz="1200" b="0" i="0" u="none" strike="noStrike" kern="1200" baseline="0" dirty="0">
                <a:solidFill>
                  <a:schemeClr val="tx1"/>
                </a:solidFill>
                <a:latin typeface="+mn-lt"/>
                <a:ea typeface="+mn-ea"/>
                <a:cs typeface="+mn-cs"/>
              </a:rPr>
              <a:t>conditions such as mood disorders and</a:t>
            </a:r>
          </a:p>
          <a:p>
            <a:r>
              <a:rPr lang="en-GB" sz="1200" b="0" i="0" u="none" strike="noStrike" kern="1200" baseline="0" dirty="0">
                <a:solidFill>
                  <a:schemeClr val="tx1"/>
                </a:solidFill>
                <a:latin typeface="+mn-lt"/>
                <a:ea typeface="+mn-ea"/>
                <a:cs typeface="+mn-cs"/>
              </a:rPr>
              <a:t>neurologic conditions. </a:t>
            </a:r>
            <a:r>
              <a:rPr lang="en-GB" sz="1200" b="0" i="0" u="none" strike="noStrike" kern="1200" baseline="0" dirty="0" err="1">
                <a:solidFill>
                  <a:schemeClr val="tx1"/>
                </a:solidFill>
                <a:latin typeface="+mn-lt"/>
                <a:ea typeface="+mn-ea"/>
                <a:cs typeface="+mn-cs"/>
              </a:rPr>
              <a:t>Animalmodels</a:t>
            </a:r>
            <a:r>
              <a:rPr lang="en-GB" sz="1200" b="0" i="0" u="none" strike="noStrike" kern="1200" baseline="0" dirty="0">
                <a:solidFill>
                  <a:schemeClr val="tx1"/>
                </a:solidFill>
                <a:latin typeface="+mn-lt"/>
                <a:ea typeface="+mn-ea"/>
                <a:cs typeface="+mn-cs"/>
              </a:rPr>
              <a:t> of sleep</a:t>
            </a:r>
          </a:p>
          <a:p>
            <a:r>
              <a:rPr lang="en-GB" sz="1200" b="0" i="0" u="none" strike="noStrike" kern="1200" baseline="0" dirty="0" err="1">
                <a:solidFill>
                  <a:schemeClr val="tx1"/>
                </a:solidFill>
                <a:latin typeface="+mn-lt"/>
                <a:ea typeface="+mn-ea"/>
                <a:cs typeface="+mn-cs"/>
              </a:rPr>
              <a:t>apnea</a:t>
            </a:r>
            <a:r>
              <a:rPr lang="en-GB" sz="1200" b="0" i="0" u="none" strike="noStrike" kern="1200" baseline="0" dirty="0">
                <a:solidFill>
                  <a:schemeClr val="tx1"/>
                </a:solidFill>
                <a:latin typeface="+mn-lt"/>
                <a:ea typeface="+mn-ea"/>
                <a:cs typeface="+mn-cs"/>
              </a:rPr>
              <a:t>, exposure to hypoxia, and sleep</a:t>
            </a:r>
          </a:p>
          <a:p>
            <a:r>
              <a:rPr lang="en-GB" sz="1200" b="0" i="0" u="none" strike="noStrike" kern="1200" baseline="0" dirty="0">
                <a:solidFill>
                  <a:schemeClr val="tx1"/>
                </a:solidFill>
                <a:latin typeface="+mn-lt"/>
                <a:ea typeface="+mn-ea"/>
                <a:cs typeface="+mn-cs"/>
              </a:rPr>
              <a:t>fragmentation as well as neuroimaging studies</a:t>
            </a:r>
          </a:p>
          <a:p>
            <a:r>
              <a:rPr lang="en-GB" sz="1200" b="0" i="0" u="none" strike="noStrike" kern="1200" baseline="0" dirty="0">
                <a:solidFill>
                  <a:schemeClr val="tx1"/>
                </a:solidFill>
                <a:latin typeface="+mn-lt"/>
                <a:ea typeface="+mn-ea"/>
                <a:cs typeface="+mn-cs"/>
              </a:rPr>
              <a:t>in humans are beginning to provide evidence</a:t>
            </a:r>
          </a:p>
          <a:p>
            <a:r>
              <a:rPr lang="en-GB" sz="1200" b="0" i="0" u="none" strike="noStrike" kern="1200" baseline="0" dirty="0">
                <a:solidFill>
                  <a:schemeClr val="tx1"/>
                </a:solidFill>
                <a:latin typeface="+mn-lt"/>
                <a:ea typeface="+mn-ea"/>
                <a:cs typeface="+mn-cs"/>
              </a:rPr>
              <a:t>for plausible explanations</a:t>
            </a:r>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17</a:t>
            </a:fld>
            <a:endParaRPr lang="it-IT"/>
          </a:p>
        </p:txBody>
      </p:sp>
    </p:spTree>
    <p:extLst>
      <p:ext uri="{BB962C8B-B14F-4D97-AF65-F5344CB8AC3E}">
        <p14:creationId xmlns:p14="http://schemas.microsoft.com/office/powerpoint/2010/main" val="185859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20</a:t>
            </a:fld>
            <a:endParaRPr lang="it-IT"/>
          </a:p>
        </p:txBody>
      </p:sp>
    </p:spTree>
    <p:extLst>
      <p:ext uri="{BB962C8B-B14F-4D97-AF65-F5344CB8AC3E}">
        <p14:creationId xmlns:p14="http://schemas.microsoft.com/office/powerpoint/2010/main" val="190175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B496A-E1D6-DBC6-FE37-0B0008F1A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E7343-B92D-C95A-D469-F8EA11286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E8E4B6-6E7E-E0A3-919C-16B706295E4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EB6E0A3-51E4-2A84-3937-6EB22DC7635C}"/>
              </a:ext>
            </a:extLst>
          </p:cNvPr>
          <p:cNvSpPr>
            <a:spLocks noGrp="1"/>
          </p:cNvSpPr>
          <p:nvPr>
            <p:ph type="sldNum" sz="quarter" idx="5"/>
          </p:nvPr>
        </p:nvSpPr>
        <p:spPr/>
        <p:txBody>
          <a:bodyPr/>
          <a:lstStyle/>
          <a:p>
            <a:fld id="{7F4FDF71-4B2E-4F63-AB5C-A0EB848FB089}" type="slidenum">
              <a:rPr lang="en-GB" smtClean="0"/>
              <a:t>21</a:t>
            </a:fld>
            <a:endParaRPr lang="en-GB"/>
          </a:p>
        </p:txBody>
      </p:sp>
    </p:spTree>
    <p:extLst>
      <p:ext uri="{BB962C8B-B14F-4D97-AF65-F5344CB8AC3E}">
        <p14:creationId xmlns:p14="http://schemas.microsoft.com/office/powerpoint/2010/main" val="1046801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22</a:t>
            </a:fld>
            <a:endParaRPr lang="en-GB"/>
          </a:p>
        </p:txBody>
      </p:sp>
    </p:spTree>
    <p:extLst>
      <p:ext uri="{BB962C8B-B14F-4D97-AF65-F5344CB8AC3E}">
        <p14:creationId xmlns:p14="http://schemas.microsoft.com/office/powerpoint/2010/main" val="242090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A756-AFD8-F5AD-CC9B-629C5431F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A6E11-35FF-2146-40B6-4563AB975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CA7ABD-638D-73C6-99A0-0795989C31F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1F95307-B604-200F-D2D8-CE74A7AB6BD2}"/>
              </a:ext>
            </a:extLst>
          </p:cNvPr>
          <p:cNvSpPr>
            <a:spLocks noGrp="1"/>
          </p:cNvSpPr>
          <p:nvPr>
            <p:ph type="sldNum" sz="quarter" idx="5"/>
          </p:nvPr>
        </p:nvSpPr>
        <p:spPr/>
        <p:txBody>
          <a:bodyPr/>
          <a:lstStyle/>
          <a:p>
            <a:fld id="{7F4FDF71-4B2E-4F63-AB5C-A0EB848FB089}" type="slidenum">
              <a:rPr lang="en-GB" smtClean="0"/>
              <a:t>23</a:t>
            </a:fld>
            <a:endParaRPr lang="en-GB"/>
          </a:p>
        </p:txBody>
      </p:sp>
    </p:spTree>
    <p:extLst>
      <p:ext uri="{BB962C8B-B14F-4D97-AF65-F5344CB8AC3E}">
        <p14:creationId xmlns:p14="http://schemas.microsoft.com/office/powerpoint/2010/main" val="2761911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24</a:t>
            </a:fld>
            <a:endParaRPr lang="en-GB"/>
          </a:p>
        </p:txBody>
      </p:sp>
    </p:spTree>
    <p:extLst>
      <p:ext uri="{BB962C8B-B14F-4D97-AF65-F5344CB8AC3E}">
        <p14:creationId xmlns:p14="http://schemas.microsoft.com/office/powerpoint/2010/main" val="1511479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4716-60FC-2BD4-FDAD-AC300E12CA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4B64271-3B0B-A3C9-40A3-239130E587B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F012F37-D9A7-16E3-EA36-B0DA45253313}"/>
              </a:ext>
            </a:extLst>
          </p:cNvPr>
          <p:cNvSpPr>
            <a:spLocks noGrp="1"/>
          </p:cNvSpPr>
          <p:nvPr>
            <p:ph type="body" idx="1"/>
          </p:nvPr>
        </p:nvSpPr>
        <p:spPr/>
        <p:txBody>
          <a:bodyPr/>
          <a:lstStyle/>
          <a:p>
            <a:r>
              <a:rPr lang="it-IT" dirty="0"/>
              <a:t>Review del 2021</a:t>
            </a:r>
          </a:p>
        </p:txBody>
      </p:sp>
      <p:sp>
        <p:nvSpPr>
          <p:cNvPr id="4" name="Segnaposto numero diapositiva 3">
            <a:extLst>
              <a:ext uri="{FF2B5EF4-FFF2-40B4-BE49-F238E27FC236}">
                <a16:creationId xmlns:a16="http://schemas.microsoft.com/office/drawing/2014/main" id="{4DD0BD6C-629F-C632-3D55-33BBBA0A1F5D}"/>
              </a:ext>
            </a:extLst>
          </p:cNvPr>
          <p:cNvSpPr>
            <a:spLocks noGrp="1"/>
          </p:cNvSpPr>
          <p:nvPr>
            <p:ph type="sldNum" sz="quarter" idx="5"/>
          </p:nvPr>
        </p:nvSpPr>
        <p:spPr/>
        <p:txBody>
          <a:bodyPr/>
          <a:lstStyle/>
          <a:p>
            <a:fld id="{44E1D59D-911A-4B52-ADA2-7E916E493CD4}" type="slidenum">
              <a:rPr lang="it-IT" smtClean="0"/>
              <a:t>25</a:t>
            </a:fld>
            <a:endParaRPr lang="it-IT"/>
          </a:p>
        </p:txBody>
      </p:sp>
    </p:spTree>
    <p:extLst>
      <p:ext uri="{BB962C8B-B14F-4D97-AF65-F5344CB8AC3E}">
        <p14:creationId xmlns:p14="http://schemas.microsoft.com/office/powerpoint/2010/main" val="2525640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3</a:t>
            </a:fld>
            <a:endParaRPr lang="en-GB"/>
          </a:p>
        </p:txBody>
      </p:sp>
    </p:spTree>
    <p:extLst>
      <p:ext uri="{BB962C8B-B14F-4D97-AF65-F5344CB8AC3E}">
        <p14:creationId xmlns:p14="http://schemas.microsoft.com/office/powerpoint/2010/main" val="4065321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hypnotics like z-drugs, benzodiazepines</a:t>
            </a:r>
          </a:p>
          <a:p>
            <a:r>
              <a:rPr lang="en-GB" sz="1200" b="0" i="0" u="none" strike="noStrike" kern="1200" baseline="0" dirty="0">
                <a:solidFill>
                  <a:schemeClr val="tx1"/>
                </a:solidFill>
                <a:latin typeface="+mn-lt"/>
                <a:ea typeface="+mn-ea"/>
                <a:cs typeface="+mn-cs"/>
              </a:rPr>
              <a:t>and trazodone can promote sleep without reducing</a:t>
            </a:r>
          </a:p>
          <a:p>
            <a:r>
              <a:rPr lang="en-GB" sz="1200" b="0" i="0" u="none" strike="noStrike" kern="1200" baseline="0" dirty="0">
                <a:solidFill>
                  <a:schemeClr val="tx1"/>
                </a:solidFill>
                <a:latin typeface="+mn-lt"/>
                <a:ea typeface="+mn-ea"/>
                <a:cs typeface="+mn-cs"/>
              </a:rPr>
              <a:t>upper airway muscle activity or worsening hypoxemia, the</a:t>
            </a:r>
          </a:p>
          <a:p>
            <a:r>
              <a:rPr lang="en-GB" sz="1200" b="0" i="0" u="none" strike="noStrike" kern="1200" baseline="0" dirty="0">
                <a:solidFill>
                  <a:schemeClr val="tx1"/>
                </a:solidFill>
                <a:latin typeface="+mn-lt"/>
                <a:ea typeface="+mn-ea"/>
                <a:cs typeface="+mn-cs"/>
              </a:rPr>
              <a:t>increase in the respiratory arousal threshold is modest at best</a:t>
            </a:r>
          </a:p>
          <a:p>
            <a:r>
              <a:rPr lang="en-GB" sz="1200" b="0" i="0" u="none" strike="noStrike" kern="1200" baseline="0" dirty="0">
                <a:solidFill>
                  <a:schemeClr val="tx1"/>
                </a:solidFill>
                <a:latin typeface="+mn-lt"/>
                <a:ea typeface="+mn-ea"/>
                <a:cs typeface="+mn-cs"/>
              </a:rPr>
              <a:t>[38, 147–154]. Thus, most hypnotic studies show no systematic</a:t>
            </a:r>
          </a:p>
          <a:p>
            <a:r>
              <a:rPr lang="en-GB" sz="1200" b="0" i="0" u="none" strike="noStrike" kern="1200" baseline="0" dirty="0">
                <a:solidFill>
                  <a:schemeClr val="tx1"/>
                </a:solidFill>
                <a:latin typeface="+mn-lt"/>
                <a:ea typeface="+mn-ea"/>
                <a:cs typeface="+mn-cs"/>
              </a:rPr>
              <a:t>changes in OSA severity</a:t>
            </a:r>
          </a:p>
          <a:p>
            <a:r>
              <a:rPr lang="en-GB" sz="1200" b="0" i="0" u="none" strike="noStrike" kern="1200" baseline="0" dirty="0">
                <a:solidFill>
                  <a:schemeClr val="tx1"/>
                </a:solidFill>
                <a:latin typeface="+mn-lt"/>
                <a:ea typeface="+mn-ea"/>
                <a:cs typeface="+mn-cs"/>
              </a:rPr>
              <a:t>In addition to the</a:t>
            </a:r>
          </a:p>
          <a:p>
            <a:r>
              <a:rPr lang="en-GB" sz="1200" b="0" i="0" u="none" strike="noStrike" kern="1200" baseline="0" dirty="0">
                <a:solidFill>
                  <a:schemeClr val="tx1"/>
                </a:solidFill>
                <a:latin typeface="+mn-lt"/>
                <a:ea typeface="+mn-ea"/>
                <a:cs typeface="+mn-cs"/>
              </a:rPr>
              <a:t>lack of consistent therapeutic benefit, there is also concern</a:t>
            </a:r>
          </a:p>
          <a:p>
            <a:r>
              <a:rPr lang="en-GB" sz="1200" b="0" i="0" u="none" strike="noStrike" kern="1200" baseline="0" dirty="0">
                <a:solidFill>
                  <a:schemeClr val="tx1"/>
                </a:solidFill>
                <a:latin typeface="+mn-lt"/>
                <a:ea typeface="+mn-ea"/>
                <a:cs typeface="+mn-cs"/>
              </a:rPr>
              <a:t>over residual next-day impairment.</a:t>
            </a:r>
          </a:p>
          <a:p>
            <a:r>
              <a:rPr lang="en-GB" sz="1200" b="0" i="0" u="none" strike="noStrike" kern="1200" baseline="0" dirty="0">
                <a:solidFill>
                  <a:schemeClr val="tx1"/>
                </a:solidFill>
                <a:latin typeface="+mn-lt"/>
                <a:ea typeface="+mn-ea"/>
                <a:cs typeface="+mn-cs"/>
              </a:rPr>
              <a:t>Accordingly, currently,</a:t>
            </a:r>
          </a:p>
          <a:p>
            <a:r>
              <a:rPr lang="en-GB" sz="1200" b="0" i="0" u="none" strike="noStrike" kern="1200" baseline="0" dirty="0">
                <a:solidFill>
                  <a:schemeClr val="tx1"/>
                </a:solidFill>
                <a:latin typeface="+mn-lt"/>
                <a:ea typeface="+mn-ea"/>
                <a:cs typeface="+mn-cs"/>
              </a:rPr>
              <a:t>the use of hypnotics as monotherapy for OSA is not</a:t>
            </a:r>
          </a:p>
          <a:p>
            <a:r>
              <a:rPr lang="en-GB" sz="1200" b="0" i="0" u="none" strike="noStrike" kern="1200" baseline="0" dirty="0">
                <a:solidFill>
                  <a:schemeClr val="tx1"/>
                </a:solidFill>
                <a:latin typeface="+mn-lt"/>
                <a:ea typeface="+mn-ea"/>
                <a:cs typeface="+mn-cs"/>
              </a:rPr>
              <a:t>recommended clinically [155]. While there may be a role for</a:t>
            </a:r>
          </a:p>
          <a:p>
            <a:r>
              <a:rPr lang="en-GB" sz="1200" b="0" i="0" u="none" strike="noStrike" kern="1200" baseline="0" dirty="0">
                <a:solidFill>
                  <a:schemeClr val="tx1"/>
                </a:solidFill>
                <a:latin typeface="+mn-lt"/>
                <a:ea typeface="+mn-ea"/>
                <a:cs typeface="+mn-cs"/>
              </a:rPr>
              <a:t>hypnotic use as adjunct therapy in the presence of comorbid</a:t>
            </a:r>
          </a:p>
          <a:p>
            <a:r>
              <a:rPr lang="en-GB" sz="1200" b="0" i="0" u="none" strike="noStrike" kern="1200" baseline="0" dirty="0">
                <a:solidFill>
                  <a:schemeClr val="tx1"/>
                </a:solidFill>
                <a:latin typeface="+mn-lt"/>
                <a:ea typeface="+mn-ea"/>
                <a:cs typeface="+mn-cs"/>
              </a:rPr>
              <a:t>insomnia or as part of combination therapy in people with a</a:t>
            </a:r>
          </a:p>
          <a:p>
            <a:r>
              <a:rPr lang="en-GB" sz="1200" b="0" i="0" u="none" strike="noStrike" kern="1200" baseline="0" dirty="0">
                <a:solidFill>
                  <a:schemeClr val="tx1"/>
                </a:solidFill>
                <a:latin typeface="+mn-lt"/>
                <a:ea typeface="+mn-ea"/>
                <a:cs typeface="+mn-cs"/>
              </a:rPr>
              <a:t>very low arousal threshold, this requires further investigation</a:t>
            </a:r>
          </a:p>
          <a:p>
            <a:r>
              <a:rPr lang="en-GB" sz="1200" b="0" i="0" u="none" strike="noStrike" kern="1200" baseline="0" dirty="0">
                <a:solidFill>
                  <a:schemeClr val="tx1"/>
                </a:solidFill>
                <a:latin typeface="+mn-lt"/>
                <a:ea typeface="+mn-ea"/>
                <a:cs typeface="+mn-cs"/>
              </a:rPr>
              <a:t>to assess the potential harm-versus-benefit profile</a:t>
            </a:r>
          </a:p>
          <a:p>
            <a:r>
              <a:rPr lang="en-GB" sz="1200" b="0" i="0" u="none" strike="noStrike" kern="1200" baseline="0" dirty="0">
                <a:solidFill>
                  <a:schemeClr val="tx1"/>
                </a:solidFill>
                <a:latin typeface="+mn-lt"/>
                <a:ea typeface="+mn-ea"/>
                <a:cs typeface="+mn-cs"/>
              </a:rPr>
              <a:t>cognitive behavioural therapy for insomnia</a:t>
            </a:r>
          </a:p>
          <a:p>
            <a:r>
              <a:rPr lang="en-GB" sz="1200" b="0" i="0" u="none" strike="noStrike" kern="1200" baseline="0" dirty="0">
                <a:solidFill>
                  <a:schemeClr val="tx1"/>
                </a:solidFill>
                <a:latin typeface="+mn-lt"/>
                <a:ea typeface="+mn-ea"/>
                <a:cs typeface="+mn-cs"/>
              </a:rPr>
              <a:t>may increase the respiratory arousal threshold and reduce</a:t>
            </a:r>
          </a:p>
          <a:p>
            <a:r>
              <a:rPr lang="en-GB" sz="1200" b="0" i="0" u="none" strike="noStrike" kern="1200" baseline="0" dirty="0">
                <a:solidFill>
                  <a:schemeClr val="tx1"/>
                </a:solidFill>
                <a:latin typeface="+mn-lt"/>
                <a:ea typeface="+mn-ea"/>
                <a:cs typeface="+mn-cs"/>
              </a:rPr>
              <a:t>OSA severity in the target COMISA population [158]. However,</a:t>
            </a:r>
          </a:p>
          <a:p>
            <a:r>
              <a:rPr lang="en-GB" sz="1200" b="0" i="0" u="none" strike="noStrike" kern="1200" baseline="0" dirty="0">
                <a:solidFill>
                  <a:schemeClr val="tx1"/>
                </a:solidFill>
                <a:latin typeface="+mn-lt"/>
                <a:ea typeface="+mn-ea"/>
                <a:cs typeface="+mn-cs"/>
              </a:rPr>
              <a:t>access to trained psychologists is a barrier to widespread</a:t>
            </a:r>
          </a:p>
          <a:p>
            <a:r>
              <a:rPr lang="en-GB" sz="1200" b="0" i="0" u="none" strike="noStrike" kern="1200" baseline="0" dirty="0">
                <a:solidFill>
                  <a:schemeClr val="tx1"/>
                </a:solidFill>
                <a:latin typeface="+mn-lt"/>
                <a:ea typeface="+mn-ea"/>
                <a:cs typeface="+mn-cs"/>
              </a:rPr>
              <a:t>uptake of this non-pharmacological approach.</a:t>
            </a:r>
          </a:p>
          <a:p>
            <a:endParaRPr lang="en-GB" dirty="0"/>
          </a:p>
        </p:txBody>
      </p:sp>
      <p:sp>
        <p:nvSpPr>
          <p:cNvPr id="4" name="Slide Number Placeholder 3"/>
          <p:cNvSpPr>
            <a:spLocks noGrp="1"/>
          </p:cNvSpPr>
          <p:nvPr>
            <p:ph type="sldNum" sz="quarter" idx="5"/>
          </p:nvPr>
        </p:nvSpPr>
        <p:spPr/>
        <p:txBody>
          <a:bodyPr/>
          <a:lstStyle/>
          <a:p>
            <a:fld id="{6411D59B-3776-4B85-884C-79F8FECD7687}" type="slidenum">
              <a:rPr lang="it-IT" smtClean="0"/>
              <a:t>26</a:t>
            </a:fld>
            <a:endParaRPr lang="it-IT"/>
          </a:p>
        </p:txBody>
      </p:sp>
    </p:spTree>
    <p:extLst>
      <p:ext uri="{BB962C8B-B14F-4D97-AF65-F5344CB8AC3E}">
        <p14:creationId xmlns:p14="http://schemas.microsoft.com/office/powerpoint/2010/main" val="1022420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generale ESS &gt; 10 significa che EDS impatta sulla qualità della vita, tuttavia la soglia non è assoluta.</a:t>
            </a:r>
          </a:p>
          <a:p>
            <a:r>
              <a:rPr lang="it-IT" dirty="0"/>
              <a:t>Inoltre monitorare uso CPAP dopo inizio del farmaco per confermare l’aderenza</a:t>
            </a:r>
          </a:p>
        </p:txBody>
      </p:sp>
      <p:sp>
        <p:nvSpPr>
          <p:cNvPr id="4" name="Segnaposto numero diapositiva 3"/>
          <p:cNvSpPr>
            <a:spLocks noGrp="1"/>
          </p:cNvSpPr>
          <p:nvPr>
            <p:ph type="sldNum" sz="quarter" idx="5"/>
          </p:nvPr>
        </p:nvSpPr>
        <p:spPr/>
        <p:txBody>
          <a:bodyPr/>
          <a:lstStyle/>
          <a:p>
            <a:fld id="{44E1D59D-911A-4B52-ADA2-7E916E493CD4}" type="slidenum">
              <a:rPr lang="it-IT" smtClean="0"/>
              <a:t>29</a:t>
            </a:fld>
            <a:endParaRPr lang="it-IT"/>
          </a:p>
        </p:txBody>
      </p:sp>
    </p:spTree>
    <p:extLst>
      <p:ext uri="{BB962C8B-B14F-4D97-AF65-F5344CB8AC3E}">
        <p14:creationId xmlns:p14="http://schemas.microsoft.com/office/powerpoint/2010/main" val="4141954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Alla 12 esima settimana i pz in </a:t>
            </a:r>
            <a:r>
              <a:rPr lang="it-IT" dirty="0" err="1"/>
              <a:t>solriamfetolo</a:t>
            </a:r>
            <a:r>
              <a:rPr lang="it-IT" dirty="0"/>
              <a:t> hanno evidenziato miglioramenti statisticamente significativi all’MWT e all’ESS per tutte le dosi rispetto al placebo con effetto dose dipendente</a:t>
            </a:r>
          </a:p>
        </p:txBody>
      </p:sp>
      <p:sp>
        <p:nvSpPr>
          <p:cNvPr id="4" name="Segnaposto numero diapositiva 3"/>
          <p:cNvSpPr>
            <a:spLocks noGrp="1"/>
          </p:cNvSpPr>
          <p:nvPr>
            <p:ph type="sldNum" sz="quarter" idx="5"/>
          </p:nvPr>
        </p:nvSpPr>
        <p:spPr/>
        <p:txBody>
          <a:bodyPr/>
          <a:lstStyle/>
          <a:p>
            <a:fld id="{44E1D59D-911A-4B52-ADA2-7E916E493CD4}" type="slidenum">
              <a:rPr lang="it-IT" smtClean="0"/>
              <a:t>31</a:t>
            </a:fld>
            <a:endParaRPr lang="it-IT"/>
          </a:p>
        </p:txBody>
      </p:sp>
    </p:spTree>
    <p:extLst>
      <p:ext uri="{BB962C8B-B14F-4D97-AF65-F5344CB8AC3E}">
        <p14:creationId xmlns:p14="http://schemas.microsoft.com/office/powerpoint/2010/main" val="3563518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Questo dato è confermato in uno studio a lungo termine (un anno di trattamento-52 settimane), nel quale nei pazienti OSA trattati il punteggio totale alla ESS è passato dal valore basale di 15 a 6.3</a:t>
            </a:r>
          </a:p>
        </p:txBody>
      </p:sp>
      <p:sp>
        <p:nvSpPr>
          <p:cNvPr id="4" name="Segnaposto numero diapositiva 3"/>
          <p:cNvSpPr>
            <a:spLocks noGrp="1"/>
          </p:cNvSpPr>
          <p:nvPr>
            <p:ph type="sldNum" sz="quarter" idx="5"/>
          </p:nvPr>
        </p:nvSpPr>
        <p:spPr/>
        <p:txBody>
          <a:bodyPr/>
          <a:lstStyle/>
          <a:p>
            <a:fld id="{44E1D59D-911A-4B52-ADA2-7E916E493CD4}" type="slidenum">
              <a:rPr lang="it-IT" smtClean="0"/>
              <a:t>32</a:t>
            </a:fld>
            <a:endParaRPr lang="it-IT"/>
          </a:p>
        </p:txBody>
      </p:sp>
    </p:spTree>
    <p:extLst>
      <p:ext uri="{BB962C8B-B14F-4D97-AF65-F5344CB8AC3E}">
        <p14:creationId xmlns:p14="http://schemas.microsoft.com/office/powerpoint/2010/main" val="3437130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33</a:t>
            </a:fld>
            <a:endParaRPr lang="it-IT"/>
          </a:p>
        </p:txBody>
      </p:sp>
    </p:spTree>
    <p:extLst>
      <p:ext uri="{BB962C8B-B14F-4D97-AF65-F5344CB8AC3E}">
        <p14:creationId xmlns:p14="http://schemas.microsoft.com/office/powerpoint/2010/main" val="3287977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Tramite il blocco degli auto-recettori dell’istamina, innesca un’attivazione di lunga durata dei neuroni istaminergici del cervello = un sistema neuronale coinvolto nel mantenimento della veglia, dell’attenzione e della vigilanza. </a:t>
            </a:r>
          </a:p>
          <a:p>
            <a:r>
              <a:rPr lang="it-IT" dirty="0"/>
              <a:t>Attraversa la BEE e stimola il rilascio di H in tutto il sistema nervoso centrale, accompagnato dal rilascio di altri NT che promuovono la veglia (dopa, </a:t>
            </a:r>
            <a:r>
              <a:rPr lang="it-IT" dirty="0" err="1"/>
              <a:t>nora</a:t>
            </a:r>
            <a:r>
              <a:rPr lang="it-IT" dirty="0"/>
              <a:t>, acetilcolina)</a:t>
            </a:r>
          </a:p>
          <a:p>
            <a:r>
              <a:rPr lang="it-IT" dirty="0"/>
              <a:t>Non influenza il rilascio di dopa nel nucleo </a:t>
            </a:r>
            <a:r>
              <a:rPr lang="it-IT" dirty="0" err="1"/>
              <a:t>accumbens</a:t>
            </a:r>
            <a:r>
              <a:rPr lang="it-IT" dirty="0"/>
              <a:t>, il </a:t>
            </a:r>
            <a:r>
              <a:rPr lang="it-IT" dirty="0" err="1"/>
              <a:t>chè</a:t>
            </a:r>
            <a:r>
              <a:rPr lang="it-IT" dirty="0"/>
              <a:t> lo differenzia da altri psicostimolanti come le amfetamine.</a:t>
            </a:r>
          </a:p>
        </p:txBody>
      </p:sp>
      <p:sp>
        <p:nvSpPr>
          <p:cNvPr id="4" name="Segnaposto numero diapositiva 3"/>
          <p:cNvSpPr>
            <a:spLocks noGrp="1"/>
          </p:cNvSpPr>
          <p:nvPr>
            <p:ph type="sldNum" sz="quarter" idx="5"/>
          </p:nvPr>
        </p:nvSpPr>
        <p:spPr/>
        <p:txBody>
          <a:bodyPr/>
          <a:lstStyle/>
          <a:p>
            <a:fld id="{44E1D59D-911A-4B52-ADA2-7E916E493CD4}" type="slidenum">
              <a:rPr lang="it-IT" smtClean="0"/>
              <a:t>34</a:t>
            </a:fld>
            <a:endParaRPr lang="it-IT"/>
          </a:p>
        </p:txBody>
      </p:sp>
    </p:spTree>
    <p:extLst>
      <p:ext uri="{BB962C8B-B14F-4D97-AF65-F5344CB8AC3E}">
        <p14:creationId xmlns:p14="http://schemas.microsoft.com/office/powerpoint/2010/main" val="4150585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ESS è diminuita significativamente nel gruppo </a:t>
            </a:r>
            <a:r>
              <a:rPr lang="it-IT" dirty="0" err="1"/>
              <a:t>pitolisant</a:t>
            </a:r>
            <a:r>
              <a:rPr lang="it-IT" dirty="0"/>
              <a:t> rispetto al placebo</a:t>
            </a:r>
          </a:p>
          <a:p>
            <a:r>
              <a:rPr lang="it-IT" dirty="0"/>
              <a:t>L’effetto sull’EDS è stato testato mediante due studi di fase 3</a:t>
            </a:r>
          </a:p>
          <a:p>
            <a:r>
              <a:rPr lang="it-IT" dirty="0"/>
              <a:t>Aumento dose 1 v a settimana, mantenuta la dose meglio tollerata</a:t>
            </a:r>
          </a:p>
          <a:p>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35</a:t>
            </a:fld>
            <a:endParaRPr lang="it-IT"/>
          </a:p>
        </p:txBody>
      </p:sp>
    </p:spTree>
    <p:extLst>
      <p:ext uri="{BB962C8B-B14F-4D97-AF65-F5344CB8AC3E}">
        <p14:creationId xmlns:p14="http://schemas.microsoft.com/office/powerpoint/2010/main" val="3581088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t>
            </a:r>
            <a:r>
              <a:rPr lang="it-IT" dirty="0" err="1"/>
              <a:t>endopoint</a:t>
            </a:r>
            <a:r>
              <a:rPr lang="it-IT" dirty="0"/>
              <a:t> primario era la variazione del punteggio della ESS: che è stata -3.34 nel placebo e -6.63 nel </a:t>
            </a:r>
            <a:r>
              <a:rPr lang="it-IT" dirty="0" err="1"/>
              <a:t>pitolisant</a:t>
            </a:r>
            <a:r>
              <a:rPr lang="it-IT" dirty="0"/>
              <a:t> con p&lt;0.001</a:t>
            </a:r>
          </a:p>
          <a:p>
            <a:r>
              <a:rPr lang="it-IT" dirty="0"/>
              <a:t>È stata significativamente maggiore nel gruppo </a:t>
            </a:r>
            <a:r>
              <a:rPr lang="it-IT" dirty="0" err="1"/>
              <a:t>pitolisant</a:t>
            </a:r>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36</a:t>
            </a:fld>
            <a:endParaRPr lang="it-IT"/>
          </a:p>
        </p:txBody>
      </p:sp>
    </p:spTree>
    <p:extLst>
      <p:ext uri="{BB962C8B-B14F-4D97-AF65-F5344CB8AC3E}">
        <p14:creationId xmlns:p14="http://schemas.microsoft.com/office/powerpoint/2010/main" val="2014353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Inoltre i </a:t>
            </a:r>
            <a:r>
              <a:rPr lang="it-IT" dirty="0" err="1"/>
              <a:t>responder</a:t>
            </a:r>
            <a:r>
              <a:rPr lang="it-IT" dirty="0"/>
              <a:t> alla terapia </a:t>
            </a:r>
            <a:r>
              <a:rPr lang="it-IT" dirty="0" err="1"/>
              <a:t>considerado</a:t>
            </a:r>
            <a:r>
              <a:rPr lang="it-IT" dirty="0"/>
              <a:t> una «ESS </a:t>
            </a:r>
            <a:r>
              <a:rPr lang="it-IT" dirty="0" err="1"/>
              <a:t>response</a:t>
            </a:r>
            <a:r>
              <a:rPr lang="it-IT" dirty="0"/>
              <a:t>» se ESS ≤ 10 o riduzione dell’ESS ≥3 punti è stata osservata nell’ 80.6% dei pazienti in </a:t>
            </a:r>
            <a:r>
              <a:rPr lang="it-IT" dirty="0" err="1"/>
              <a:t>pitolisant</a:t>
            </a:r>
            <a:r>
              <a:rPr lang="it-IT" dirty="0"/>
              <a:t> e nl 53.7% dei pazienti in placebo risultando in una diff statisticamente significativa</a:t>
            </a:r>
          </a:p>
        </p:txBody>
      </p:sp>
      <p:sp>
        <p:nvSpPr>
          <p:cNvPr id="4" name="Segnaposto numero diapositiva 3"/>
          <p:cNvSpPr>
            <a:spLocks noGrp="1"/>
          </p:cNvSpPr>
          <p:nvPr>
            <p:ph type="sldNum" sz="quarter" idx="5"/>
          </p:nvPr>
        </p:nvSpPr>
        <p:spPr/>
        <p:txBody>
          <a:bodyPr/>
          <a:lstStyle/>
          <a:p>
            <a:fld id="{44E1D59D-911A-4B52-ADA2-7E916E493CD4}" type="slidenum">
              <a:rPr lang="it-IT" smtClean="0"/>
              <a:t>37</a:t>
            </a:fld>
            <a:endParaRPr lang="it-IT"/>
          </a:p>
        </p:txBody>
      </p:sp>
    </p:spTree>
    <p:extLst>
      <p:ext uri="{BB962C8B-B14F-4D97-AF65-F5344CB8AC3E}">
        <p14:creationId xmlns:p14="http://schemas.microsoft.com/office/powerpoint/2010/main" val="396717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L’esito primario di efficacia era la variazione del punteggio ESS tra il basale e la settimana 52</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Questo studio ha confermato l’efficacia e la sicurezza del pitolisant a lungo termine in tutti gli adulti inclusi in HAROSA I e HAROSA II, a 52 settimane</a:t>
            </a:r>
          </a:p>
          <a:p>
            <a:endParaRPr lang="it-IT" dirty="0"/>
          </a:p>
        </p:txBody>
      </p:sp>
      <p:sp>
        <p:nvSpPr>
          <p:cNvPr id="4" name="Segnaposto numero diapositiva 3"/>
          <p:cNvSpPr>
            <a:spLocks noGrp="1"/>
          </p:cNvSpPr>
          <p:nvPr>
            <p:ph type="sldNum" sz="quarter" idx="5"/>
          </p:nvPr>
        </p:nvSpPr>
        <p:spPr/>
        <p:txBody>
          <a:bodyPr/>
          <a:lstStyle/>
          <a:p>
            <a:fld id="{44E1D59D-911A-4B52-ADA2-7E916E493CD4}" type="slidenum">
              <a:rPr lang="it-IT" smtClean="0"/>
              <a:t>38</a:t>
            </a:fld>
            <a:endParaRPr lang="it-IT"/>
          </a:p>
        </p:txBody>
      </p:sp>
    </p:spTree>
    <p:extLst>
      <p:ext uri="{BB962C8B-B14F-4D97-AF65-F5344CB8AC3E}">
        <p14:creationId xmlns:p14="http://schemas.microsoft.com/office/powerpoint/2010/main" val="49795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68381-281E-B9DF-DD1B-7A911AC5F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E1869-C1DC-4FB0-D380-CD822B84AE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F4B32-F148-FE58-CC9B-7ED2610C27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E0AE97-8319-68A4-B218-05971833A71A}"/>
              </a:ext>
            </a:extLst>
          </p:cNvPr>
          <p:cNvSpPr>
            <a:spLocks noGrp="1"/>
          </p:cNvSpPr>
          <p:nvPr>
            <p:ph type="sldNum" sz="quarter" idx="5"/>
          </p:nvPr>
        </p:nvSpPr>
        <p:spPr/>
        <p:txBody>
          <a:bodyPr/>
          <a:lstStyle/>
          <a:p>
            <a:fld id="{7F4FDF71-4B2E-4F63-AB5C-A0EB848FB089}" type="slidenum">
              <a:rPr lang="en-GB" smtClean="0"/>
              <a:t>4</a:t>
            </a:fld>
            <a:endParaRPr lang="en-GB"/>
          </a:p>
        </p:txBody>
      </p:sp>
    </p:spTree>
    <p:extLst>
      <p:ext uri="{BB962C8B-B14F-4D97-AF65-F5344CB8AC3E}">
        <p14:creationId xmlns:p14="http://schemas.microsoft.com/office/powerpoint/2010/main" val="1351735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52 settimane non sono stati segnalati problemi di sicurezza cardiovascolare</a:t>
            </a:r>
          </a:p>
        </p:txBody>
      </p:sp>
      <p:sp>
        <p:nvSpPr>
          <p:cNvPr id="4" name="Segnaposto numero diapositiva 3"/>
          <p:cNvSpPr>
            <a:spLocks noGrp="1"/>
          </p:cNvSpPr>
          <p:nvPr>
            <p:ph type="sldNum" sz="quarter" idx="5"/>
          </p:nvPr>
        </p:nvSpPr>
        <p:spPr/>
        <p:txBody>
          <a:bodyPr/>
          <a:lstStyle/>
          <a:p>
            <a:fld id="{44E1D59D-911A-4B52-ADA2-7E916E493CD4}" type="slidenum">
              <a:rPr lang="it-IT" smtClean="0"/>
              <a:t>39</a:t>
            </a:fld>
            <a:endParaRPr lang="it-IT"/>
          </a:p>
        </p:txBody>
      </p:sp>
    </p:spTree>
    <p:extLst>
      <p:ext uri="{BB962C8B-B14F-4D97-AF65-F5344CB8AC3E}">
        <p14:creationId xmlns:p14="http://schemas.microsoft.com/office/powerpoint/2010/main" val="3565254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Review europea del 2022</a:t>
            </a:r>
          </a:p>
        </p:txBody>
      </p:sp>
      <p:sp>
        <p:nvSpPr>
          <p:cNvPr id="4" name="Segnaposto numero diapositiva 3"/>
          <p:cNvSpPr>
            <a:spLocks noGrp="1"/>
          </p:cNvSpPr>
          <p:nvPr>
            <p:ph type="sldNum" sz="quarter" idx="5"/>
          </p:nvPr>
        </p:nvSpPr>
        <p:spPr/>
        <p:txBody>
          <a:bodyPr/>
          <a:lstStyle/>
          <a:p>
            <a:fld id="{44E1D59D-911A-4B52-ADA2-7E916E493CD4}" type="slidenum">
              <a:rPr lang="it-IT" smtClean="0"/>
              <a:t>40</a:t>
            </a:fld>
            <a:endParaRPr lang="it-IT"/>
          </a:p>
        </p:txBody>
      </p:sp>
    </p:spTree>
    <p:extLst>
      <p:ext uri="{BB962C8B-B14F-4D97-AF65-F5344CB8AC3E}">
        <p14:creationId xmlns:p14="http://schemas.microsoft.com/office/powerpoint/2010/main" val="3369511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41</a:t>
            </a:fld>
            <a:endParaRPr lang="en-GB"/>
          </a:p>
        </p:txBody>
      </p:sp>
    </p:spTree>
    <p:extLst>
      <p:ext uri="{BB962C8B-B14F-4D97-AF65-F5344CB8AC3E}">
        <p14:creationId xmlns:p14="http://schemas.microsoft.com/office/powerpoint/2010/main" val="1131903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93F2E-997E-28D2-A99E-DF7C60EB9ED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5DB79A4-F267-E876-9145-7EBC1FDA4B2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71D541-8D20-30CD-3B03-9661B96B4FEB}"/>
              </a:ext>
            </a:extLst>
          </p:cNvPr>
          <p:cNvSpPr>
            <a:spLocks noGrp="1"/>
          </p:cNvSpPr>
          <p:nvPr>
            <p:ph type="body" idx="1"/>
          </p:nvPr>
        </p:nvSpPr>
        <p:spPr/>
        <p:txBody>
          <a:bodyPr/>
          <a:lstStyle/>
          <a:p>
            <a:r>
              <a:rPr lang="it-IT" dirty="0"/>
              <a:t>Quando parliamo della medicina di genere facciamo riferimento non solo alle differenze di sesso e quindi cromosomiche o ormonali ma anche differenze legate ai fattori esogeni, allo stile di vista ed ai bias culturali.  In particolare la mia relazione farà riferimento alle differenze di genere nei disturbi respiratori ma durante il sonno</a:t>
            </a:r>
          </a:p>
          <a:p>
            <a:r>
              <a:rPr lang="it-IT" dirty="0"/>
              <a:t>Ovviamente il focus sarà soprattutto sulla donna la cui complessità è spesso poco considerata </a:t>
            </a:r>
          </a:p>
          <a:p>
            <a:r>
              <a:rPr lang="it-IT" dirty="0"/>
              <a:t>Le differenze tra uomo e donna si riflettono anche sul sonno propriamente detto </a:t>
            </a:r>
          </a:p>
          <a:p>
            <a:r>
              <a:rPr lang="it-IT" dirty="0"/>
              <a:t>Meno qualitativo per la donna sebbene il tempo di sonno ed il tempo in N3 sia maggiore. Le donne sono maggiormente predisponste all’insonnia </a:t>
            </a:r>
          </a:p>
          <a:p>
            <a:r>
              <a:rPr lang="it-IT" dirty="0"/>
              <a:t>Presentano delle differenze anche sul cronotipo. Le donne sono delle allodole, soffrono meo il jet lag, ma hanno un ciclo di sonno anticipato rispetto all’uomo </a:t>
            </a:r>
          </a:p>
          <a:p>
            <a:endParaRPr lang="it-IT" dirty="0"/>
          </a:p>
        </p:txBody>
      </p:sp>
      <p:sp>
        <p:nvSpPr>
          <p:cNvPr id="4" name="Segnaposto numero diapositiva 3">
            <a:extLst>
              <a:ext uri="{FF2B5EF4-FFF2-40B4-BE49-F238E27FC236}">
                <a16:creationId xmlns:a16="http://schemas.microsoft.com/office/drawing/2014/main" id="{83FB4B98-8FF9-5738-D97A-C6B63AC5D83E}"/>
              </a:ext>
            </a:extLst>
          </p:cNvPr>
          <p:cNvSpPr>
            <a:spLocks noGrp="1"/>
          </p:cNvSpPr>
          <p:nvPr>
            <p:ph type="sldNum" sz="quarter" idx="5"/>
          </p:nvPr>
        </p:nvSpPr>
        <p:spPr/>
        <p:txBody>
          <a:bodyPr/>
          <a:lstStyle/>
          <a:p>
            <a:fld id="{6411D59B-3776-4B85-884C-79F8FECD7687}" type="slidenum">
              <a:rPr lang="it-IT" smtClean="0"/>
              <a:t>42</a:t>
            </a:fld>
            <a:endParaRPr lang="it-IT"/>
          </a:p>
        </p:txBody>
      </p:sp>
    </p:spTree>
    <p:extLst>
      <p:ext uri="{BB962C8B-B14F-4D97-AF65-F5344CB8AC3E}">
        <p14:creationId xmlns:p14="http://schemas.microsoft.com/office/powerpoint/2010/main" val="27024932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only polysomnographic difference found in sleepy patients was the presence of a higher T90. This is an interesting finding, which shows that more than the severity of sleep </a:t>
            </a:r>
            <a:r>
              <a:rPr lang="en-GB" dirty="0" err="1"/>
              <a:t>apnea</a:t>
            </a:r>
            <a:r>
              <a:rPr lang="en-GB" dirty="0"/>
              <a:t>, it is nocturnal hypoxemia that contributes to the pathogenesis of EDS. Studies in murine models have shown that OSA’s intermittent hypoxia causes irreversible brain damage in the wake-active regions underlying the development of EDS that does not appear to improve with CPAP treatment</a:t>
            </a:r>
          </a:p>
        </p:txBody>
      </p:sp>
      <p:sp>
        <p:nvSpPr>
          <p:cNvPr id="4" name="Slide Number Placeholder 3"/>
          <p:cNvSpPr>
            <a:spLocks noGrp="1"/>
          </p:cNvSpPr>
          <p:nvPr>
            <p:ph type="sldNum" sz="quarter" idx="5"/>
          </p:nvPr>
        </p:nvSpPr>
        <p:spPr/>
        <p:txBody>
          <a:bodyPr/>
          <a:lstStyle/>
          <a:p>
            <a:fld id="{7F4FDF71-4B2E-4F63-AB5C-A0EB848FB089}" type="slidenum">
              <a:rPr lang="en-GB" smtClean="0"/>
              <a:t>43</a:t>
            </a:fld>
            <a:endParaRPr lang="en-GB"/>
          </a:p>
        </p:txBody>
      </p:sp>
    </p:spTree>
    <p:extLst>
      <p:ext uri="{BB962C8B-B14F-4D97-AF65-F5344CB8AC3E}">
        <p14:creationId xmlns:p14="http://schemas.microsoft.com/office/powerpoint/2010/main" val="342614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EDS secondo ESS &gt;10</a:t>
            </a:r>
          </a:p>
        </p:txBody>
      </p:sp>
      <p:sp>
        <p:nvSpPr>
          <p:cNvPr id="4" name="Segnaposto numero diapositiva 3"/>
          <p:cNvSpPr>
            <a:spLocks noGrp="1"/>
          </p:cNvSpPr>
          <p:nvPr>
            <p:ph type="sldNum" sz="quarter" idx="5"/>
          </p:nvPr>
        </p:nvSpPr>
        <p:spPr/>
        <p:txBody>
          <a:bodyPr/>
          <a:lstStyle/>
          <a:p>
            <a:fld id="{44E1D59D-911A-4B52-ADA2-7E916E493CD4}" type="slidenum">
              <a:rPr lang="it-IT" smtClean="0"/>
              <a:t>44</a:t>
            </a:fld>
            <a:endParaRPr lang="it-IT"/>
          </a:p>
        </p:txBody>
      </p:sp>
    </p:spTree>
    <p:extLst>
      <p:ext uri="{BB962C8B-B14F-4D97-AF65-F5344CB8AC3E}">
        <p14:creationId xmlns:p14="http://schemas.microsoft.com/office/powerpoint/2010/main" val="3278600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daytime sleepiness as the symptom for which the patient sought medical advice was reported more often by women than by men (27 vs 19 %). Such discrepancy between self-reported symptom and results of ESS </a:t>
            </a:r>
            <a:r>
              <a:rPr lang="en-GB" dirty="0" err="1"/>
              <a:t>ques</a:t>
            </a:r>
            <a:r>
              <a:rPr lang="en-GB" dirty="0"/>
              <a:t> </a:t>
            </a:r>
            <a:r>
              <a:rPr lang="en-GB" dirty="0" err="1"/>
              <a:t>tionnaire</a:t>
            </a:r>
            <a:r>
              <a:rPr lang="en-GB" dirty="0"/>
              <a:t> may be at least partially accounted for by the higher </a:t>
            </a:r>
            <a:r>
              <a:rPr lang="en-GB" dirty="0" err="1"/>
              <a:t>preva</a:t>
            </a:r>
            <a:r>
              <a:rPr lang="en-GB" dirty="0"/>
              <a:t> </a:t>
            </a:r>
            <a:r>
              <a:rPr lang="en-GB" dirty="0" err="1"/>
              <a:t>lence</a:t>
            </a:r>
            <a:r>
              <a:rPr lang="en-GB" dirty="0"/>
              <a:t> of depression/anxiety symptoms reported by women compared to men. </a:t>
            </a:r>
          </a:p>
          <a:p>
            <a:endParaRPr lang="en-GB" dirty="0"/>
          </a:p>
          <a:p>
            <a:endParaRPr lang="en-GB" dirty="0"/>
          </a:p>
          <a:p>
            <a:endParaRPr lang="en-GB" dirty="0"/>
          </a:p>
          <a:p>
            <a:r>
              <a:rPr lang="en-GB" dirty="0"/>
              <a:t>it is possible that women have a different threshold</a:t>
            </a:r>
          </a:p>
          <a:p>
            <a:r>
              <a:rPr lang="en-GB" dirty="0"/>
              <a:t>for feeling sleepy and/or complain differently about sleepiness</a:t>
            </a:r>
          </a:p>
          <a:p>
            <a:r>
              <a:rPr lang="en-GB" dirty="0"/>
              <a:t>compared with men</a:t>
            </a:r>
          </a:p>
          <a:p>
            <a:endParaRPr lang="en-GB" dirty="0"/>
          </a:p>
          <a:p>
            <a:r>
              <a:rPr lang="en-GB" dirty="0"/>
              <a:t>Sleepiness as the driving symptoms to seek medical advice was more frequented reported by women than men (p&lt;0.01)</a:t>
            </a:r>
          </a:p>
          <a:p>
            <a:r>
              <a:rPr lang="en-GB" dirty="0"/>
              <a:t>27% vs 19% </a:t>
            </a:r>
            <a:r>
              <a:rPr lang="en-GB" dirty="0" err="1"/>
              <a:t>c’è</a:t>
            </a:r>
            <a:r>
              <a:rPr lang="en-GB" dirty="0"/>
              <a:t> </a:t>
            </a:r>
            <a:r>
              <a:rPr lang="en-GB" dirty="0" err="1"/>
              <a:t>differenza</a:t>
            </a:r>
            <a:r>
              <a:rPr lang="en-GB" dirty="0"/>
              <a:t> </a:t>
            </a:r>
            <a:r>
              <a:rPr lang="en-GB" dirty="0" err="1"/>
              <a:t>tra</a:t>
            </a:r>
            <a:r>
              <a:rPr lang="en-GB" dirty="0"/>
              <a:t> ESS e </a:t>
            </a:r>
            <a:r>
              <a:rPr lang="en-GB" dirty="0" err="1"/>
              <a:t>sonnolenza</a:t>
            </a:r>
            <a:r>
              <a:rPr lang="en-GB" dirty="0"/>
              <a:t> </a:t>
            </a:r>
            <a:r>
              <a:rPr lang="en-GB" dirty="0" err="1"/>
              <a:t>riferita</a:t>
            </a:r>
            <a:r>
              <a:rPr lang="en-GB" dirty="0"/>
              <a:t> </a:t>
            </a:r>
            <a:r>
              <a:rPr lang="en-GB" dirty="0" err="1"/>
              <a:t>che</a:t>
            </a:r>
            <a:r>
              <a:rPr lang="en-GB" dirty="0"/>
              <a:t> </a:t>
            </a:r>
            <a:r>
              <a:rPr lang="en-GB" dirty="0" err="1"/>
              <a:t>potrebbe</a:t>
            </a:r>
            <a:r>
              <a:rPr lang="en-GB" dirty="0"/>
              <a:t> </a:t>
            </a:r>
            <a:r>
              <a:rPr lang="en-GB" dirty="0" err="1"/>
              <a:t>essere</a:t>
            </a:r>
            <a:r>
              <a:rPr lang="en-GB" dirty="0"/>
              <a:t> </a:t>
            </a:r>
            <a:r>
              <a:rPr lang="en-GB" dirty="0" err="1"/>
              <a:t>attribuita</a:t>
            </a:r>
            <a:r>
              <a:rPr lang="en-GB" dirty="0"/>
              <a:t> alla depression </a:t>
            </a:r>
            <a:r>
              <a:rPr lang="en-GB" dirty="0" err="1"/>
              <a:t>anche</a:t>
            </a:r>
            <a:r>
              <a:rPr lang="en-GB" dirty="0"/>
              <a:t> se ma in </a:t>
            </a:r>
            <a:r>
              <a:rPr lang="en-GB" dirty="0" err="1"/>
              <a:t>queto</a:t>
            </a:r>
            <a:r>
              <a:rPr lang="en-GB" dirty="0"/>
              <a:t> studio la </a:t>
            </a:r>
            <a:r>
              <a:rPr lang="en-GB" dirty="0" err="1"/>
              <a:t>percentuale</a:t>
            </a:r>
            <a:r>
              <a:rPr lang="en-GB" dirty="0"/>
              <a:t> di </a:t>
            </a:r>
            <a:r>
              <a:rPr lang="en-GB" dirty="0" err="1"/>
              <a:t>pazienti</a:t>
            </a:r>
            <a:r>
              <a:rPr lang="en-GB" dirty="0"/>
              <a:t> </a:t>
            </a:r>
            <a:r>
              <a:rPr lang="en-GB" dirty="0" err="1"/>
              <a:t>depressi</a:t>
            </a:r>
            <a:r>
              <a:rPr lang="en-GB" dirty="0"/>
              <a:t> era simile </a:t>
            </a:r>
            <a:r>
              <a:rPr lang="en-GB" dirty="0" err="1"/>
              <a:t>tra</a:t>
            </a:r>
            <a:r>
              <a:rPr lang="en-GB" dirty="0"/>
              <a:t> </a:t>
            </a:r>
            <a:r>
              <a:rPr lang="en-GB" dirty="0" err="1"/>
              <a:t>quelli</a:t>
            </a:r>
            <a:r>
              <a:rPr lang="en-GB" dirty="0"/>
              <a:t> con o senza </a:t>
            </a:r>
            <a:r>
              <a:rPr lang="en-GB" dirty="0" err="1"/>
              <a:t>sonnolenza</a:t>
            </a:r>
            <a:r>
              <a:rPr lang="en-GB" dirty="0"/>
              <a:t> </a:t>
            </a:r>
          </a:p>
          <a:p>
            <a:r>
              <a:rPr lang="en-GB" dirty="0"/>
              <a:t>Overweight is more common in men, while obesity is more common in women </a:t>
            </a:r>
          </a:p>
          <a:p>
            <a:r>
              <a:rPr lang="en-GB" dirty="0"/>
              <a:t>AHI is lower in women and desaturation is worse in men </a:t>
            </a:r>
          </a:p>
        </p:txBody>
      </p:sp>
      <p:sp>
        <p:nvSpPr>
          <p:cNvPr id="4" name="Slide Number Placeholder 3"/>
          <p:cNvSpPr>
            <a:spLocks noGrp="1"/>
          </p:cNvSpPr>
          <p:nvPr>
            <p:ph type="sldNum" sz="quarter" idx="5"/>
          </p:nvPr>
        </p:nvSpPr>
        <p:spPr/>
        <p:txBody>
          <a:bodyPr/>
          <a:lstStyle/>
          <a:p>
            <a:fld id="{6411D59B-3776-4B85-884C-79F8FECD7687}" type="slidenum">
              <a:rPr lang="it-IT" smtClean="0"/>
              <a:t>45</a:t>
            </a:fld>
            <a:endParaRPr lang="it-IT"/>
          </a:p>
        </p:txBody>
      </p:sp>
    </p:spTree>
    <p:extLst>
      <p:ext uri="{BB962C8B-B14F-4D97-AF65-F5344CB8AC3E}">
        <p14:creationId xmlns:p14="http://schemas.microsoft.com/office/powerpoint/2010/main" val="4205719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Women reported feeling sleepy as often as men did (odds ratio [OR] = 1.06; confidence interval [CI], 0.86-1.32), but women were less likely to have an ESS score &gt; 10 (adjusted OR = 0.77; CI, 0.66-0.90) and more likely to report feeling unrested (adjusted OR = 1.39; CI, 1.14-1.69) than men. In men, the ESS score was more strongly correlated with reports of feeling unrested or sleepy compared to women. Conclusions: Men and women answer questions on sleepiness differ </a:t>
            </a:r>
            <a:r>
              <a:rPr lang="en-GB" dirty="0" err="1"/>
              <a:t>ently</a:t>
            </a:r>
            <a:r>
              <a:rPr lang="en-GB" dirty="0"/>
              <a:t>. Findings indicate that using the ESS to detect subjective sleepiness is more likely to identify men with sleepiness. Since the ESS is more strongly related to other subjective measures in men, the ESS may be a more sensitive measure of subjective sleepiness in men than in women</a:t>
            </a:r>
          </a:p>
        </p:txBody>
      </p:sp>
      <p:sp>
        <p:nvSpPr>
          <p:cNvPr id="4" name="Slide Number Placeholder 3"/>
          <p:cNvSpPr>
            <a:spLocks noGrp="1"/>
          </p:cNvSpPr>
          <p:nvPr>
            <p:ph type="sldNum" sz="quarter" idx="5"/>
          </p:nvPr>
        </p:nvSpPr>
        <p:spPr/>
        <p:txBody>
          <a:bodyPr/>
          <a:lstStyle/>
          <a:p>
            <a:fld id="{6411D59B-3776-4B85-884C-79F8FECD7687}" type="slidenum">
              <a:rPr lang="it-IT" smtClean="0"/>
              <a:t>46</a:t>
            </a:fld>
            <a:endParaRPr lang="it-IT"/>
          </a:p>
        </p:txBody>
      </p:sp>
    </p:spTree>
    <p:extLst>
      <p:ext uri="{BB962C8B-B14F-4D97-AF65-F5344CB8AC3E}">
        <p14:creationId xmlns:p14="http://schemas.microsoft.com/office/powerpoint/2010/main" val="2499478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that demonstrates gender specific sensitivity of</a:t>
            </a:r>
          </a:p>
          <a:p>
            <a:r>
              <a:rPr lang="en-GB" sz="1200" b="0" i="0" u="none" strike="noStrike" kern="1200" baseline="0" dirty="0">
                <a:solidFill>
                  <a:schemeClr val="tx1"/>
                </a:solidFill>
                <a:latin typeface="+mn-lt"/>
                <a:ea typeface="+mn-ea"/>
                <a:cs typeface="+mn-cs"/>
              </a:rPr>
              <a:t>certain questions in the Epworth sleepiness questionnaire. ‘‘Sitting</a:t>
            </a:r>
          </a:p>
          <a:p>
            <a:r>
              <a:rPr lang="en-GB" sz="1200" b="0" i="0" u="none" strike="noStrike" kern="1200" baseline="0" dirty="0">
                <a:solidFill>
                  <a:schemeClr val="tx1"/>
                </a:solidFill>
                <a:latin typeface="+mn-lt"/>
                <a:ea typeface="+mn-ea"/>
                <a:cs typeface="+mn-cs"/>
              </a:rPr>
              <a:t>and reading”, ‘‘as a passenger in a car”, ‘‘sitting and talking to</a:t>
            </a:r>
          </a:p>
          <a:p>
            <a:r>
              <a:rPr lang="en-GB" sz="1200" b="0" i="0" u="none" strike="noStrike" kern="1200" baseline="0" dirty="0">
                <a:solidFill>
                  <a:schemeClr val="tx1"/>
                </a:solidFill>
                <a:latin typeface="+mn-lt"/>
                <a:ea typeface="+mn-ea"/>
                <a:cs typeface="+mn-cs"/>
              </a:rPr>
              <a:t>someone”, and ‘‘in a car while stopped for a few minutes in traffic”</a:t>
            </a:r>
          </a:p>
          <a:p>
            <a:r>
              <a:rPr lang="en-GB" sz="1200" b="0" i="0" u="none" strike="noStrike" kern="1200" baseline="0" dirty="0">
                <a:solidFill>
                  <a:schemeClr val="tx1"/>
                </a:solidFill>
                <a:latin typeface="+mn-lt"/>
                <a:ea typeface="+mn-ea"/>
                <a:cs typeface="+mn-cs"/>
              </a:rPr>
              <a:t>were all more soporific scenarios for female than male </a:t>
            </a:r>
            <a:r>
              <a:rPr lang="en-GB" sz="1200" b="0" i="0" u="none" strike="noStrike" kern="1200" baseline="0" dirty="0" err="1">
                <a:solidFill>
                  <a:schemeClr val="tx1"/>
                </a:solidFill>
                <a:latin typeface="+mn-lt"/>
                <a:ea typeface="+mn-ea"/>
                <a:cs typeface="+mn-cs"/>
              </a:rPr>
              <a:t>PTs.</a:t>
            </a:r>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47</a:t>
            </a:fld>
            <a:endParaRPr lang="en-GB"/>
          </a:p>
        </p:txBody>
      </p:sp>
    </p:spTree>
    <p:extLst>
      <p:ext uri="{BB962C8B-B14F-4D97-AF65-F5344CB8AC3E}">
        <p14:creationId xmlns:p14="http://schemas.microsoft.com/office/powerpoint/2010/main" val="19866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5</a:t>
            </a:fld>
            <a:endParaRPr lang="en-GB"/>
          </a:p>
        </p:txBody>
      </p:sp>
    </p:spTree>
    <p:extLst>
      <p:ext uri="{BB962C8B-B14F-4D97-AF65-F5344CB8AC3E}">
        <p14:creationId xmlns:p14="http://schemas.microsoft.com/office/powerpoint/2010/main" val="63927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7485-639E-8469-0CF6-91474727507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43B12B7-AE28-A50E-A8A3-9C0C0FA4D5D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57EAB16-3BF0-1CC6-476C-C95B241403C9}"/>
              </a:ext>
            </a:extLst>
          </p:cNvPr>
          <p:cNvSpPr>
            <a:spLocks noGrp="1"/>
          </p:cNvSpPr>
          <p:nvPr>
            <p:ph type="body" idx="1"/>
          </p:nvPr>
        </p:nvSpPr>
        <p:spPr/>
        <p:txBody>
          <a:bodyPr/>
          <a:lstStyle/>
          <a:p>
            <a:r>
              <a:rPr lang="it-IT" dirty="0"/>
              <a:t>Insonnia è disturbo del sonno più frequente, OSA il respiratorio più frequente</a:t>
            </a:r>
          </a:p>
          <a:p>
            <a:r>
              <a:rPr lang="it-IT" dirty="0"/>
              <a:t>Dal 30 al 50% dei pazienti con OSA ha l’insonnia</a:t>
            </a:r>
          </a:p>
          <a:p>
            <a:r>
              <a:rPr lang="it-IT" dirty="0"/>
              <a:t>Dal 30 al 40% dei paziente con insonnia ha l’OSA</a:t>
            </a:r>
          </a:p>
        </p:txBody>
      </p:sp>
      <p:sp>
        <p:nvSpPr>
          <p:cNvPr id="4" name="Segnaposto numero diapositiva 3">
            <a:extLst>
              <a:ext uri="{FF2B5EF4-FFF2-40B4-BE49-F238E27FC236}">
                <a16:creationId xmlns:a16="http://schemas.microsoft.com/office/drawing/2014/main" id="{C515A2DB-7AB6-EE38-4D91-F5BFF155CAB4}"/>
              </a:ext>
            </a:extLst>
          </p:cNvPr>
          <p:cNvSpPr>
            <a:spLocks noGrp="1"/>
          </p:cNvSpPr>
          <p:nvPr>
            <p:ph type="sldNum" sz="quarter" idx="5"/>
          </p:nvPr>
        </p:nvSpPr>
        <p:spPr/>
        <p:txBody>
          <a:bodyPr/>
          <a:lstStyle/>
          <a:p>
            <a:fld id="{44E1D59D-911A-4B52-ADA2-7E916E493CD4}" type="slidenum">
              <a:rPr lang="it-IT" smtClean="0"/>
              <a:t>7</a:t>
            </a:fld>
            <a:endParaRPr lang="it-IT"/>
          </a:p>
        </p:txBody>
      </p:sp>
    </p:spTree>
    <p:extLst>
      <p:ext uri="{BB962C8B-B14F-4D97-AF65-F5344CB8AC3E}">
        <p14:creationId xmlns:p14="http://schemas.microsoft.com/office/powerpoint/2010/main" val="2360233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diagnosi di insonnia è una diagnosi clinica. </a:t>
            </a:r>
          </a:p>
          <a:p>
            <a:r>
              <a:rPr lang="it-IT" dirty="0"/>
              <a:t>ISI è un indice validato su scala nazionale ed internazionale, valuta 5 domini – ottima correlazione tra punteggio ISI e insonnia, ottima </a:t>
            </a:r>
            <a:r>
              <a:rPr lang="it-IT" dirty="0" err="1"/>
              <a:t>predittività</a:t>
            </a:r>
            <a:r>
              <a:rPr lang="it-IT" dirty="0"/>
              <a:t> </a:t>
            </a:r>
          </a:p>
          <a:p>
            <a:r>
              <a:rPr lang="it-IT" dirty="0"/>
              <a:t>Considerare insonnia perché possiamo inquadrarla già noi </a:t>
            </a:r>
          </a:p>
          <a:p>
            <a:r>
              <a:rPr lang="it-IT" dirty="0"/>
              <a:t>In primis igiene del sonno, poi terapia cognitivo comportamentale ed eventuale farmacologica</a:t>
            </a:r>
          </a:p>
        </p:txBody>
      </p:sp>
      <p:sp>
        <p:nvSpPr>
          <p:cNvPr id="4" name="Segnaposto numero diapositiva 3"/>
          <p:cNvSpPr>
            <a:spLocks noGrp="1"/>
          </p:cNvSpPr>
          <p:nvPr>
            <p:ph type="sldNum" sz="quarter" idx="5"/>
          </p:nvPr>
        </p:nvSpPr>
        <p:spPr/>
        <p:txBody>
          <a:bodyPr/>
          <a:lstStyle/>
          <a:p>
            <a:fld id="{44E1D59D-911A-4B52-ADA2-7E916E493CD4}" type="slidenum">
              <a:rPr lang="it-IT" smtClean="0"/>
              <a:t>9</a:t>
            </a:fld>
            <a:endParaRPr lang="it-IT"/>
          </a:p>
        </p:txBody>
      </p:sp>
    </p:spTree>
    <p:extLst>
      <p:ext uri="{BB962C8B-B14F-4D97-AF65-F5344CB8AC3E}">
        <p14:creationId xmlns:p14="http://schemas.microsoft.com/office/powerpoint/2010/main" val="2727699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11</a:t>
            </a:fld>
            <a:endParaRPr lang="en-GB"/>
          </a:p>
        </p:txBody>
      </p:sp>
    </p:spTree>
    <p:extLst>
      <p:ext uri="{BB962C8B-B14F-4D97-AF65-F5344CB8AC3E}">
        <p14:creationId xmlns:p14="http://schemas.microsoft.com/office/powerpoint/2010/main" val="1697192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4FDF71-4B2E-4F63-AB5C-A0EB848FB089}" type="slidenum">
              <a:rPr lang="en-GB" smtClean="0"/>
              <a:t>12</a:t>
            </a:fld>
            <a:endParaRPr lang="en-GB"/>
          </a:p>
        </p:txBody>
      </p:sp>
    </p:spTree>
    <p:extLst>
      <p:ext uri="{BB962C8B-B14F-4D97-AF65-F5344CB8AC3E}">
        <p14:creationId xmlns:p14="http://schemas.microsoft.com/office/powerpoint/2010/main" val="139165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 questa review di </a:t>
            </a:r>
            <a:r>
              <a:rPr lang="it-IT" dirty="0" err="1"/>
              <a:t>Sleep</a:t>
            </a:r>
            <a:r>
              <a:rPr lang="it-IT" dirty="0"/>
              <a:t> Medicine del 2020. Impatto importante slla qualità della vita: impatto negativo sulla sicurezza, funzionamento, produttività, umore, cognitivo e qualità della vita in generale EDS in OSA si associa ad un aumentato rischio di incidenti d’auto e sul lavoro + disturbi dell’umore come ansia e depressione (articolo focused review xhitra Lal pag 1)</a:t>
            </a:r>
          </a:p>
          <a:p>
            <a:r>
              <a:rPr lang="it-IT" dirty="0"/>
              <a:t>MI CHIEDO SE NELLE PAZIENTI DONNE QUESTO ASPETTO DELLE DIFFICOLTà EMOZIONALI NON SIA ESPRESIONE DI </a:t>
            </a:r>
          </a:p>
        </p:txBody>
      </p:sp>
      <p:sp>
        <p:nvSpPr>
          <p:cNvPr id="4" name="Segnaposto numero diapositiva 3"/>
          <p:cNvSpPr>
            <a:spLocks noGrp="1"/>
          </p:cNvSpPr>
          <p:nvPr>
            <p:ph type="sldNum" sz="quarter" idx="5"/>
          </p:nvPr>
        </p:nvSpPr>
        <p:spPr/>
        <p:txBody>
          <a:bodyPr/>
          <a:lstStyle/>
          <a:p>
            <a:fld id="{44E1D59D-911A-4B52-ADA2-7E916E493CD4}" type="slidenum">
              <a:rPr lang="it-IT" smtClean="0"/>
              <a:t>13</a:t>
            </a:fld>
            <a:endParaRPr lang="it-IT"/>
          </a:p>
        </p:txBody>
      </p:sp>
    </p:spTree>
    <p:extLst>
      <p:ext uri="{BB962C8B-B14F-4D97-AF65-F5344CB8AC3E}">
        <p14:creationId xmlns:p14="http://schemas.microsoft.com/office/powerpoint/2010/main" val="191397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A0FE3-7EDA-B49A-B583-72F53403519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D32A83D-6859-4C55-FA3C-FEAD048044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3AC89AF-4B82-7811-C7F7-0456913A315E}"/>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B4AA7601-29B6-4789-A710-108E7D3CDD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C3DF08-5150-534D-1522-9F957A40F1E3}"/>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34052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055BB-743B-1AD7-FBA3-C3507D620C0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4E04741-75ED-0CDB-AAB7-B25673EAF01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3070D7-21CA-A69C-B1BB-D281826A4194}"/>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095D45B1-528B-E20A-FFEB-B58A4A43C5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B44A98-2C9E-9822-DEBF-BC169B798A65}"/>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355966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85C8E0-F8E3-5088-92E9-D5A9B315871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D582ABD-F0F5-AEA9-7691-FD6684BED0E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1FC7F00-16EF-182B-C3A0-8CA18EDEEE80}"/>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256095CB-3A7A-75FA-23DE-6BCFB1018F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67B049-15FD-DD4C-D22D-EF9CB83EEBEC}"/>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4258929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9EA41-E9BD-DE50-2EAC-A1DEA871E7E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6DEAC6A-769A-40AE-973E-0EDD0F731B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971633-0FB0-E621-1544-FF102BCF7691}"/>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B3E0C653-C451-85D7-4639-EB75BCE775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B5D09E-7D45-4843-C2E8-4A35928C0DB5}"/>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2554291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0B932-0FD5-BD1C-67AF-7D69A3EC26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3A8F3AB-19CF-91B1-627C-3C6229262F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D4DC2B-75BA-24D2-F04C-36CB00A812AA}"/>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59197A23-BCE7-1210-3F8C-8D787BA19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709082-3878-373C-9B5C-AE11D57394EC}"/>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2681176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D1086-55BD-EF55-0506-BFC4D11D8C7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14D501F-C307-80A4-78E7-0AC127AD33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40C88A2-CA08-8B6F-EE68-BCA4AD155B9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75A14C1-4C0D-E50B-CED3-0C6BBA98D97B}"/>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6" name="Footer Placeholder 5">
            <a:extLst>
              <a:ext uri="{FF2B5EF4-FFF2-40B4-BE49-F238E27FC236}">
                <a16:creationId xmlns:a16="http://schemas.microsoft.com/office/drawing/2014/main" id="{C2EF08FF-B05E-14B2-70E8-328599B0A4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DCAFB8-0B97-4605-0E28-62228F939F40}"/>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3460923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3D2A1-AE4B-8AEB-A03B-31917841C7E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74FC49C-2ECB-DC23-A402-D0397DD071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EEE9B73-3A8D-E106-75B7-DB79B801F7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ECEEE285-60A6-2EFC-5812-5BDD13229A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A74A6F-D4F3-DCD4-88CD-795E8A9F3AF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CAA7314-BE0E-D5CE-9970-C750BE61053B}"/>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8" name="Footer Placeholder 7">
            <a:extLst>
              <a:ext uri="{FF2B5EF4-FFF2-40B4-BE49-F238E27FC236}">
                <a16:creationId xmlns:a16="http://schemas.microsoft.com/office/drawing/2014/main" id="{2BE7521E-1BD5-1A58-CE97-5E616AD7FE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BDCEDC-8DE2-2D0C-D95B-AE92AB2D1800}"/>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10893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01DC-437A-BFA2-0792-A6EE81B506E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CD6B17B-6184-4363-CDBE-AA5EE74E300A}"/>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4" name="Footer Placeholder 3">
            <a:extLst>
              <a:ext uri="{FF2B5EF4-FFF2-40B4-BE49-F238E27FC236}">
                <a16:creationId xmlns:a16="http://schemas.microsoft.com/office/drawing/2014/main" id="{7CB8CDA3-532C-3C44-359C-3A2F613081A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2154E25-39C0-FCAF-9188-A31211019886}"/>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111439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A8FC30-D562-66BF-160F-4052BD236B09}"/>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3" name="Footer Placeholder 2">
            <a:extLst>
              <a:ext uri="{FF2B5EF4-FFF2-40B4-BE49-F238E27FC236}">
                <a16:creationId xmlns:a16="http://schemas.microsoft.com/office/drawing/2014/main" id="{F83DEAAE-837F-0ACE-B862-58B4035F33D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97C0BD8-B62D-A73C-00AD-CE751549E5C4}"/>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280137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420B-D305-1DB7-8273-DF5471ABDF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2E6D56C-B58C-1088-CE39-81CEA93F04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1C45EC5-530A-D932-C3C3-864B8E867C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99F69A-9FAC-A732-DCD8-D5922A19CA64}"/>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6" name="Footer Placeholder 5">
            <a:extLst>
              <a:ext uri="{FF2B5EF4-FFF2-40B4-BE49-F238E27FC236}">
                <a16:creationId xmlns:a16="http://schemas.microsoft.com/office/drawing/2014/main" id="{046C4F66-CF55-3280-620A-125AA518C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418CED-35D5-B455-1F4D-EEDF3187A8A8}"/>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59165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46EE-0524-A34C-4E3C-B27A6E6CA34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C2B002E-2A8D-6E56-1413-8448B07D5E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397354-3924-C254-E558-920D3F87E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2DC98B-09D3-7255-73C5-F018199CCD49}"/>
              </a:ext>
            </a:extLst>
          </p:cNvPr>
          <p:cNvSpPr>
            <a:spLocks noGrp="1"/>
          </p:cNvSpPr>
          <p:nvPr>
            <p:ph type="dt" sz="half" idx="10"/>
          </p:nvPr>
        </p:nvSpPr>
        <p:spPr/>
        <p:txBody>
          <a:bodyPr/>
          <a:lstStyle/>
          <a:p>
            <a:fld id="{DE8C8CE2-CFD7-46DC-8BB8-D3A183DB3364}" type="datetimeFigureOut">
              <a:rPr lang="en-GB" smtClean="0"/>
              <a:t>12/05/2026</a:t>
            </a:fld>
            <a:endParaRPr lang="en-GB"/>
          </a:p>
        </p:txBody>
      </p:sp>
      <p:sp>
        <p:nvSpPr>
          <p:cNvPr id="6" name="Footer Placeholder 5">
            <a:extLst>
              <a:ext uri="{FF2B5EF4-FFF2-40B4-BE49-F238E27FC236}">
                <a16:creationId xmlns:a16="http://schemas.microsoft.com/office/drawing/2014/main" id="{6DE4360C-B456-1FBC-0381-1D30A9EA51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706E45A-986F-4EBC-3882-53CDA2A6D4EB}"/>
              </a:ext>
            </a:extLst>
          </p:cNvPr>
          <p:cNvSpPr>
            <a:spLocks noGrp="1"/>
          </p:cNvSpPr>
          <p:nvPr>
            <p:ph type="sldNum" sz="quarter" idx="12"/>
          </p:nvPr>
        </p:nvSpPr>
        <p:spPr/>
        <p:txBody>
          <a:bodyPr/>
          <a:lstStyle/>
          <a:p>
            <a:fld id="{1B6B90E2-BC35-4554-BFBF-71F4CC1E4C83}" type="slidenum">
              <a:rPr lang="en-GB" smtClean="0"/>
              <a:t>‹#›</a:t>
            </a:fld>
            <a:endParaRPr lang="en-GB"/>
          </a:p>
        </p:txBody>
      </p:sp>
    </p:spTree>
    <p:extLst>
      <p:ext uri="{BB962C8B-B14F-4D97-AF65-F5344CB8AC3E}">
        <p14:creationId xmlns:p14="http://schemas.microsoft.com/office/powerpoint/2010/main" val="325753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B19B7A-73A5-D8D0-79CE-2F22CE6F3D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4F9BF73-A4AD-65C0-C7B6-92BF558248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67C3061-7B8E-30B8-8B34-F3AF7251A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8C8CE2-CFD7-46DC-8BB8-D3A183DB3364}" type="datetimeFigureOut">
              <a:rPr lang="en-GB" smtClean="0"/>
              <a:t>12/05/2026</a:t>
            </a:fld>
            <a:endParaRPr lang="en-GB"/>
          </a:p>
        </p:txBody>
      </p:sp>
      <p:sp>
        <p:nvSpPr>
          <p:cNvPr id="5" name="Footer Placeholder 4">
            <a:extLst>
              <a:ext uri="{FF2B5EF4-FFF2-40B4-BE49-F238E27FC236}">
                <a16:creationId xmlns:a16="http://schemas.microsoft.com/office/drawing/2014/main" id="{DBF0E8CF-C6AC-8213-AA26-4F7E0FA986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161047E-6EF6-4B11-CF5F-3C780DAB0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6B90E2-BC35-4554-BFBF-71F4CC1E4C83}" type="slidenum">
              <a:rPr lang="en-GB" smtClean="0"/>
              <a:t>‹#›</a:t>
            </a:fld>
            <a:endParaRPr lang="en-GB"/>
          </a:p>
        </p:txBody>
      </p:sp>
    </p:spTree>
    <p:extLst>
      <p:ext uri="{BB962C8B-B14F-4D97-AF65-F5344CB8AC3E}">
        <p14:creationId xmlns:p14="http://schemas.microsoft.com/office/powerpoint/2010/main" val="397392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420.png"/><Relationship Id="rId13" Type="http://schemas.openxmlformats.org/officeDocument/2006/relationships/customXml" Target="../ink/ink4.xml"/><Relationship Id="rId18" Type="http://schemas.openxmlformats.org/officeDocument/2006/relationships/image" Target="../media/image470.png"/><Relationship Id="rId26" Type="http://schemas.openxmlformats.org/officeDocument/2006/relationships/image" Target="../media/image510.png"/><Relationship Id="rId3" Type="http://schemas.openxmlformats.org/officeDocument/2006/relationships/image" Target="../media/image52.png"/><Relationship Id="rId21" Type="http://schemas.openxmlformats.org/officeDocument/2006/relationships/customXml" Target="../ink/ink8.xml"/><Relationship Id="rId7" Type="http://schemas.openxmlformats.org/officeDocument/2006/relationships/customXml" Target="../ink/ink1.xml"/><Relationship Id="rId12" Type="http://schemas.openxmlformats.org/officeDocument/2006/relationships/image" Target="../media/image440.png"/><Relationship Id="rId17" Type="http://schemas.openxmlformats.org/officeDocument/2006/relationships/customXml" Target="../ink/ink6.xml"/><Relationship Id="rId25" Type="http://schemas.openxmlformats.org/officeDocument/2006/relationships/customXml" Target="../ink/ink10.xml"/><Relationship Id="rId2" Type="http://schemas.openxmlformats.org/officeDocument/2006/relationships/notesSlide" Target="../notesSlides/notesSlide19.xml"/><Relationship Id="rId16" Type="http://schemas.openxmlformats.org/officeDocument/2006/relationships/image" Target="../media/image460.png"/><Relationship Id="rId20"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customXml" Target="../ink/ink3.xml"/><Relationship Id="rId24" Type="http://schemas.openxmlformats.org/officeDocument/2006/relationships/image" Target="../media/image500.png"/><Relationship Id="rId5" Type="http://schemas.openxmlformats.org/officeDocument/2006/relationships/image" Target="../media/image54.png"/><Relationship Id="rId15" Type="http://schemas.openxmlformats.org/officeDocument/2006/relationships/customXml" Target="../ink/ink5.xml"/><Relationship Id="rId23" Type="http://schemas.openxmlformats.org/officeDocument/2006/relationships/customXml" Target="../ink/ink9.xml"/><Relationship Id="rId10" Type="http://schemas.openxmlformats.org/officeDocument/2006/relationships/image" Target="../media/image430.png"/><Relationship Id="rId19" Type="http://schemas.openxmlformats.org/officeDocument/2006/relationships/customXml" Target="../ink/ink7.xml"/><Relationship Id="rId4" Type="http://schemas.openxmlformats.org/officeDocument/2006/relationships/image" Target="../media/image53.png"/><Relationship Id="rId9" Type="http://schemas.openxmlformats.org/officeDocument/2006/relationships/customXml" Target="../ink/ink2.xml"/><Relationship Id="rId14" Type="http://schemas.openxmlformats.org/officeDocument/2006/relationships/image" Target="../media/image450.png"/><Relationship Id="rId22" Type="http://schemas.openxmlformats.org/officeDocument/2006/relationships/image" Target="../media/image490.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customXml" Target="../ink/ink11.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48.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customXml" Target="../ink/ink17.xml"/><Relationship Id="rId18" Type="http://schemas.openxmlformats.org/officeDocument/2006/relationships/image" Target="../media/image113.png"/><Relationship Id="rId26" Type="http://schemas.openxmlformats.org/officeDocument/2006/relationships/image" Target="../media/image110.png"/><Relationship Id="rId3" Type="http://schemas.openxmlformats.org/officeDocument/2006/relationships/customXml" Target="../ink/ink12.xml"/><Relationship Id="rId21" Type="http://schemas.openxmlformats.org/officeDocument/2006/relationships/customXml" Target="../ink/ink21.xml"/><Relationship Id="rId7" Type="http://schemas.openxmlformats.org/officeDocument/2006/relationships/customXml" Target="../ink/ink14.xml"/><Relationship Id="rId12" Type="http://schemas.openxmlformats.org/officeDocument/2006/relationships/image" Target="../media/image1100.png"/><Relationship Id="rId17" Type="http://schemas.openxmlformats.org/officeDocument/2006/relationships/customXml" Target="../ink/ink19.xml"/><Relationship Id="rId25" Type="http://schemas.openxmlformats.org/officeDocument/2006/relationships/image" Target="../media/image116.png"/><Relationship Id="rId2" Type="http://schemas.openxmlformats.org/officeDocument/2006/relationships/image" Target="../media/image109.png"/><Relationship Id="rId16" Type="http://schemas.openxmlformats.org/officeDocument/2006/relationships/image" Target="../media/image112.png"/><Relationship Id="rId20"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70.png"/><Relationship Id="rId11" Type="http://schemas.openxmlformats.org/officeDocument/2006/relationships/customXml" Target="../ink/ink16.xml"/><Relationship Id="rId24" Type="http://schemas.openxmlformats.org/officeDocument/2006/relationships/customXml" Target="../ink/ink23.xml"/><Relationship Id="rId5" Type="http://schemas.openxmlformats.org/officeDocument/2006/relationships/customXml" Target="../ink/ink13.xml"/><Relationship Id="rId15" Type="http://schemas.openxmlformats.org/officeDocument/2006/relationships/customXml" Target="../ink/ink18.xml"/><Relationship Id="rId23" Type="http://schemas.openxmlformats.org/officeDocument/2006/relationships/image" Target="../media/image115.png"/><Relationship Id="rId10" Type="http://schemas.openxmlformats.org/officeDocument/2006/relationships/image" Target="../media/image1090.png"/><Relationship Id="rId19" Type="http://schemas.openxmlformats.org/officeDocument/2006/relationships/customXml" Target="../ink/ink20.xml"/><Relationship Id="rId4" Type="http://schemas.openxmlformats.org/officeDocument/2006/relationships/image" Target="../media/image1060.png"/><Relationship Id="rId9" Type="http://schemas.openxmlformats.org/officeDocument/2006/relationships/customXml" Target="../ink/ink15.xml"/><Relationship Id="rId14" Type="http://schemas.openxmlformats.org/officeDocument/2006/relationships/image" Target="../media/image111.png"/><Relationship Id="rId22" Type="http://schemas.openxmlformats.org/officeDocument/2006/relationships/customXml" Target="../ink/ink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D3E71-7476-E84D-30B2-215414ABC17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1BD3643-7AE0-C1F8-E188-63FE3BDF2485}"/>
              </a:ext>
            </a:extLst>
          </p:cNvPr>
          <p:cNvPicPr>
            <a:picLocks noChangeAspect="1"/>
          </p:cNvPicPr>
          <p:nvPr/>
        </p:nvPicPr>
        <p:blipFill>
          <a:blip r:embed="rId2"/>
          <a:srcRect l="23665" t="17817" r="18135" b="46335"/>
          <a:stretch>
            <a:fillRect/>
          </a:stretch>
        </p:blipFill>
        <p:spPr>
          <a:xfrm>
            <a:off x="1192298" y="682074"/>
            <a:ext cx="10108462" cy="3658014"/>
          </a:xfrm>
          <a:prstGeom prst="rect">
            <a:avLst/>
          </a:prstGeom>
        </p:spPr>
      </p:pic>
      <p:sp>
        <p:nvSpPr>
          <p:cNvPr id="6" name="TextBox 5">
            <a:extLst>
              <a:ext uri="{FF2B5EF4-FFF2-40B4-BE49-F238E27FC236}">
                <a16:creationId xmlns:a16="http://schemas.microsoft.com/office/drawing/2014/main" id="{6A6F7630-F5E3-CBC6-1712-C8089A5597A6}"/>
              </a:ext>
            </a:extLst>
          </p:cNvPr>
          <p:cNvSpPr txBox="1"/>
          <p:nvPr/>
        </p:nvSpPr>
        <p:spPr>
          <a:xfrm>
            <a:off x="1194179" y="2599900"/>
            <a:ext cx="859810" cy="2800767"/>
          </a:xfrm>
          <a:prstGeom prst="rect">
            <a:avLst/>
          </a:prstGeom>
          <a:solidFill>
            <a:schemeClr val="accent3"/>
          </a:solidFill>
        </p:spPr>
        <p:txBody>
          <a:bodyPr wrap="square" rtlCol="0">
            <a:spAutoFit/>
          </a:bodyPr>
          <a:lstStyle/>
          <a:p>
            <a:pPr algn="ctr"/>
            <a:endParaRPr lang="it-IT" sz="1400" dirty="0">
              <a:solidFill>
                <a:schemeClr val="bg1"/>
              </a:solidFill>
            </a:endParaRPr>
          </a:p>
          <a:p>
            <a:pPr algn="ctr"/>
            <a:r>
              <a:rPr lang="it-IT" sz="1400" dirty="0">
                <a:solidFill>
                  <a:schemeClr val="bg1"/>
                </a:solidFill>
              </a:rPr>
              <a:t>8.50</a:t>
            </a:r>
          </a:p>
          <a:p>
            <a:pPr algn="ctr"/>
            <a:endParaRPr lang="it-IT" sz="1400" dirty="0">
              <a:solidFill>
                <a:schemeClr val="bg1"/>
              </a:solidFill>
            </a:endParaRPr>
          </a:p>
          <a:p>
            <a:pPr algn="ctr"/>
            <a:r>
              <a:rPr lang="it-IT" sz="1400" dirty="0">
                <a:solidFill>
                  <a:schemeClr val="bg1"/>
                </a:solidFill>
              </a:rPr>
              <a:t>9.10</a:t>
            </a:r>
          </a:p>
          <a:p>
            <a:pPr algn="ctr"/>
            <a:endParaRPr lang="it-IT" sz="1400" dirty="0">
              <a:solidFill>
                <a:schemeClr val="bg1"/>
              </a:solidFill>
            </a:endParaRPr>
          </a:p>
          <a:p>
            <a:pPr algn="ctr"/>
            <a:r>
              <a:rPr lang="it-IT" sz="1400" dirty="0">
                <a:solidFill>
                  <a:schemeClr val="bg1"/>
                </a:solidFill>
              </a:rPr>
              <a:t>9.40</a:t>
            </a:r>
          </a:p>
          <a:p>
            <a:pPr algn="ctr"/>
            <a:endParaRPr lang="it-IT" sz="1400" dirty="0">
              <a:solidFill>
                <a:schemeClr val="bg1"/>
              </a:solidFill>
            </a:endParaRPr>
          </a:p>
          <a:p>
            <a:pPr algn="ctr"/>
            <a:endParaRPr lang="it-IT" sz="1400" dirty="0">
              <a:solidFill>
                <a:schemeClr val="bg1"/>
              </a:solidFill>
            </a:endParaRPr>
          </a:p>
          <a:p>
            <a:pPr algn="ctr"/>
            <a:endParaRPr lang="it-IT" sz="1400" dirty="0">
              <a:solidFill>
                <a:schemeClr val="bg1"/>
              </a:solidFill>
            </a:endParaRPr>
          </a:p>
          <a:p>
            <a:pPr algn="ctr"/>
            <a:r>
              <a:rPr lang="it-IT" sz="1400" dirty="0">
                <a:solidFill>
                  <a:schemeClr val="bg1"/>
                </a:solidFill>
              </a:rPr>
              <a:t>10.00</a:t>
            </a:r>
          </a:p>
          <a:p>
            <a:endParaRPr lang="en-GB" dirty="0"/>
          </a:p>
          <a:p>
            <a:endParaRPr lang="en-GB" dirty="0"/>
          </a:p>
        </p:txBody>
      </p:sp>
      <p:sp>
        <p:nvSpPr>
          <p:cNvPr id="7" name="TextBox 6">
            <a:extLst>
              <a:ext uri="{FF2B5EF4-FFF2-40B4-BE49-F238E27FC236}">
                <a16:creationId xmlns:a16="http://schemas.microsoft.com/office/drawing/2014/main" id="{94CBE715-0D50-C76B-01A5-06638BC44031}"/>
              </a:ext>
            </a:extLst>
          </p:cNvPr>
          <p:cNvSpPr txBox="1"/>
          <p:nvPr/>
        </p:nvSpPr>
        <p:spPr>
          <a:xfrm>
            <a:off x="2055869" y="4340088"/>
            <a:ext cx="4216305" cy="738664"/>
          </a:xfrm>
          <a:prstGeom prst="rect">
            <a:avLst/>
          </a:prstGeom>
          <a:solidFill>
            <a:schemeClr val="bg1"/>
          </a:solidFill>
        </p:spPr>
        <p:txBody>
          <a:bodyPr wrap="square" rtlCol="0">
            <a:spAutoFit/>
          </a:bodyPr>
          <a:lstStyle/>
          <a:p>
            <a:r>
              <a:rPr lang="it-IT" sz="1400" i="1" dirty="0">
                <a:solidFill>
                  <a:srgbClr val="0070C0"/>
                </a:solidFill>
              </a:rPr>
              <a:t>Gender medice in sleep breathing disorders </a:t>
            </a:r>
          </a:p>
          <a:p>
            <a:r>
              <a:rPr lang="it-IT" sz="1400" i="1" dirty="0">
                <a:solidFill>
                  <a:srgbClr val="0070C0"/>
                </a:solidFill>
              </a:rPr>
              <a:t>E. Perger</a:t>
            </a:r>
          </a:p>
          <a:p>
            <a:endParaRPr lang="en-GB" sz="1400" dirty="0">
              <a:solidFill>
                <a:srgbClr val="0070C0"/>
              </a:solidFill>
            </a:endParaRPr>
          </a:p>
        </p:txBody>
      </p:sp>
      <p:pic>
        <p:nvPicPr>
          <p:cNvPr id="8" name="Picture 7">
            <a:extLst>
              <a:ext uri="{FF2B5EF4-FFF2-40B4-BE49-F238E27FC236}">
                <a16:creationId xmlns:a16="http://schemas.microsoft.com/office/drawing/2014/main" id="{310CA839-BBA8-9510-148D-4124ABF5D324}"/>
              </a:ext>
            </a:extLst>
          </p:cNvPr>
          <p:cNvPicPr>
            <a:picLocks noChangeAspect="1"/>
          </p:cNvPicPr>
          <p:nvPr/>
        </p:nvPicPr>
        <p:blipFill>
          <a:blip r:embed="rId3"/>
          <a:srcRect l="18713" t="14041" r="19868" b="11859"/>
          <a:stretch>
            <a:fillRect/>
          </a:stretch>
        </p:blipFill>
        <p:spPr>
          <a:xfrm>
            <a:off x="6272174" y="1778000"/>
            <a:ext cx="5028586" cy="4376506"/>
          </a:xfrm>
          <a:prstGeom prst="rect">
            <a:avLst/>
          </a:prstGeom>
        </p:spPr>
      </p:pic>
      <p:pic>
        <p:nvPicPr>
          <p:cNvPr id="2" name="Picture 1">
            <a:extLst>
              <a:ext uri="{FF2B5EF4-FFF2-40B4-BE49-F238E27FC236}">
                <a16:creationId xmlns:a16="http://schemas.microsoft.com/office/drawing/2014/main" id="{D2F85576-0B31-9431-0177-CD0E554DF758}"/>
              </a:ext>
            </a:extLst>
          </p:cNvPr>
          <p:cNvPicPr>
            <a:picLocks noChangeAspect="1"/>
          </p:cNvPicPr>
          <p:nvPr/>
        </p:nvPicPr>
        <p:blipFill>
          <a:blip r:embed="rId2"/>
          <a:srcRect l="23666" t="62141" r="47087" b="28554"/>
          <a:stretch>
            <a:fillRect/>
          </a:stretch>
        </p:blipFill>
        <p:spPr>
          <a:xfrm>
            <a:off x="1192298" y="5205046"/>
            <a:ext cx="5079876" cy="949460"/>
          </a:xfrm>
          <a:prstGeom prst="rect">
            <a:avLst/>
          </a:prstGeom>
        </p:spPr>
      </p:pic>
    </p:spTree>
    <p:extLst>
      <p:ext uri="{BB962C8B-B14F-4D97-AF65-F5344CB8AC3E}">
        <p14:creationId xmlns:p14="http://schemas.microsoft.com/office/powerpoint/2010/main" val="1053527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1E8C6-DDCD-9BD5-B398-783CBEA5F47D}"/>
              </a:ext>
            </a:extLst>
          </p:cNvPr>
          <p:cNvSpPr>
            <a:spLocks noGrp="1"/>
          </p:cNvSpPr>
          <p:nvPr>
            <p:ph type="title"/>
          </p:nvPr>
        </p:nvSpPr>
        <p:spPr/>
        <p:txBody>
          <a:bodyPr/>
          <a:lstStyle/>
          <a:p>
            <a:pPr algn="ctr"/>
            <a:r>
              <a:rPr lang="it-IT" b="1" dirty="0">
                <a:solidFill>
                  <a:schemeClr val="accent1"/>
                </a:solidFill>
              </a:rPr>
              <a:t>Excessive Daytime Sleepiness</a:t>
            </a:r>
            <a:r>
              <a:rPr lang="it-IT" dirty="0">
                <a:solidFill>
                  <a:schemeClr val="accent1"/>
                </a:solidFill>
                <a:latin typeface="Trebuchet MS" panose="020B0703020202090204" pitchFamily="34" charset="0"/>
                <a:ea typeface="Tahoma" panose="020B0604030504040204" pitchFamily="34" charset="0"/>
                <a:cs typeface="Tahoma" panose="020B0604030504040204" pitchFamily="34" charset="0"/>
              </a:rPr>
              <a:t> ICSD-3</a:t>
            </a:r>
            <a:r>
              <a:rPr lang="it-IT" b="1" dirty="0">
                <a:solidFill>
                  <a:schemeClr val="accent1"/>
                </a:solidFill>
              </a:rPr>
              <a:t> </a:t>
            </a:r>
            <a:endParaRPr lang="en-GB" b="1" dirty="0">
              <a:solidFill>
                <a:schemeClr val="accent1"/>
              </a:solidFill>
            </a:endParaRPr>
          </a:p>
        </p:txBody>
      </p:sp>
      <p:sp>
        <p:nvSpPr>
          <p:cNvPr id="3" name="Content Placeholder 2">
            <a:extLst>
              <a:ext uri="{FF2B5EF4-FFF2-40B4-BE49-F238E27FC236}">
                <a16:creationId xmlns:a16="http://schemas.microsoft.com/office/drawing/2014/main" id="{E1EBE666-5C9C-E5DF-C8D7-3BC61A209649}"/>
              </a:ext>
            </a:extLst>
          </p:cNvPr>
          <p:cNvSpPr>
            <a:spLocks noGrp="1"/>
          </p:cNvSpPr>
          <p:nvPr>
            <p:ph idx="1"/>
          </p:nvPr>
        </p:nvSpPr>
        <p:spPr>
          <a:xfrm>
            <a:off x="2974519" y="4406900"/>
            <a:ext cx="7950656" cy="4351338"/>
          </a:xfrm>
        </p:spPr>
        <p:txBody>
          <a:bodyPr/>
          <a:lstStyle/>
          <a:p>
            <a:pPr algn="ctr"/>
            <a:endParaRPr lang="en-GB" dirty="0"/>
          </a:p>
          <a:p>
            <a:endParaRPr lang="en-GB" dirty="0"/>
          </a:p>
        </p:txBody>
      </p:sp>
      <p:pic>
        <p:nvPicPr>
          <p:cNvPr id="5" name="Picture 4">
            <a:extLst>
              <a:ext uri="{FF2B5EF4-FFF2-40B4-BE49-F238E27FC236}">
                <a16:creationId xmlns:a16="http://schemas.microsoft.com/office/drawing/2014/main" id="{2EFDAB40-0265-9A22-1747-CCD3FC765534}"/>
              </a:ext>
            </a:extLst>
          </p:cNvPr>
          <p:cNvPicPr>
            <a:picLocks noChangeAspect="1"/>
          </p:cNvPicPr>
          <p:nvPr/>
        </p:nvPicPr>
        <p:blipFill>
          <a:blip r:embed="rId2"/>
          <a:stretch>
            <a:fillRect/>
          </a:stretch>
        </p:blipFill>
        <p:spPr>
          <a:xfrm>
            <a:off x="9647739" y="6277554"/>
            <a:ext cx="1648742" cy="215321"/>
          </a:xfrm>
          <a:prstGeom prst="rect">
            <a:avLst/>
          </a:prstGeom>
        </p:spPr>
      </p:pic>
      <p:pic>
        <p:nvPicPr>
          <p:cNvPr id="6" name="Picture 5">
            <a:extLst>
              <a:ext uri="{FF2B5EF4-FFF2-40B4-BE49-F238E27FC236}">
                <a16:creationId xmlns:a16="http://schemas.microsoft.com/office/drawing/2014/main" id="{32AF7906-D6A3-DDB8-756C-D157BFA0193D}"/>
              </a:ext>
            </a:extLst>
          </p:cNvPr>
          <p:cNvPicPr>
            <a:picLocks noChangeAspect="1"/>
          </p:cNvPicPr>
          <p:nvPr/>
        </p:nvPicPr>
        <p:blipFill>
          <a:blip r:embed="rId3">
            <a:extLst>
              <a:ext uri="{28A0092B-C50C-407E-A947-70E740481C1C}">
                <a14:useLocalDpi xmlns:a14="http://schemas.microsoft.com/office/drawing/2010/main" val="0"/>
              </a:ext>
            </a:extLst>
          </a:blip>
          <a:srcRect l="16812" t="4666" r="15363" b="3670"/>
          <a:stretch>
            <a:fillRect/>
          </a:stretch>
        </p:blipFill>
        <p:spPr>
          <a:xfrm>
            <a:off x="195942" y="4311280"/>
            <a:ext cx="2232934" cy="2202121"/>
          </a:xfrm>
          <a:prstGeom prst="rect">
            <a:avLst/>
          </a:prstGeom>
        </p:spPr>
      </p:pic>
      <p:sp>
        <p:nvSpPr>
          <p:cNvPr id="7" name="TextBox 6">
            <a:extLst>
              <a:ext uri="{FF2B5EF4-FFF2-40B4-BE49-F238E27FC236}">
                <a16:creationId xmlns:a16="http://schemas.microsoft.com/office/drawing/2014/main" id="{7B6BE73B-40E0-6055-E874-C085EA476AD4}"/>
              </a:ext>
            </a:extLst>
          </p:cNvPr>
          <p:cNvSpPr txBox="1"/>
          <p:nvPr/>
        </p:nvSpPr>
        <p:spPr>
          <a:xfrm>
            <a:off x="581024" y="1725033"/>
            <a:ext cx="10848975" cy="2308324"/>
          </a:xfrm>
          <a:prstGeom prst="rect">
            <a:avLst/>
          </a:prstGeom>
          <a:noFill/>
        </p:spPr>
        <p:txBody>
          <a:bodyPr wrap="square">
            <a:spAutoFit/>
          </a:bodyPr>
          <a:lstStyle/>
          <a:p>
            <a:pPr algn="just">
              <a:spcBef>
                <a:spcPts val="0"/>
              </a:spcBef>
            </a:pP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«The inability to remain awake and alert during the day, resulting in periods of an irrepressible need for sleep or involuntary episodes of sleepiness or sleep.»</a:t>
            </a:r>
          </a:p>
          <a:p>
            <a:pPr algn="just">
              <a:spcBef>
                <a:spcPts val="0"/>
              </a:spcBef>
            </a:pPr>
            <a:endPar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«Daily episodes of an irrepressible need to sleep or daytime lapses into sleep </a:t>
            </a:r>
            <a:r>
              <a:rPr lang="it-IT" sz="2400" b="1" dirty="0">
                <a:solidFill>
                  <a:srgbClr val="063C84"/>
                </a:solidFill>
                <a:latin typeface="Trebuchet MS" panose="020B0703020202090204" pitchFamily="34" charset="0"/>
                <a:ea typeface="Tahoma" panose="020B0604030504040204" pitchFamily="34" charset="0"/>
                <a:cs typeface="Tahoma" panose="020B0604030504040204" pitchFamily="34" charset="0"/>
              </a:rPr>
              <a:t>for at least 3 months</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053765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EEE224-2C7A-C9FA-453B-2DDEF90F2743}"/>
              </a:ext>
            </a:extLst>
          </p:cNvPr>
          <p:cNvPicPr>
            <a:picLocks noChangeAspect="1"/>
          </p:cNvPicPr>
          <p:nvPr/>
        </p:nvPicPr>
        <p:blipFill>
          <a:blip r:embed="rId3"/>
          <a:srcRect l="7898" t="17581" r="51896" b="1297"/>
          <a:stretch>
            <a:fillRect/>
          </a:stretch>
        </p:blipFill>
        <p:spPr>
          <a:xfrm>
            <a:off x="554316" y="458699"/>
            <a:ext cx="4935558" cy="5850336"/>
          </a:xfrm>
          <a:prstGeom prst="rect">
            <a:avLst/>
          </a:prstGeom>
        </p:spPr>
      </p:pic>
      <p:sp>
        <p:nvSpPr>
          <p:cNvPr id="4" name="TextBox 3">
            <a:extLst>
              <a:ext uri="{FF2B5EF4-FFF2-40B4-BE49-F238E27FC236}">
                <a16:creationId xmlns:a16="http://schemas.microsoft.com/office/drawing/2014/main" id="{4E35E8A7-CDC9-E0C4-1D24-F6E1950A49A0}"/>
              </a:ext>
            </a:extLst>
          </p:cNvPr>
          <p:cNvSpPr txBox="1"/>
          <p:nvPr/>
        </p:nvSpPr>
        <p:spPr>
          <a:xfrm flipH="1">
            <a:off x="5994367" y="345733"/>
            <a:ext cx="5915278" cy="7848302"/>
          </a:xfrm>
          <a:prstGeom prst="rect">
            <a:avLst/>
          </a:prstGeom>
          <a:noFill/>
        </p:spPr>
        <p:txBody>
          <a:bodyPr wrap="square" rtlCol="0">
            <a:spAutoFit/>
          </a:bodyPr>
          <a:lstStyle/>
          <a:p>
            <a:r>
              <a:rPr lang="en-GB" dirty="0"/>
              <a:t>The Epworth questionnaire was originally designed to be self-administered</a:t>
            </a:r>
          </a:p>
          <a:p>
            <a:r>
              <a:rPr lang="en-GB" dirty="0"/>
              <a:t>“If the patients have not experienced such situations, they should imagine them” </a:t>
            </a:r>
          </a:p>
          <a:p>
            <a:endParaRPr lang="en-GB" dirty="0"/>
          </a:p>
          <a:p>
            <a:endParaRPr lang="en-GB" dirty="0"/>
          </a:p>
          <a:p>
            <a:endParaRPr lang="en-GB" dirty="0"/>
          </a:p>
          <a:p>
            <a:r>
              <a:rPr lang="en-GB" dirty="0"/>
              <a:t>Subsequent studies have demonstrated its superiority when administered by a clinician compared to when self-administered </a:t>
            </a:r>
          </a:p>
          <a:p>
            <a:endParaRPr lang="en-GB" dirty="0"/>
          </a:p>
          <a:p>
            <a:r>
              <a:rPr lang="en-GB" dirty="0"/>
              <a:t>In the French validation study, scores were lower when administered by a physician </a:t>
            </a:r>
          </a:p>
          <a:p>
            <a:endParaRPr lang="en-GB" dirty="0"/>
          </a:p>
          <a:p>
            <a:r>
              <a:rPr lang="en-GB" dirty="0"/>
              <a:t>                                         Can Respir J 2010;17(2):e27-e34.</a:t>
            </a:r>
          </a:p>
          <a:p>
            <a:endParaRPr lang="en-GB" dirty="0"/>
          </a:p>
          <a:p>
            <a:r>
              <a:rPr lang="en-GB" dirty="0"/>
              <a:t>This tool is also useful for monitoring the effectiveness of therapy on the symptom of sleepiness; changes are considered significant when greater than 25% (improvement in 3 items)</a:t>
            </a:r>
            <a:r>
              <a:rPr lang="it-IT" dirty="0"/>
              <a:t> </a:t>
            </a:r>
          </a:p>
          <a:p>
            <a:endParaRPr lang="it-IT" dirty="0"/>
          </a:p>
          <a:p>
            <a:pPr algn="r"/>
            <a:r>
              <a:rPr lang="en-GB" i="1" dirty="0">
                <a:latin typeface="CharisSIL-Italic"/>
              </a:rPr>
              <a:t>Sleep Medicine 112 (2023) 104–115</a:t>
            </a:r>
            <a:endParaRPr lang="en-GB" dirty="0"/>
          </a:p>
          <a:p>
            <a:endParaRPr lang="it-IT" dirty="0"/>
          </a:p>
          <a:p>
            <a:endParaRPr lang="it-IT" dirty="0"/>
          </a:p>
          <a:p>
            <a:endParaRPr lang="it-IT" dirty="0"/>
          </a:p>
          <a:p>
            <a:endParaRPr lang="it-IT" dirty="0"/>
          </a:p>
          <a:p>
            <a:endParaRPr lang="it-IT" dirty="0"/>
          </a:p>
          <a:p>
            <a:endParaRPr lang="en-GB" dirty="0"/>
          </a:p>
        </p:txBody>
      </p:sp>
      <p:pic>
        <p:nvPicPr>
          <p:cNvPr id="6" name="Picture 5">
            <a:extLst>
              <a:ext uri="{FF2B5EF4-FFF2-40B4-BE49-F238E27FC236}">
                <a16:creationId xmlns:a16="http://schemas.microsoft.com/office/drawing/2014/main" id="{1ACC8282-80A6-8060-7114-2F527E6763F1}"/>
              </a:ext>
            </a:extLst>
          </p:cNvPr>
          <p:cNvPicPr>
            <a:picLocks noChangeAspect="1"/>
          </p:cNvPicPr>
          <p:nvPr/>
        </p:nvPicPr>
        <p:blipFill>
          <a:blip r:embed="rId4"/>
          <a:stretch>
            <a:fillRect/>
          </a:stretch>
        </p:blipFill>
        <p:spPr>
          <a:xfrm>
            <a:off x="7418452" y="1563288"/>
            <a:ext cx="4491193" cy="693243"/>
          </a:xfrm>
          <a:prstGeom prst="rect">
            <a:avLst/>
          </a:prstGeom>
        </p:spPr>
      </p:pic>
      <p:sp>
        <p:nvSpPr>
          <p:cNvPr id="8" name="TextBox 7">
            <a:extLst>
              <a:ext uri="{FF2B5EF4-FFF2-40B4-BE49-F238E27FC236}">
                <a16:creationId xmlns:a16="http://schemas.microsoft.com/office/drawing/2014/main" id="{4B37CE71-623B-1876-E3E3-59B4C5771B87}"/>
              </a:ext>
            </a:extLst>
          </p:cNvPr>
          <p:cNvSpPr txBox="1"/>
          <p:nvPr/>
        </p:nvSpPr>
        <p:spPr>
          <a:xfrm>
            <a:off x="8539583" y="2901569"/>
            <a:ext cx="6097348" cy="369332"/>
          </a:xfrm>
          <a:prstGeom prst="rect">
            <a:avLst/>
          </a:prstGeom>
          <a:noFill/>
        </p:spPr>
        <p:txBody>
          <a:bodyPr wrap="square">
            <a:spAutoFit/>
          </a:bodyPr>
          <a:lstStyle/>
          <a:p>
            <a:r>
              <a:rPr lang="en-GB" sz="1800" b="1" i="1" u="none" strike="noStrike" baseline="0" dirty="0">
                <a:latin typeface="NewCaledonia-BoldItalic"/>
              </a:rPr>
              <a:t>CHEST 2013; 143(6):1569–1575</a:t>
            </a:r>
            <a:endParaRPr lang="en-GB" dirty="0"/>
          </a:p>
        </p:txBody>
      </p:sp>
      <p:sp>
        <p:nvSpPr>
          <p:cNvPr id="2" name="TextBox 1">
            <a:extLst>
              <a:ext uri="{FF2B5EF4-FFF2-40B4-BE49-F238E27FC236}">
                <a16:creationId xmlns:a16="http://schemas.microsoft.com/office/drawing/2014/main" id="{2AAE45E0-175C-7C92-435C-F7C212586418}"/>
              </a:ext>
            </a:extLst>
          </p:cNvPr>
          <p:cNvSpPr txBox="1"/>
          <p:nvPr/>
        </p:nvSpPr>
        <p:spPr>
          <a:xfrm>
            <a:off x="383301" y="2515558"/>
            <a:ext cx="5217459" cy="1477328"/>
          </a:xfrm>
          <a:custGeom>
            <a:avLst/>
            <a:gdLst>
              <a:gd name="csX0" fmla="*/ 0 w 5217459"/>
              <a:gd name="csY0" fmla="*/ 0 h 1477328"/>
              <a:gd name="csX1" fmla="*/ 600008 w 5217459"/>
              <a:gd name="csY1" fmla="*/ 0 h 1477328"/>
              <a:gd name="csX2" fmla="*/ 1356539 w 5217459"/>
              <a:gd name="csY2" fmla="*/ 0 h 1477328"/>
              <a:gd name="csX3" fmla="*/ 1956547 w 5217459"/>
              <a:gd name="csY3" fmla="*/ 0 h 1477328"/>
              <a:gd name="csX4" fmla="*/ 2504380 w 5217459"/>
              <a:gd name="csY4" fmla="*/ 0 h 1477328"/>
              <a:gd name="csX5" fmla="*/ 3000039 w 5217459"/>
              <a:gd name="csY5" fmla="*/ 0 h 1477328"/>
              <a:gd name="csX6" fmla="*/ 3756570 w 5217459"/>
              <a:gd name="csY6" fmla="*/ 0 h 1477328"/>
              <a:gd name="csX7" fmla="*/ 4356578 w 5217459"/>
              <a:gd name="csY7" fmla="*/ 0 h 1477328"/>
              <a:gd name="csX8" fmla="*/ 5217459 w 5217459"/>
              <a:gd name="csY8" fmla="*/ 0 h 1477328"/>
              <a:gd name="csX9" fmla="*/ 5217459 w 5217459"/>
              <a:gd name="csY9" fmla="*/ 492443 h 1477328"/>
              <a:gd name="csX10" fmla="*/ 5217459 w 5217459"/>
              <a:gd name="csY10" fmla="*/ 999659 h 1477328"/>
              <a:gd name="csX11" fmla="*/ 5217459 w 5217459"/>
              <a:gd name="csY11" fmla="*/ 1477328 h 1477328"/>
              <a:gd name="csX12" fmla="*/ 4721800 w 5217459"/>
              <a:gd name="csY12" fmla="*/ 1477328 h 1477328"/>
              <a:gd name="csX13" fmla="*/ 4069618 w 5217459"/>
              <a:gd name="csY13" fmla="*/ 1477328 h 1477328"/>
              <a:gd name="csX14" fmla="*/ 3469610 w 5217459"/>
              <a:gd name="csY14" fmla="*/ 1477328 h 1477328"/>
              <a:gd name="csX15" fmla="*/ 2765253 w 5217459"/>
              <a:gd name="csY15" fmla="*/ 1477328 h 1477328"/>
              <a:gd name="csX16" fmla="*/ 2008722 w 5217459"/>
              <a:gd name="csY16" fmla="*/ 1477328 h 1477328"/>
              <a:gd name="csX17" fmla="*/ 1460889 w 5217459"/>
              <a:gd name="csY17" fmla="*/ 1477328 h 1477328"/>
              <a:gd name="csX18" fmla="*/ 965230 w 5217459"/>
              <a:gd name="csY18" fmla="*/ 1477328 h 1477328"/>
              <a:gd name="csX19" fmla="*/ 0 w 5217459"/>
              <a:gd name="csY19" fmla="*/ 1477328 h 1477328"/>
              <a:gd name="csX20" fmla="*/ 0 w 5217459"/>
              <a:gd name="csY20" fmla="*/ 970112 h 1477328"/>
              <a:gd name="csX21" fmla="*/ 0 w 5217459"/>
              <a:gd name="csY21" fmla="*/ 462896 h 1477328"/>
              <a:gd name="csX22" fmla="*/ 0 w 5217459"/>
              <a:gd name="csY22" fmla="*/ 0 h 14773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217459" h="1477328" fill="none" extrusionOk="0">
                <a:moveTo>
                  <a:pt x="0" y="0"/>
                </a:moveTo>
                <a:cubicBezTo>
                  <a:pt x="268063" y="-29224"/>
                  <a:pt x="409273" y="-13869"/>
                  <a:pt x="600008" y="0"/>
                </a:cubicBezTo>
                <a:cubicBezTo>
                  <a:pt x="790743" y="13869"/>
                  <a:pt x="1181184" y="16515"/>
                  <a:pt x="1356539" y="0"/>
                </a:cubicBezTo>
                <a:cubicBezTo>
                  <a:pt x="1531894" y="-16515"/>
                  <a:pt x="1818784" y="-10569"/>
                  <a:pt x="1956547" y="0"/>
                </a:cubicBezTo>
                <a:cubicBezTo>
                  <a:pt x="2094310" y="10569"/>
                  <a:pt x="2239568" y="14146"/>
                  <a:pt x="2504380" y="0"/>
                </a:cubicBezTo>
                <a:cubicBezTo>
                  <a:pt x="2769192" y="-14146"/>
                  <a:pt x="2866193" y="12572"/>
                  <a:pt x="3000039" y="0"/>
                </a:cubicBezTo>
                <a:cubicBezTo>
                  <a:pt x="3133885" y="-12572"/>
                  <a:pt x="3435624" y="-11389"/>
                  <a:pt x="3756570" y="0"/>
                </a:cubicBezTo>
                <a:cubicBezTo>
                  <a:pt x="4077516" y="11389"/>
                  <a:pt x="4166038" y="27813"/>
                  <a:pt x="4356578" y="0"/>
                </a:cubicBezTo>
                <a:cubicBezTo>
                  <a:pt x="4547118" y="-27813"/>
                  <a:pt x="4998586" y="17148"/>
                  <a:pt x="5217459" y="0"/>
                </a:cubicBezTo>
                <a:cubicBezTo>
                  <a:pt x="5234838" y="109926"/>
                  <a:pt x="5220149" y="393182"/>
                  <a:pt x="5217459" y="492443"/>
                </a:cubicBezTo>
                <a:cubicBezTo>
                  <a:pt x="5214769" y="591704"/>
                  <a:pt x="5217380" y="865205"/>
                  <a:pt x="5217459" y="999659"/>
                </a:cubicBezTo>
                <a:cubicBezTo>
                  <a:pt x="5217538" y="1134113"/>
                  <a:pt x="5204669" y="1305350"/>
                  <a:pt x="5217459" y="1477328"/>
                </a:cubicBezTo>
                <a:cubicBezTo>
                  <a:pt x="4971276" y="1480924"/>
                  <a:pt x="4843523" y="1500957"/>
                  <a:pt x="4721800" y="1477328"/>
                </a:cubicBezTo>
                <a:cubicBezTo>
                  <a:pt x="4600077" y="1453699"/>
                  <a:pt x="4336990" y="1490855"/>
                  <a:pt x="4069618" y="1477328"/>
                </a:cubicBezTo>
                <a:cubicBezTo>
                  <a:pt x="3802246" y="1463801"/>
                  <a:pt x="3623852" y="1491978"/>
                  <a:pt x="3469610" y="1477328"/>
                </a:cubicBezTo>
                <a:cubicBezTo>
                  <a:pt x="3315368" y="1462678"/>
                  <a:pt x="3026568" y="1493690"/>
                  <a:pt x="2765253" y="1477328"/>
                </a:cubicBezTo>
                <a:cubicBezTo>
                  <a:pt x="2503938" y="1460966"/>
                  <a:pt x="2242751" y="1475101"/>
                  <a:pt x="2008722" y="1477328"/>
                </a:cubicBezTo>
                <a:cubicBezTo>
                  <a:pt x="1774693" y="1479555"/>
                  <a:pt x="1622120" y="1494467"/>
                  <a:pt x="1460889" y="1477328"/>
                </a:cubicBezTo>
                <a:cubicBezTo>
                  <a:pt x="1299658" y="1460189"/>
                  <a:pt x="1100676" y="1459443"/>
                  <a:pt x="965230" y="1477328"/>
                </a:cubicBezTo>
                <a:cubicBezTo>
                  <a:pt x="829784" y="1495213"/>
                  <a:pt x="227216" y="1475436"/>
                  <a:pt x="0" y="1477328"/>
                </a:cubicBezTo>
                <a:cubicBezTo>
                  <a:pt x="21016" y="1354143"/>
                  <a:pt x="-7871" y="1143170"/>
                  <a:pt x="0" y="970112"/>
                </a:cubicBezTo>
                <a:cubicBezTo>
                  <a:pt x="7871" y="797054"/>
                  <a:pt x="7975" y="659929"/>
                  <a:pt x="0" y="462896"/>
                </a:cubicBezTo>
                <a:cubicBezTo>
                  <a:pt x="-7975" y="265863"/>
                  <a:pt x="-19723" y="109114"/>
                  <a:pt x="0" y="0"/>
                </a:cubicBezTo>
                <a:close/>
              </a:path>
              <a:path w="5217459" h="1477328" stroke="0" extrusionOk="0">
                <a:moveTo>
                  <a:pt x="0" y="0"/>
                </a:moveTo>
                <a:cubicBezTo>
                  <a:pt x="227051" y="32621"/>
                  <a:pt x="527094" y="17218"/>
                  <a:pt x="756532" y="0"/>
                </a:cubicBezTo>
                <a:cubicBezTo>
                  <a:pt x="985970" y="-17218"/>
                  <a:pt x="1205257" y="-27629"/>
                  <a:pt x="1408714" y="0"/>
                </a:cubicBezTo>
                <a:cubicBezTo>
                  <a:pt x="1612171" y="27629"/>
                  <a:pt x="1874908" y="-16773"/>
                  <a:pt x="2060896" y="0"/>
                </a:cubicBezTo>
                <a:cubicBezTo>
                  <a:pt x="2246884" y="16773"/>
                  <a:pt x="2418581" y="10816"/>
                  <a:pt x="2608730" y="0"/>
                </a:cubicBezTo>
                <a:cubicBezTo>
                  <a:pt x="2798879" y="-10816"/>
                  <a:pt x="3022373" y="-22160"/>
                  <a:pt x="3156563" y="0"/>
                </a:cubicBezTo>
                <a:cubicBezTo>
                  <a:pt x="3290753" y="22160"/>
                  <a:pt x="3726864" y="-18062"/>
                  <a:pt x="3913094" y="0"/>
                </a:cubicBezTo>
                <a:cubicBezTo>
                  <a:pt x="4099324" y="18062"/>
                  <a:pt x="4271970" y="17782"/>
                  <a:pt x="4565277" y="0"/>
                </a:cubicBezTo>
                <a:cubicBezTo>
                  <a:pt x="4858584" y="-17782"/>
                  <a:pt x="5004418" y="-24015"/>
                  <a:pt x="5217459" y="0"/>
                </a:cubicBezTo>
                <a:cubicBezTo>
                  <a:pt x="5205684" y="117259"/>
                  <a:pt x="5222895" y="332222"/>
                  <a:pt x="5217459" y="507216"/>
                </a:cubicBezTo>
                <a:cubicBezTo>
                  <a:pt x="5212023" y="682210"/>
                  <a:pt x="5204966" y="806726"/>
                  <a:pt x="5217459" y="1029205"/>
                </a:cubicBezTo>
                <a:cubicBezTo>
                  <a:pt x="5229952" y="1251684"/>
                  <a:pt x="5233061" y="1323493"/>
                  <a:pt x="5217459" y="1477328"/>
                </a:cubicBezTo>
                <a:cubicBezTo>
                  <a:pt x="5001935" y="1477023"/>
                  <a:pt x="4815491" y="1486913"/>
                  <a:pt x="4460927" y="1477328"/>
                </a:cubicBezTo>
                <a:cubicBezTo>
                  <a:pt x="4106363" y="1467743"/>
                  <a:pt x="4053691" y="1457434"/>
                  <a:pt x="3913094" y="1477328"/>
                </a:cubicBezTo>
                <a:cubicBezTo>
                  <a:pt x="3772497" y="1497222"/>
                  <a:pt x="3415299" y="1453063"/>
                  <a:pt x="3260912" y="1477328"/>
                </a:cubicBezTo>
                <a:cubicBezTo>
                  <a:pt x="3106525" y="1501593"/>
                  <a:pt x="2962089" y="1486983"/>
                  <a:pt x="2765253" y="1477328"/>
                </a:cubicBezTo>
                <a:cubicBezTo>
                  <a:pt x="2568417" y="1467673"/>
                  <a:pt x="2328478" y="1474223"/>
                  <a:pt x="2113071" y="1477328"/>
                </a:cubicBezTo>
                <a:cubicBezTo>
                  <a:pt x="1897664" y="1480433"/>
                  <a:pt x="1843465" y="1493568"/>
                  <a:pt x="1617412" y="1477328"/>
                </a:cubicBezTo>
                <a:cubicBezTo>
                  <a:pt x="1391359" y="1461088"/>
                  <a:pt x="1227703" y="1491096"/>
                  <a:pt x="1121754" y="1477328"/>
                </a:cubicBezTo>
                <a:cubicBezTo>
                  <a:pt x="1015805" y="1463560"/>
                  <a:pt x="383885" y="1490129"/>
                  <a:pt x="0" y="1477328"/>
                </a:cubicBezTo>
                <a:cubicBezTo>
                  <a:pt x="-7694" y="1366350"/>
                  <a:pt x="559" y="1099700"/>
                  <a:pt x="0" y="999659"/>
                </a:cubicBezTo>
                <a:cubicBezTo>
                  <a:pt x="-559" y="899618"/>
                  <a:pt x="8230" y="636141"/>
                  <a:pt x="0" y="492443"/>
                </a:cubicBezTo>
                <a:cubicBezTo>
                  <a:pt x="-8230" y="348745"/>
                  <a:pt x="23809" y="163350"/>
                  <a:pt x="0" y="0"/>
                </a:cubicBezTo>
                <a:close/>
              </a:path>
            </a:pathLst>
          </a:custGeom>
          <a:solidFill>
            <a:schemeClr val="bg1"/>
          </a:solidFill>
          <a:ln w="76200">
            <a:solidFill>
              <a:srgbClr val="0CC5E4"/>
            </a:solidFill>
            <a:extLst>
              <a:ext uri="{C807C97D-BFC1-408E-A445-0C87EB9F89A2}">
                <ask:lineSketchStyleProps xmlns:ask="http://schemas.microsoft.com/office/drawing/2018/sketchyshapes" sd="661058248">
                  <a:prstGeom prst="rect">
                    <a:avLst/>
                  </a:prstGeom>
                  <ask:type>
                    <ask:lineSketchFreehand/>
                  </ask:type>
                </ask:lineSketchStyleProps>
              </a:ext>
            </a:extLst>
          </a:ln>
        </p:spPr>
        <p:txBody>
          <a:bodyPr wrap="square" rtlCol="0">
            <a:spAutoFit/>
          </a:bodyPr>
          <a:lstStyle/>
          <a:p>
            <a:pPr algn="ctr"/>
            <a:r>
              <a:rPr lang="en-GB" dirty="0"/>
              <a:t>Not surprising that the ESS scores depend on the mode of administration,</a:t>
            </a:r>
          </a:p>
          <a:p>
            <a:pPr algn="ctr"/>
            <a:r>
              <a:rPr lang="en-GB" dirty="0"/>
              <a:t> being both higher and more predictive of illness</a:t>
            </a:r>
          </a:p>
          <a:p>
            <a:pPr algn="ctr"/>
            <a:r>
              <a:rPr lang="en-GB" dirty="0"/>
              <a:t>when administered by a physician, or when used in its modified pictorial form</a:t>
            </a:r>
          </a:p>
        </p:txBody>
      </p:sp>
      <p:pic>
        <p:nvPicPr>
          <p:cNvPr id="5" name="Picture 4" descr="Developing a pictorial Epworth Sleepiness Scale | Thorax">
            <a:extLst>
              <a:ext uri="{FF2B5EF4-FFF2-40B4-BE49-F238E27FC236}">
                <a16:creationId xmlns:a16="http://schemas.microsoft.com/office/drawing/2014/main" id="{F95E577A-F5B9-E827-3399-DB900648332D}"/>
              </a:ext>
            </a:extLst>
          </p:cNvPr>
          <p:cNvPicPr>
            <a:picLocks noChangeAspect="1"/>
          </p:cNvPicPr>
          <p:nvPr/>
        </p:nvPicPr>
        <p:blipFill>
          <a:blip r:embed="rId5"/>
          <a:stretch>
            <a:fillRect/>
          </a:stretch>
        </p:blipFill>
        <p:spPr>
          <a:xfrm>
            <a:off x="5853007" y="458699"/>
            <a:ext cx="5521802" cy="6076269"/>
          </a:xfrm>
          <a:prstGeom prst="rect">
            <a:avLst/>
          </a:prstGeom>
        </p:spPr>
      </p:pic>
    </p:spTree>
    <p:extLst>
      <p:ext uri="{BB962C8B-B14F-4D97-AF65-F5344CB8AC3E}">
        <p14:creationId xmlns:p14="http://schemas.microsoft.com/office/powerpoint/2010/main" val="26478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67CD1A-2C63-C6A7-3D75-2CEE926197E9}"/>
              </a:ext>
            </a:extLst>
          </p:cNvPr>
          <p:cNvSpPr>
            <a:spLocks noGrp="1"/>
          </p:cNvSpPr>
          <p:nvPr>
            <p:ph idx="1"/>
          </p:nvPr>
        </p:nvSpPr>
        <p:spPr>
          <a:xfrm>
            <a:off x="773464" y="1040698"/>
            <a:ext cx="10515600" cy="4351338"/>
          </a:xfrm>
        </p:spPr>
        <p:txBody>
          <a:bodyPr/>
          <a:lstStyle/>
          <a:p>
            <a:pPr marL="0" indent="0" algn="ctr">
              <a:buNone/>
            </a:pPr>
            <a:r>
              <a:rPr lang="en-GB" dirty="0"/>
              <a:t>“Over the last few years, have you ever experienced episodes of severe drowsiness that made it difficult for you to drive or forcing you to pull over?”</a:t>
            </a:r>
          </a:p>
        </p:txBody>
      </p:sp>
      <p:pic>
        <p:nvPicPr>
          <p:cNvPr id="5" name="Picture 4">
            <a:extLst>
              <a:ext uri="{FF2B5EF4-FFF2-40B4-BE49-F238E27FC236}">
                <a16:creationId xmlns:a16="http://schemas.microsoft.com/office/drawing/2014/main" id="{31C6515A-E909-6C25-06E0-F4D46519328A}"/>
              </a:ext>
            </a:extLst>
          </p:cNvPr>
          <p:cNvPicPr>
            <a:picLocks noChangeAspect="1"/>
          </p:cNvPicPr>
          <p:nvPr/>
        </p:nvPicPr>
        <p:blipFill>
          <a:blip r:embed="rId3"/>
          <a:srcRect l="24312" t="20539" r="24443" b="13982"/>
          <a:stretch>
            <a:fillRect/>
          </a:stretch>
        </p:blipFill>
        <p:spPr>
          <a:xfrm>
            <a:off x="682031" y="2429126"/>
            <a:ext cx="4254785" cy="31939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2" descr="C:\Users\neurrg_caggia\Desktop\incidenti-stradali5.jpg">
            <a:extLst>
              <a:ext uri="{FF2B5EF4-FFF2-40B4-BE49-F238E27FC236}">
                <a16:creationId xmlns:a16="http://schemas.microsoft.com/office/drawing/2014/main" id="{1442B46C-A1AD-6AF3-FE16-B6BA38BE8D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16"/>
          <a:stretch>
            <a:fillRect/>
          </a:stretch>
        </p:blipFill>
        <p:spPr bwMode="auto">
          <a:xfrm>
            <a:off x="6031264" y="2477425"/>
            <a:ext cx="4539657" cy="31939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04BDD0C-03ED-801A-D940-E7A3A855BA10}"/>
              </a:ext>
            </a:extLst>
          </p:cNvPr>
          <p:cNvSpPr txBox="1"/>
          <p:nvPr/>
        </p:nvSpPr>
        <p:spPr>
          <a:xfrm>
            <a:off x="5314790" y="5872796"/>
            <a:ext cx="6096000" cy="369332"/>
          </a:xfrm>
          <a:prstGeom prst="rect">
            <a:avLst/>
          </a:prstGeom>
          <a:noFill/>
        </p:spPr>
        <p:txBody>
          <a:bodyPr wrap="square">
            <a:spAutoFit/>
          </a:bodyPr>
          <a:lstStyle/>
          <a:p>
            <a:pPr marL="0" indent="0" algn="ctr">
              <a:buNone/>
            </a:pPr>
            <a:r>
              <a:rPr lang="en-GB" sz="1800" dirty="0">
                <a:solidFill>
                  <a:srgbClr val="231F20"/>
                </a:solidFill>
                <a:latin typeface="AdvTT1778526c"/>
              </a:rPr>
              <a:t>EDS is the cause of accidents in cars and at  work </a:t>
            </a:r>
            <a:endParaRPr lang="en-GB" sz="1800" dirty="0"/>
          </a:p>
        </p:txBody>
      </p:sp>
    </p:spTree>
    <p:extLst>
      <p:ext uri="{BB962C8B-B14F-4D97-AF65-F5344CB8AC3E}">
        <p14:creationId xmlns:p14="http://schemas.microsoft.com/office/powerpoint/2010/main" val="3328370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neurrg_caggia\Desktop\incidenti-stradali5.jpg">
            <a:extLst>
              <a:ext uri="{FF2B5EF4-FFF2-40B4-BE49-F238E27FC236}">
                <a16:creationId xmlns:a16="http://schemas.microsoft.com/office/drawing/2014/main" id="{54A0F03F-B154-4EEB-8690-117291F89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99" y="3101676"/>
            <a:ext cx="2964209" cy="27196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69FDACF6-425F-4E79-BBCF-713395A2E65B}"/>
              </a:ext>
            </a:extLst>
          </p:cNvPr>
          <p:cNvPicPr>
            <a:picLocks noChangeAspect="1"/>
          </p:cNvPicPr>
          <p:nvPr/>
        </p:nvPicPr>
        <p:blipFill>
          <a:blip r:embed="rId4"/>
          <a:stretch>
            <a:fillRect/>
          </a:stretch>
        </p:blipFill>
        <p:spPr>
          <a:xfrm>
            <a:off x="3581306" y="1431129"/>
            <a:ext cx="6660171" cy="5221077"/>
          </a:xfrm>
          <a:prstGeom prst="rect">
            <a:avLst/>
          </a:prstGeom>
        </p:spPr>
      </p:pic>
      <p:pic>
        <p:nvPicPr>
          <p:cNvPr id="6" name="Immagine 5">
            <a:extLst>
              <a:ext uri="{FF2B5EF4-FFF2-40B4-BE49-F238E27FC236}">
                <a16:creationId xmlns:a16="http://schemas.microsoft.com/office/drawing/2014/main" id="{3AEC795B-B0F0-434D-A01B-07F648617B0E}"/>
              </a:ext>
            </a:extLst>
          </p:cNvPr>
          <p:cNvPicPr>
            <a:picLocks noChangeAspect="1"/>
          </p:cNvPicPr>
          <p:nvPr/>
        </p:nvPicPr>
        <p:blipFill>
          <a:blip r:embed="rId5"/>
          <a:stretch>
            <a:fillRect/>
          </a:stretch>
        </p:blipFill>
        <p:spPr>
          <a:xfrm>
            <a:off x="197283" y="65692"/>
            <a:ext cx="4316248" cy="1114707"/>
          </a:xfrm>
          <a:prstGeom prst="rect">
            <a:avLst/>
          </a:prstGeom>
        </p:spPr>
      </p:pic>
      <p:pic>
        <p:nvPicPr>
          <p:cNvPr id="7" name="Immagine 6">
            <a:extLst>
              <a:ext uri="{FF2B5EF4-FFF2-40B4-BE49-F238E27FC236}">
                <a16:creationId xmlns:a16="http://schemas.microsoft.com/office/drawing/2014/main" id="{240B319B-1232-483F-98A3-6BED442BD2F1}"/>
              </a:ext>
            </a:extLst>
          </p:cNvPr>
          <p:cNvPicPr>
            <a:picLocks noChangeAspect="1"/>
          </p:cNvPicPr>
          <p:nvPr/>
        </p:nvPicPr>
        <p:blipFill>
          <a:blip r:embed="rId6"/>
          <a:stretch>
            <a:fillRect/>
          </a:stretch>
        </p:blipFill>
        <p:spPr>
          <a:xfrm>
            <a:off x="659573" y="1829371"/>
            <a:ext cx="1107308" cy="1813262"/>
          </a:xfrm>
          <a:prstGeom prst="rect">
            <a:avLst/>
          </a:prstGeom>
        </p:spPr>
      </p:pic>
      <p:sp>
        <p:nvSpPr>
          <p:cNvPr id="10" name="Rettangolo 9">
            <a:extLst>
              <a:ext uri="{FF2B5EF4-FFF2-40B4-BE49-F238E27FC236}">
                <a16:creationId xmlns:a16="http://schemas.microsoft.com/office/drawing/2014/main" id="{D1A90B3C-CCCB-4FF5-BA17-FAB007E12BD7}"/>
              </a:ext>
            </a:extLst>
          </p:cNvPr>
          <p:cNvSpPr/>
          <p:nvPr/>
        </p:nvSpPr>
        <p:spPr>
          <a:xfrm rot="16200000">
            <a:off x="6596054" y="1391264"/>
            <a:ext cx="1024496" cy="6543547"/>
          </a:xfrm>
          <a:prstGeom prst="rect">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pic>
        <p:nvPicPr>
          <p:cNvPr id="3" name="Picture 2">
            <a:extLst>
              <a:ext uri="{FF2B5EF4-FFF2-40B4-BE49-F238E27FC236}">
                <a16:creationId xmlns:a16="http://schemas.microsoft.com/office/drawing/2014/main" id="{4814FFA2-31C0-4BBC-334E-946DCB306CF7}"/>
              </a:ext>
            </a:extLst>
          </p:cNvPr>
          <p:cNvPicPr>
            <a:picLocks noChangeAspect="1"/>
          </p:cNvPicPr>
          <p:nvPr/>
        </p:nvPicPr>
        <p:blipFill>
          <a:blip r:embed="rId7"/>
          <a:stretch>
            <a:fillRect/>
          </a:stretch>
        </p:blipFill>
        <p:spPr>
          <a:xfrm>
            <a:off x="9309252" y="0"/>
            <a:ext cx="2883658" cy="1774090"/>
          </a:xfrm>
          <a:prstGeom prst="rect">
            <a:avLst/>
          </a:prstGeom>
        </p:spPr>
      </p:pic>
      <p:sp>
        <p:nvSpPr>
          <p:cNvPr id="11" name="CasellaDiTesto 13">
            <a:extLst>
              <a:ext uri="{FF2B5EF4-FFF2-40B4-BE49-F238E27FC236}">
                <a16:creationId xmlns:a16="http://schemas.microsoft.com/office/drawing/2014/main" id="{75B23ADB-7D0C-4DBC-E946-7164BACD7128}"/>
              </a:ext>
            </a:extLst>
          </p:cNvPr>
          <p:cNvSpPr txBox="1"/>
          <p:nvPr/>
        </p:nvSpPr>
        <p:spPr>
          <a:xfrm>
            <a:off x="7745922" y="5024316"/>
            <a:ext cx="3365035" cy="502766"/>
          </a:xfrm>
          <a:prstGeom prst="rect">
            <a:avLst/>
          </a:prstGeom>
          <a:solidFill>
            <a:schemeClr val="accent2">
              <a:lumMod val="20000"/>
              <a:lumOff val="80000"/>
            </a:schemeClr>
          </a:solidFill>
          <a:ln w="38100">
            <a:solidFill>
              <a:schemeClr val="accent1"/>
            </a:solidFill>
          </a:ln>
        </p:spPr>
        <p:txBody>
          <a:bodyPr wrap="square">
            <a:spAutoFit/>
          </a:bodyPr>
          <a:lstStyle/>
          <a:p>
            <a:pPr algn="ctr"/>
            <a:r>
              <a:rPr lang="it-IT" sz="2667" dirty="0"/>
              <a:t>Life and quality of life </a:t>
            </a:r>
          </a:p>
        </p:txBody>
      </p:sp>
      <p:sp>
        <p:nvSpPr>
          <p:cNvPr id="13" name="TextBox 12">
            <a:extLst>
              <a:ext uri="{FF2B5EF4-FFF2-40B4-BE49-F238E27FC236}">
                <a16:creationId xmlns:a16="http://schemas.microsoft.com/office/drawing/2014/main" id="{EB1B4893-DC92-83B9-F0CF-8884CC0AD6D6}"/>
              </a:ext>
            </a:extLst>
          </p:cNvPr>
          <p:cNvSpPr txBox="1"/>
          <p:nvPr/>
        </p:nvSpPr>
        <p:spPr>
          <a:xfrm>
            <a:off x="4251086" y="1061797"/>
            <a:ext cx="4750325" cy="369332"/>
          </a:xfrm>
          <a:prstGeom prst="rect">
            <a:avLst/>
          </a:prstGeom>
          <a:noFill/>
          <a:ln w="38100">
            <a:solidFill>
              <a:schemeClr val="accent1"/>
            </a:solidFill>
          </a:ln>
        </p:spPr>
        <p:txBody>
          <a:bodyPr wrap="square">
            <a:spAutoFit/>
          </a:bodyPr>
          <a:lstStyle/>
          <a:p>
            <a:pPr marL="0" indent="0" algn="ctr">
              <a:buNone/>
            </a:pPr>
            <a:r>
              <a:rPr lang="en-GB" sz="1800" dirty="0">
                <a:solidFill>
                  <a:srgbClr val="231F20"/>
                </a:solidFill>
                <a:latin typeface="AdvTT1778526c"/>
              </a:rPr>
              <a:t>EDS is the cause of a </a:t>
            </a:r>
            <a:r>
              <a:rPr lang="en-GB" sz="1800" dirty="0" err="1">
                <a:solidFill>
                  <a:srgbClr val="231F20"/>
                </a:solidFill>
                <a:latin typeface="AdvTT1778526c"/>
              </a:rPr>
              <a:t>worsing</a:t>
            </a:r>
            <a:r>
              <a:rPr lang="en-GB" sz="1800" dirty="0">
                <a:solidFill>
                  <a:srgbClr val="231F20"/>
                </a:solidFill>
                <a:latin typeface="AdvTT1778526c"/>
              </a:rPr>
              <a:t> quality of life </a:t>
            </a:r>
            <a:endParaRPr lang="en-GB" sz="1800" dirty="0"/>
          </a:p>
        </p:txBody>
      </p:sp>
    </p:spTree>
    <p:extLst>
      <p:ext uri="{BB962C8B-B14F-4D97-AF65-F5344CB8AC3E}">
        <p14:creationId xmlns:p14="http://schemas.microsoft.com/office/powerpoint/2010/main" val="3000733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504A782A-C784-47BC-B124-C7025F728853}"/>
              </a:ext>
            </a:extLst>
          </p:cNvPr>
          <p:cNvPicPr>
            <a:picLocks noChangeAspect="1"/>
          </p:cNvPicPr>
          <p:nvPr/>
        </p:nvPicPr>
        <p:blipFill>
          <a:blip r:embed="rId3"/>
          <a:stretch>
            <a:fillRect/>
          </a:stretch>
        </p:blipFill>
        <p:spPr>
          <a:xfrm>
            <a:off x="0" y="0"/>
            <a:ext cx="6942667" cy="1660203"/>
          </a:xfrm>
          <a:prstGeom prst="rect">
            <a:avLst/>
          </a:prstGeom>
        </p:spPr>
      </p:pic>
      <p:pic>
        <p:nvPicPr>
          <p:cNvPr id="13" name="Immagine 12">
            <a:extLst>
              <a:ext uri="{FF2B5EF4-FFF2-40B4-BE49-F238E27FC236}">
                <a16:creationId xmlns:a16="http://schemas.microsoft.com/office/drawing/2014/main" id="{D2A0E44F-18C7-4F76-ABBF-77B6DBE05CDD}"/>
              </a:ext>
            </a:extLst>
          </p:cNvPr>
          <p:cNvPicPr>
            <a:picLocks noChangeAspect="1"/>
          </p:cNvPicPr>
          <p:nvPr/>
        </p:nvPicPr>
        <p:blipFill>
          <a:blip r:embed="rId4"/>
          <a:stretch>
            <a:fillRect/>
          </a:stretch>
        </p:blipFill>
        <p:spPr>
          <a:xfrm>
            <a:off x="824088" y="4951650"/>
            <a:ext cx="10227733" cy="1379239"/>
          </a:xfrm>
          <a:prstGeom prst="rect">
            <a:avLst/>
          </a:prstGeom>
        </p:spPr>
      </p:pic>
      <p:pic>
        <p:nvPicPr>
          <p:cNvPr id="3" name="Immagine 2">
            <a:extLst>
              <a:ext uri="{FF2B5EF4-FFF2-40B4-BE49-F238E27FC236}">
                <a16:creationId xmlns:a16="http://schemas.microsoft.com/office/drawing/2014/main" id="{420DC8CF-2DDF-4EA2-8C24-9B54B8E88F86}"/>
              </a:ext>
            </a:extLst>
          </p:cNvPr>
          <p:cNvPicPr>
            <a:picLocks noChangeAspect="1"/>
          </p:cNvPicPr>
          <p:nvPr/>
        </p:nvPicPr>
        <p:blipFill>
          <a:blip r:embed="rId5"/>
          <a:stretch>
            <a:fillRect/>
          </a:stretch>
        </p:blipFill>
        <p:spPr>
          <a:xfrm>
            <a:off x="2099733" y="600846"/>
            <a:ext cx="7766756" cy="5656309"/>
          </a:xfrm>
          <a:prstGeom prst="rect">
            <a:avLst/>
          </a:prstGeom>
        </p:spPr>
      </p:pic>
      <p:sp>
        <p:nvSpPr>
          <p:cNvPr id="14" name="CasellaDiTesto 13">
            <a:extLst>
              <a:ext uri="{FF2B5EF4-FFF2-40B4-BE49-F238E27FC236}">
                <a16:creationId xmlns:a16="http://schemas.microsoft.com/office/drawing/2014/main" id="{D4C8405B-52A4-4121-B15C-69278A1B63EC}"/>
              </a:ext>
            </a:extLst>
          </p:cNvPr>
          <p:cNvSpPr txBox="1"/>
          <p:nvPr/>
        </p:nvSpPr>
        <p:spPr>
          <a:xfrm>
            <a:off x="824089" y="2064924"/>
            <a:ext cx="10555393" cy="1323632"/>
          </a:xfrm>
          <a:prstGeom prst="rect">
            <a:avLst/>
          </a:prstGeom>
          <a:solidFill>
            <a:schemeClr val="accent2">
              <a:lumMod val="20000"/>
              <a:lumOff val="80000"/>
            </a:schemeClr>
          </a:solidFill>
          <a:ln w="38100">
            <a:solidFill>
              <a:srgbClr val="C00000"/>
            </a:solidFill>
          </a:ln>
        </p:spPr>
        <p:txBody>
          <a:bodyPr wrap="square">
            <a:spAutoFit/>
          </a:bodyPr>
          <a:lstStyle/>
          <a:p>
            <a:pPr algn="ctr"/>
            <a:r>
              <a:rPr lang="en-US" sz="2667" dirty="0">
                <a:highlight>
                  <a:srgbClr val="FFFF00"/>
                </a:highlight>
              </a:rPr>
              <a:t>Patients with excessive sleepiness are at an increased risk of CVD </a:t>
            </a:r>
            <a:r>
              <a:rPr lang="en-US" sz="2667" dirty="0"/>
              <a:t>compared not only to patients without OSA, but also relative to other patients with similar AHI without sleepiness </a:t>
            </a:r>
            <a:endParaRPr lang="it-IT" sz="2667" dirty="0"/>
          </a:p>
        </p:txBody>
      </p:sp>
      <p:sp>
        <p:nvSpPr>
          <p:cNvPr id="4" name="TextBox 3">
            <a:extLst>
              <a:ext uri="{FF2B5EF4-FFF2-40B4-BE49-F238E27FC236}">
                <a16:creationId xmlns:a16="http://schemas.microsoft.com/office/drawing/2014/main" id="{CE7688CF-A282-5357-FB7D-3BD3261948DD}"/>
              </a:ext>
            </a:extLst>
          </p:cNvPr>
          <p:cNvSpPr txBox="1"/>
          <p:nvPr/>
        </p:nvSpPr>
        <p:spPr>
          <a:xfrm>
            <a:off x="8229600" y="6477210"/>
            <a:ext cx="6096000" cy="369332"/>
          </a:xfrm>
          <a:prstGeom prst="rect">
            <a:avLst/>
          </a:prstGeom>
          <a:noFill/>
        </p:spPr>
        <p:txBody>
          <a:bodyPr wrap="square">
            <a:spAutoFit/>
          </a:bodyPr>
          <a:lstStyle/>
          <a:p>
            <a:r>
              <a:rPr lang="en-US" dirty="0"/>
              <a:t>AM J RESPIR CRIT CARE MED 2019</a:t>
            </a:r>
            <a:endParaRPr lang="en-GB" dirty="0"/>
          </a:p>
        </p:txBody>
      </p:sp>
      <p:sp>
        <p:nvSpPr>
          <p:cNvPr id="2" name="Explosion: 14 Points 1">
            <a:extLst>
              <a:ext uri="{FF2B5EF4-FFF2-40B4-BE49-F238E27FC236}">
                <a16:creationId xmlns:a16="http://schemas.microsoft.com/office/drawing/2014/main" id="{CD86D1F3-3C39-4925-98DA-3BD03971D616}"/>
              </a:ext>
            </a:extLst>
          </p:cNvPr>
          <p:cNvSpPr/>
          <p:nvPr/>
        </p:nvSpPr>
        <p:spPr>
          <a:xfrm>
            <a:off x="9308757" y="110601"/>
            <a:ext cx="2800863" cy="1732307"/>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t>Why treat EDS?</a:t>
            </a:r>
            <a:endParaRPr lang="en-GB" b="1" dirty="0"/>
          </a:p>
        </p:txBody>
      </p:sp>
    </p:spTree>
    <p:extLst>
      <p:ext uri="{BB962C8B-B14F-4D97-AF65-F5344CB8AC3E}">
        <p14:creationId xmlns:p14="http://schemas.microsoft.com/office/powerpoint/2010/main" val="27940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A3EA3B53-7247-47A8-80EF-81A13DB0C4DF}"/>
              </a:ext>
            </a:extLst>
          </p:cNvPr>
          <p:cNvSpPr txBox="1"/>
          <p:nvPr/>
        </p:nvSpPr>
        <p:spPr>
          <a:xfrm>
            <a:off x="560738" y="3338755"/>
            <a:ext cx="8278461" cy="2677656"/>
          </a:xfrm>
          <a:prstGeom prst="rect">
            <a:avLst/>
          </a:prstGeom>
          <a:noFill/>
          <a:ln w="38100">
            <a:solidFill>
              <a:schemeClr val="accent1"/>
            </a:solidFill>
          </a:ln>
        </p:spPr>
        <p:txBody>
          <a:bodyPr wrap="square">
            <a:spAutoFit/>
          </a:bodyPr>
          <a:lstStyle/>
          <a:p>
            <a:pPr algn="just"/>
            <a:r>
              <a:rPr lang="en-GB" sz="2400" dirty="0">
                <a:solidFill>
                  <a:srgbClr val="063C84"/>
                </a:solidFill>
                <a:latin typeface="Trebuchet MS" panose="020B0703020202090204" pitchFamily="34" charset="0"/>
                <a:ea typeface="Tahoma" panose="020B0604030504040204" pitchFamily="34" charset="0"/>
                <a:cs typeface="Tahoma" panose="020B0604030504040204" pitchFamily="34" charset="0"/>
              </a:rPr>
              <a:t>Residual excessive daytime sleepiness can only be diagnosed after 6 months of optimal CPAP therapy (≥6 hours per night).</a:t>
            </a:r>
          </a:p>
          <a:p>
            <a:pPr algn="just"/>
            <a:r>
              <a:rPr lang="en-GB" sz="2400" dirty="0">
                <a:solidFill>
                  <a:srgbClr val="063C84"/>
                </a:solidFill>
                <a:latin typeface="Trebuchet MS" panose="020B0703020202090204" pitchFamily="34" charset="0"/>
                <a:ea typeface="Tahoma" panose="020B0604030504040204" pitchFamily="34" charset="0"/>
                <a:cs typeface="Tahoma" panose="020B0604030504040204" pitchFamily="34" charset="0"/>
              </a:rPr>
              <a:t>After 3 months of treatment, EDS resolved in 66% of patients with sleepiness.</a:t>
            </a:r>
          </a:p>
          <a:p>
            <a:pPr algn="just"/>
            <a:r>
              <a:rPr lang="en-GB" sz="2400" dirty="0">
                <a:solidFill>
                  <a:srgbClr val="063C84"/>
                </a:solidFill>
                <a:latin typeface="Trebuchet MS" panose="020B0703020202090204" pitchFamily="34" charset="0"/>
                <a:ea typeface="Tahoma" panose="020B0604030504040204" pitchFamily="34" charset="0"/>
                <a:cs typeface="Tahoma" panose="020B0604030504040204" pitchFamily="34" charset="0"/>
              </a:rPr>
              <a:t>Further improvement if continued for 3 to 6 months.</a:t>
            </a:r>
            <a:endPar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endParaRPr lang="en-GB"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
        <p:nvSpPr>
          <p:cNvPr id="9" name="Sottotitolo 2">
            <a:extLst>
              <a:ext uri="{FF2B5EF4-FFF2-40B4-BE49-F238E27FC236}">
                <a16:creationId xmlns:a16="http://schemas.microsoft.com/office/drawing/2014/main" id="{F33F4466-9525-4839-8A0A-220559127D6D}"/>
              </a:ext>
            </a:extLst>
          </p:cNvPr>
          <p:cNvSpPr txBox="1">
            <a:spLocks/>
          </p:cNvSpPr>
          <p:nvPr/>
        </p:nvSpPr>
        <p:spPr>
          <a:xfrm>
            <a:off x="456346" y="1476987"/>
            <a:ext cx="8583261" cy="1591118"/>
          </a:xfrm>
          <a:prstGeom prst="rect">
            <a:avLst/>
          </a:prstGeom>
          <a:noFill/>
          <a:ln w="38100">
            <a:solidFill>
              <a:schemeClr val="accent1"/>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«EDS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is</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often</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improved</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by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correcting</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respiratory</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events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but</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can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sometimes</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persist</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despite</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optimal</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treatment.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This</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is</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referred</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to </a:t>
            </a:r>
            <a:r>
              <a:rPr lang="it-IT" sz="2667" dirty="0" err="1">
                <a:solidFill>
                  <a:srgbClr val="063C84"/>
                </a:solidFill>
                <a:latin typeface="Trebuchet MS" panose="020B0703020202090204" pitchFamily="34" charset="0"/>
                <a:ea typeface="Tahoma" panose="020B0604030504040204" pitchFamily="34" charset="0"/>
                <a:cs typeface="Tahoma" panose="020B0604030504040204" pitchFamily="34" charset="0"/>
              </a:rPr>
              <a:t>as</a:t>
            </a:r>
            <a:r>
              <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667" dirty="0" err="1">
                <a:solidFill>
                  <a:srgbClr val="063C84"/>
                </a:solidFill>
                <a:highlight>
                  <a:srgbClr val="FFFF00"/>
                </a:highlight>
                <a:latin typeface="Trebuchet MS" panose="020B0703020202090204" pitchFamily="34" charset="0"/>
                <a:ea typeface="Tahoma" panose="020B0604030504040204" pitchFamily="34" charset="0"/>
                <a:cs typeface="Tahoma" panose="020B0604030504040204" pitchFamily="34" charset="0"/>
              </a:rPr>
              <a:t>residual</a:t>
            </a:r>
            <a:r>
              <a:rPr lang="it-IT" sz="2667" dirty="0">
                <a:solidFill>
                  <a:srgbClr val="063C84"/>
                </a:solidFill>
                <a:highlight>
                  <a:srgbClr val="FFFF00"/>
                </a:highlight>
                <a:latin typeface="Trebuchet MS" panose="020B0703020202090204" pitchFamily="34" charset="0"/>
                <a:ea typeface="Tahoma" panose="020B0604030504040204" pitchFamily="34" charset="0"/>
                <a:cs typeface="Tahoma" panose="020B0604030504040204" pitchFamily="34" charset="0"/>
              </a:rPr>
              <a:t> EDS (</a:t>
            </a:r>
            <a:r>
              <a:rPr lang="it-IT" sz="2667" dirty="0" err="1">
                <a:solidFill>
                  <a:srgbClr val="063C84"/>
                </a:solidFill>
                <a:highlight>
                  <a:srgbClr val="FFFF00"/>
                </a:highlight>
                <a:latin typeface="Trebuchet MS" panose="020B0703020202090204" pitchFamily="34" charset="0"/>
                <a:ea typeface="Tahoma" panose="020B0604030504040204" pitchFamily="34" charset="0"/>
                <a:cs typeface="Tahoma" panose="020B0604030504040204" pitchFamily="34" charset="0"/>
              </a:rPr>
              <a:t>rEDS</a:t>
            </a:r>
            <a:r>
              <a:rPr lang="it-IT" sz="2667" dirty="0">
                <a:solidFill>
                  <a:srgbClr val="063C84"/>
                </a:solidFill>
                <a:highlight>
                  <a:srgbClr val="FFFF00"/>
                </a:highlight>
                <a:latin typeface="Trebuchet MS" panose="020B0703020202090204" pitchFamily="34" charset="0"/>
                <a:ea typeface="Tahoma" panose="020B0604030504040204" pitchFamily="34" charset="0"/>
                <a:cs typeface="Tahoma" panose="020B0604030504040204" pitchFamily="34" charset="0"/>
              </a:rPr>
              <a:t>)»</a:t>
            </a:r>
          </a:p>
        </p:txBody>
      </p:sp>
      <p:pic>
        <p:nvPicPr>
          <p:cNvPr id="10" name="Immagine 9">
            <a:extLst>
              <a:ext uri="{FF2B5EF4-FFF2-40B4-BE49-F238E27FC236}">
                <a16:creationId xmlns:a16="http://schemas.microsoft.com/office/drawing/2014/main" id="{0F0E0E6A-716B-4E47-B09F-1D7AD2DEB423}"/>
              </a:ext>
            </a:extLst>
          </p:cNvPr>
          <p:cNvPicPr>
            <a:picLocks noChangeAspect="1"/>
          </p:cNvPicPr>
          <p:nvPr/>
        </p:nvPicPr>
        <p:blipFill rotWithShape="1">
          <a:blip r:embed="rId3"/>
          <a:srcRect r="50000" b="32995"/>
          <a:stretch/>
        </p:blipFill>
        <p:spPr>
          <a:xfrm>
            <a:off x="9501598" y="171300"/>
            <a:ext cx="2505905" cy="2238788"/>
          </a:xfrm>
          <a:prstGeom prst="rect">
            <a:avLst/>
          </a:prstGeom>
        </p:spPr>
      </p:pic>
      <p:sp>
        <p:nvSpPr>
          <p:cNvPr id="6" name="TextBox 5">
            <a:extLst>
              <a:ext uri="{FF2B5EF4-FFF2-40B4-BE49-F238E27FC236}">
                <a16:creationId xmlns:a16="http://schemas.microsoft.com/office/drawing/2014/main" id="{2EFD04EB-C777-1771-13F8-3541A5613BC3}"/>
              </a:ext>
            </a:extLst>
          </p:cNvPr>
          <p:cNvSpPr txBox="1"/>
          <p:nvPr/>
        </p:nvSpPr>
        <p:spPr>
          <a:xfrm>
            <a:off x="8365351" y="6416345"/>
            <a:ext cx="6096000" cy="338554"/>
          </a:xfrm>
          <a:prstGeom prst="rect">
            <a:avLst/>
          </a:prstGeom>
          <a:noFill/>
        </p:spPr>
        <p:txBody>
          <a:bodyPr wrap="square">
            <a:spAutoFit/>
          </a:bodyPr>
          <a:lstStyle/>
          <a:p>
            <a:pPr algn="just"/>
            <a:r>
              <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rPr>
              <a:t>Steier et al, Sleep Medicine, Oct 2023</a:t>
            </a:r>
          </a:p>
        </p:txBody>
      </p:sp>
      <p:sp>
        <p:nvSpPr>
          <p:cNvPr id="8" name="TextBox 7">
            <a:extLst>
              <a:ext uri="{FF2B5EF4-FFF2-40B4-BE49-F238E27FC236}">
                <a16:creationId xmlns:a16="http://schemas.microsoft.com/office/drawing/2014/main" id="{B36EE7FA-4E3F-2474-417A-2947456F0588}"/>
              </a:ext>
            </a:extLst>
          </p:cNvPr>
          <p:cNvSpPr txBox="1"/>
          <p:nvPr/>
        </p:nvSpPr>
        <p:spPr>
          <a:xfrm>
            <a:off x="160579" y="6123957"/>
            <a:ext cx="6096000" cy="923330"/>
          </a:xfrm>
          <a:prstGeom prst="rect">
            <a:avLst/>
          </a:prstGeom>
          <a:noFill/>
        </p:spPr>
        <p:txBody>
          <a:bodyPr wrap="square">
            <a:spAutoFit/>
          </a:bodyPr>
          <a:lstStyle/>
          <a:p>
            <a:pPr algn="just">
              <a:spcBef>
                <a:spcPts val="0"/>
              </a:spcBef>
            </a:pPr>
            <a:r>
              <a:rPr lang="it-IT" sz="1800" dirty="0">
                <a:solidFill>
                  <a:srgbClr val="063C84"/>
                </a:solidFill>
                <a:latin typeface="Trebuchet MS" panose="020B0703020202090204" pitchFamily="34" charset="0"/>
                <a:ea typeface="Tahoma" panose="020B0604030504040204" pitchFamily="34" charset="0"/>
                <a:cs typeface="Tahoma" panose="020B0604030504040204" pitchFamily="34" charset="0"/>
              </a:rPr>
              <a:t>Weaver TE et al, Sleep 2007; 30(6): 711-9</a:t>
            </a:r>
          </a:p>
          <a:p>
            <a:pPr algn="just"/>
            <a:r>
              <a:rPr lang="it-IT" dirty="0">
                <a:solidFill>
                  <a:srgbClr val="063C84"/>
                </a:solidFill>
                <a:latin typeface="Trebuchet MS" panose="020B0703020202090204" pitchFamily="34" charset="0"/>
                <a:ea typeface="Tahoma" panose="020B0604030504040204" pitchFamily="34" charset="0"/>
                <a:cs typeface="Tahoma" panose="020B0604030504040204" pitchFamily="34" charset="0"/>
              </a:rPr>
              <a:t>Bonsignore MR et al, Front Neurol 2021; 12:690008</a:t>
            </a:r>
          </a:p>
          <a:p>
            <a:pPr algn="just">
              <a:spcBef>
                <a:spcPts val="0"/>
              </a:spcBef>
            </a:pPr>
            <a:endParaRPr lang="it-IT" sz="18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pic>
        <p:nvPicPr>
          <p:cNvPr id="11" name="Immagine 13">
            <a:extLst>
              <a:ext uri="{FF2B5EF4-FFF2-40B4-BE49-F238E27FC236}">
                <a16:creationId xmlns:a16="http://schemas.microsoft.com/office/drawing/2014/main" id="{A5B9A77E-9968-950B-2C4E-DDB509648AC3}"/>
              </a:ext>
            </a:extLst>
          </p:cNvPr>
          <p:cNvPicPr>
            <a:picLocks noChangeAspect="1"/>
          </p:cNvPicPr>
          <p:nvPr/>
        </p:nvPicPr>
        <p:blipFill>
          <a:blip r:embed="rId4"/>
          <a:stretch>
            <a:fillRect/>
          </a:stretch>
        </p:blipFill>
        <p:spPr>
          <a:xfrm>
            <a:off x="9501598" y="2663627"/>
            <a:ext cx="2369116" cy="3352784"/>
          </a:xfrm>
          <a:prstGeom prst="rect">
            <a:avLst/>
          </a:prstGeom>
          <a:ln>
            <a:solidFill>
              <a:srgbClr val="063C84"/>
            </a:solidFill>
          </a:ln>
        </p:spPr>
      </p:pic>
      <p:sp>
        <p:nvSpPr>
          <p:cNvPr id="12" name="Sottotitolo 2">
            <a:extLst>
              <a:ext uri="{FF2B5EF4-FFF2-40B4-BE49-F238E27FC236}">
                <a16:creationId xmlns:a16="http://schemas.microsoft.com/office/drawing/2014/main" id="{8C9B0CC6-4E17-DA0E-7F2A-E7602F7A5A7D}"/>
              </a:ext>
            </a:extLst>
          </p:cNvPr>
          <p:cNvSpPr txBox="1">
            <a:spLocks/>
          </p:cNvSpPr>
          <p:nvPr/>
        </p:nvSpPr>
        <p:spPr>
          <a:xfrm>
            <a:off x="1080940" y="339401"/>
            <a:ext cx="7104028" cy="694312"/>
          </a:xfrm>
          <a:prstGeom prst="rect">
            <a:avLst/>
          </a:prstGeom>
          <a:solidFill>
            <a:schemeClr val="accent1">
              <a:lumMod val="20000"/>
              <a:lumOff val="80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2800" b="1" dirty="0">
                <a:solidFill>
                  <a:srgbClr val="7030A0"/>
                </a:solidFill>
                <a:latin typeface="Trebuchet MS" panose="020B0703020202090204" pitchFamily="34" charset="0"/>
                <a:ea typeface="Tahoma" panose="020B0604030504040204" pitchFamily="34" charset="0"/>
                <a:cs typeface="Tahoma" panose="020B0604030504040204" pitchFamily="34" charset="0"/>
              </a:rPr>
              <a:t>Residual Excessive Daytime Sleepiness</a:t>
            </a:r>
          </a:p>
          <a:p>
            <a:pPr algn="just">
              <a:spcBef>
                <a:spcPts val="0"/>
              </a:spcBef>
            </a:pPr>
            <a:endPar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981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a:extLst>
              <a:ext uri="{FF2B5EF4-FFF2-40B4-BE49-F238E27FC236}">
                <a16:creationId xmlns:a16="http://schemas.microsoft.com/office/drawing/2014/main" id="{9F8DE1E0-385E-467A-86A1-2DFC37DBFDE6}"/>
              </a:ext>
            </a:extLst>
          </p:cNvPr>
          <p:cNvSpPr txBox="1">
            <a:spLocks/>
          </p:cNvSpPr>
          <p:nvPr/>
        </p:nvSpPr>
        <p:spPr>
          <a:xfrm>
            <a:off x="346001" y="277797"/>
            <a:ext cx="7104028" cy="694312"/>
          </a:xfrm>
          <a:prstGeom prst="rect">
            <a:avLst/>
          </a:prstGeom>
          <a:solidFill>
            <a:schemeClr val="accent1">
              <a:lumMod val="20000"/>
              <a:lumOff val="80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2800" b="1" dirty="0">
                <a:solidFill>
                  <a:srgbClr val="7030A0"/>
                </a:solidFill>
                <a:latin typeface="Trebuchet MS" panose="020B0703020202090204" pitchFamily="34" charset="0"/>
                <a:ea typeface="Tahoma" panose="020B0604030504040204" pitchFamily="34" charset="0"/>
                <a:cs typeface="Tahoma" panose="020B0604030504040204" pitchFamily="34" charset="0"/>
              </a:rPr>
              <a:t>Residual Excessive Daytime Sleepiness</a:t>
            </a:r>
          </a:p>
          <a:p>
            <a:pPr algn="just">
              <a:spcBef>
                <a:spcPts val="0"/>
              </a:spcBef>
            </a:pPr>
            <a:endPar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
        <p:nvSpPr>
          <p:cNvPr id="9" name="Sottotitolo 2">
            <a:extLst>
              <a:ext uri="{FF2B5EF4-FFF2-40B4-BE49-F238E27FC236}">
                <a16:creationId xmlns:a16="http://schemas.microsoft.com/office/drawing/2014/main" id="{F33F4466-9525-4839-8A0A-220559127D6D}"/>
              </a:ext>
            </a:extLst>
          </p:cNvPr>
          <p:cNvSpPr txBox="1">
            <a:spLocks/>
          </p:cNvSpPr>
          <p:nvPr/>
        </p:nvSpPr>
        <p:spPr>
          <a:xfrm>
            <a:off x="7732680" y="252880"/>
            <a:ext cx="4113321" cy="694312"/>
          </a:xfrm>
          <a:prstGeom prst="rect">
            <a:avLst/>
          </a:prstGeom>
          <a:solidFill>
            <a:schemeClr val="bg1">
              <a:lumMod val="95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Prevalenza: 5-22% </a:t>
            </a:r>
          </a:p>
        </p:txBody>
      </p:sp>
      <p:pic>
        <p:nvPicPr>
          <p:cNvPr id="3" name="Immagine 2">
            <a:extLst>
              <a:ext uri="{FF2B5EF4-FFF2-40B4-BE49-F238E27FC236}">
                <a16:creationId xmlns:a16="http://schemas.microsoft.com/office/drawing/2014/main" id="{00589F8D-B167-4E1D-A790-673E2A91912E}"/>
              </a:ext>
            </a:extLst>
          </p:cNvPr>
          <p:cNvPicPr>
            <a:picLocks noChangeAspect="1"/>
          </p:cNvPicPr>
          <p:nvPr/>
        </p:nvPicPr>
        <p:blipFill>
          <a:blip r:embed="rId3"/>
          <a:stretch>
            <a:fillRect/>
          </a:stretch>
        </p:blipFill>
        <p:spPr>
          <a:xfrm>
            <a:off x="346001" y="1116435"/>
            <a:ext cx="5964188" cy="1160772"/>
          </a:xfrm>
          <a:prstGeom prst="rect">
            <a:avLst/>
          </a:prstGeom>
        </p:spPr>
      </p:pic>
      <p:sp>
        <p:nvSpPr>
          <p:cNvPr id="12" name="Sottotitolo 2">
            <a:extLst>
              <a:ext uri="{FF2B5EF4-FFF2-40B4-BE49-F238E27FC236}">
                <a16:creationId xmlns:a16="http://schemas.microsoft.com/office/drawing/2014/main" id="{AC9027DC-0D44-4BF6-9DDA-CB1559B66E7E}"/>
              </a:ext>
            </a:extLst>
          </p:cNvPr>
          <p:cNvSpPr txBox="1">
            <a:spLocks/>
          </p:cNvSpPr>
          <p:nvPr/>
        </p:nvSpPr>
        <p:spPr>
          <a:xfrm>
            <a:off x="469560" y="2641036"/>
            <a:ext cx="6222005" cy="3685423"/>
          </a:xfrm>
          <a:prstGeom prst="rect">
            <a:avLst/>
          </a:prstGeom>
          <a:solidFill>
            <a:schemeClr val="bg1">
              <a:lumMod val="95000"/>
            </a:schemeClr>
          </a:solidFill>
          <a:ln w="28575">
            <a:solidFill>
              <a:srgbClr val="063C84"/>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just">
              <a:spcBef>
                <a:spcPts val="0"/>
              </a:spcBef>
              <a:buFont typeface="Wingdings" panose="05000000000000000000" pitchFamily="2" charset="2"/>
              <a:buChar char="Ø"/>
            </a:pPr>
            <a:r>
              <a:rPr lang="en-GB" dirty="0">
                <a:solidFill>
                  <a:srgbClr val="063C84"/>
                </a:solidFill>
                <a:latin typeface="Trebuchet MS" panose="020B0703020202090204" pitchFamily="34" charset="0"/>
                <a:ea typeface="Tahoma" panose="020B0604030504040204" pitchFamily="34" charset="0"/>
                <a:cs typeface="Tahoma" panose="020B0604030504040204" pitchFamily="34" charset="0"/>
              </a:rPr>
              <a:t>Retrospective study</a:t>
            </a:r>
          </a:p>
          <a:p>
            <a:pPr marL="457200" indent="-457200" algn="just">
              <a:spcBef>
                <a:spcPts val="0"/>
              </a:spcBef>
              <a:buFont typeface="Wingdings" panose="05000000000000000000" pitchFamily="2" charset="2"/>
              <a:buChar char="Ø"/>
            </a:pPr>
            <a:r>
              <a:rPr lang="en-GB" dirty="0">
                <a:solidFill>
                  <a:srgbClr val="063C84"/>
                </a:solidFill>
                <a:latin typeface="Trebuchet MS" panose="020B0703020202090204" pitchFamily="34" charset="0"/>
                <a:ea typeface="Tahoma" panose="020B0604030504040204" pitchFamily="34" charset="0"/>
                <a:cs typeface="Tahoma" panose="020B0604030504040204" pitchFamily="34" charset="0"/>
              </a:rPr>
              <a:t>7 Italian </a:t>
            </a:r>
            <a:r>
              <a:rPr lang="en-GB" dirty="0" err="1">
                <a:solidFill>
                  <a:srgbClr val="063C84"/>
                </a:solidFill>
                <a:latin typeface="Trebuchet MS" panose="020B0703020202090204" pitchFamily="34" charset="0"/>
                <a:ea typeface="Tahoma" panose="020B0604030504040204" pitchFamily="34" charset="0"/>
                <a:cs typeface="Tahoma" panose="020B0604030504040204" pitchFamily="34" charset="0"/>
              </a:rPr>
              <a:t>centers</a:t>
            </a:r>
            <a:endParaRPr lang="en-GB"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marL="457200" indent="-457200" algn="just">
              <a:spcBef>
                <a:spcPts val="0"/>
              </a:spcBef>
              <a:buFont typeface="Wingdings" panose="05000000000000000000" pitchFamily="2" charset="2"/>
              <a:buChar char="Ø"/>
            </a:pPr>
            <a:r>
              <a:rPr lang="en-GB" dirty="0" err="1">
                <a:solidFill>
                  <a:srgbClr val="063C84"/>
                </a:solidFill>
                <a:latin typeface="Trebuchet MS" panose="020B0703020202090204" pitchFamily="34" charset="0"/>
                <a:ea typeface="Tahoma" panose="020B0604030504040204" pitchFamily="34" charset="0"/>
                <a:cs typeface="Tahoma" panose="020B0604030504040204" pitchFamily="34" charset="0"/>
              </a:rPr>
              <a:t>EDSr</a:t>
            </a:r>
            <a:r>
              <a:rPr lang="en-GB" dirty="0">
                <a:solidFill>
                  <a:srgbClr val="063C84"/>
                </a:solidFill>
                <a:latin typeface="Trebuchet MS" panose="020B0703020202090204" pitchFamily="34" charset="0"/>
                <a:ea typeface="Tahoma" panose="020B0604030504040204" pitchFamily="34" charset="0"/>
                <a:cs typeface="Tahoma" panose="020B0604030504040204" pitchFamily="34" charset="0"/>
              </a:rPr>
              <a:t> if ESS &gt; 10</a:t>
            </a:r>
          </a:p>
          <a:p>
            <a:pPr marL="457200" indent="-457200" algn="just">
              <a:spcBef>
                <a:spcPts val="0"/>
              </a:spcBef>
              <a:buFont typeface="Wingdings" panose="05000000000000000000" pitchFamily="2" charset="2"/>
              <a:buChar char="Ø"/>
            </a:pPr>
            <a:r>
              <a:rPr lang="en-GB" dirty="0">
                <a:solidFill>
                  <a:srgbClr val="063C84"/>
                </a:solidFill>
                <a:latin typeface="Trebuchet MS" panose="020B0703020202090204" pitchFamily="34" charset="0"/>
                <a:ea typeface="Tahoma" panose="020B0604030504040204" pitchFamily="34" charset="0"/>
                <a:cs typeface="Tahoma" panose="020B0604030504040204" pitchFamily="34" charset="0"/>
              </a:rPr>
              <a:t>EDS before CPAP in 36.5% – after CPAP in 6.6%</a:t>
            </a:r>
          </a:p>
          <a:p>
            <a:pPr marL="457200" indent="-457200" algn="just">
              <a:spcBef>
                <a:spcPts val="0"/>
              </a:spcBef>
              <a:buFont typeface="Wingdings" panose="05000000000000000000" pitchFamily="2" charset="2"/>
              <a:buChar char="Ø"/>
            </a:pPr>
            <a:r>
              <a:rPr lang="en-GB" dirty="0" err="1">
                <a:solidFill>
                  <a:srgbClr val="063C84"/>
                </a:solidFill>
                <a:latin typeface="Trebuchet MS" panose="020B0703020202090204" pitchFamily="34" charset="0"/>
                <a:ea typeface="Tahoma" panose="020B0604030504040204" pitchFamily="34" charset="0"/>
                <a:cs typeface="Tahoma" panose="020B0604030504040204" pitchFamily="34" charset="0"/>
              </a:rPr>
              <a:t>rEDS</a:t>
            </a:r>
            <a:r>
              <a:rPr lang="en-GB" dirty="0">
                <a:solidFill>
                  <a:srgbClr val="063C84"/>
                </a:solidFill>
                <a:latin typeface="Trebuchet MS" panose="020B0703020202090204" pitchFamily="34" charset="0"/>
                <a:ea typeface="Tahoma" panose="020B0604030504040204" pitchFamily="34" charset="0"/>
                <a:cs typeface="Tahoma" panose="020B0604030504040204" pitchFamily="34" charset="0"/>
              </a:rPr>
              <a:t> accounted for 18% of baseline EDS</a:t>
            </a:r>
            <a:endParaRPr lang="it-IT"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
        <p:nvSpPr>
          <p:cNvPr id="14" name="Sottotitolo 2">
            <a:extLst>
              <a:ext uri="{FF2B5EF4-FFF2-40B4-BE49-F238E27FC236}">
                <a16:creationId xmlns:a16="http://schemas.microsoft.com/office/drawing/2014/main" id="{38758BC8-AB44-4779-B46C-9D53AA47C2AD}"/>
              </a:ext>
            </a:extLst>
          </p:cNvPr>
          <p:cNvSpPr txBox="1">
            <a:spLocks/>
          </p:cNvSpPr>
          <p:nvPr/>
        </p:nvSpPr>
        <p:spPr>
          <a:xfrm>
            <a:off x="7988192" y="2705669"/>
            <a:ext cx="2241413" cy="694312"/>
          </a:xfrm>
          <a:prstGeom prst="rect">
            <a:avLst/>
          </a:prstGeom>
          <a:solidFill>
            <a:schemeClr val="accent1">
              <a:lumMod val="60000"/>
              <a:lumOff val="40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OSAREDS</a:t>
            </a:r>
          </a:p>
        </p:txBody>
      </p:sp>
      <p:sp>
        <p:nvSpPr>
          <p:cNvPr id="15" name="TextBox 8">
            <a:extLst>
              <a:ext uri="{FF2B5EF4-FFF2-40B4-BE49-F238E27FC236}">
                <a16:creationId xmlns:a16="http://schemas.microsoft.com/office/drawing/2014/main" id="{E4BF4735-8447-450C-BF49-675537CDEC74}"/>
              </a:ext>
            </a:extLst>
          </p:cNvPr>
          <p:cNvSpPr txBox="1"/>
          <p:nvPr/>
        </p:nvSpPr>
        <p:spPr>
          <a:xfrm>
            <a:off x="7767815" y="972110"/>
            <a:ext cx="4395972" cy="338554"/>
          </a:xfrm>
          <a:prstGeom prst="rect">
            <a:avLst/>
          </a:prstGeom>
          <a:noFill/>
        </p:spPr>
        <p:txBody>
          <a:bodyPr wrap="square">
            <a:spAutoFit/>
          </a:bodyPr>
          <a:lstStyle/>
          <a:p>
            <a:r>
              <a:rPr lang="nl-NL" sz="1600" dirty="0"/>
              <a:t>Pepin JL et al Eur Respir J 2009;33:1062-1067</a:t>
            </a:r>
            <a:endParaRPr lang="en-GB" sz="1600" dirty="0"/>
          </a:p>
        </p:txBody>
      </p:sp>
      <p:sp>
        <p:nvSpPr>
          <p:cNvPr id="2" name="TextBox 1">
            <a:extLst>
              <a:ext uri="{FF2B5EF4-FFF2-40B4-BE49-F238E27FC236}">
                <a16:creationId xmlns:a16="http://schemas.microsoft.com/office/drawing/2014/main" id="{58BE7F7B-BB21-7B90-ED1E-21B4F2950DF0}"/>
              </a:ext>
            </a:extLst>
          </p:cNvPr>
          <p:cNvSpPr txBox="1"/>
          <p:nvPr/>
        </p:nvSpPr>
        <p:spPr>
          <a:xfrm>
            <a:off x="6913832" y="5126130"/>
            <a:ext cx="4870080" cy="1200329"/>
          </a:xfrm>
          <a:prstGeom prst="rect">
            <a:avLst/>
          </a:prstGeom>
          <a:noFill/>
        </p:spPr>
        <p:txBody>
          <a:bodyPr wrap="square">
            <a:spAutoFit/>
          </a:bodyPr>
          <a:lstStyle/>
          <a:p>
            <a:pPr marL="0" indent="0" algn="just">
              <a:buNone/>
            </a:pPr>
            <a:r>
              <a:rPr lang="en-GB" dirty="0"/>
              <a:t>Despite an effective treatment, residual sleepiness is about</a:t>
            </a:r>
          </a:p>
          <a:p>
            <a:pPr marL="285750" indent="-285750" algn="just">
              <a:buFont typeface="Arial" panose="020B0604020202020204" pitchFamily="34" charset="0"/>
              <a:buChar char="•"/>
            </a:pPr>
            <a:r>
              <a:rPr lang="en-GB" dirty="0"/>
              <a:t> 6% to 13% of OSA patients using CPAP</a:t>
            </a:r>
          </a:p>
          <a:p>
            <a:pPr marL="285750" indent="-285750" algn="just">
              <a:buFont typeface="Arial" panose="020B0604020202020204" pitchFamily="34" charset="0"/>
              <a:buChar char="•"/>
            </a:pPr>
            <a:r>
              <a:rPr lang="en-GB" dirty="0"/>
              <a:t>10 to 28% in other recent data </a:t>
            </a:r>
          </a:p>
        </p:txBody>
      </p:sp>
      <p:sp>
        <p:nvSpPr>
          <p:cNvPr id="5" name="TextBox 4">
            <a:extLst>
              <a:ext uri="{FF2B5EF4-FFF2-40B4-BE49-F238E27FC236}">
                <a16:creationId xmlns:a16="http://schemas.microsoft.com/office/drawing/2014/main" id="{6D16B8D1-3F53-EBFA-60B8-A95596F76ADD}"/>
              </a:ext>
            </a:extLst>
          </p:cNvPr>
          <p:cNvSpPr txBox="1"/>
          <p:nvPr/>
        </p:nvSpPr>
        <p:spPr>
          <a:xfrm>
            <a:off x="8365351" y="6416345"/>
            <a:ext cx="6096000" cy="338554"/>
          </a:xfrm>
          <a:prstGeom prst="rect">
            <a:avLst/>
          </a:prstGeom>
          <a:noFill/>
        </p:spPr>
        <p:txBody>
          <a:bodyPr wrap="square">
            <a:spAutoFit/>
          </a:bodyPr>
          <a:lstStyle/>
          <a:p>
            <a:pPr algn="just"/>
            <a:r>
              <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rPr>
              <a:t>Steier et al, Sleep Medicine, Oct 2023</a:t>
            </a:r>
          </a:p>
        </p:txBody>
      </p:sp>
    </p:spTree>
    <p:extLst>
      <p:ext uri="{BB962C8B-B14F-4D97-AF65-F5344CB8AC3E}">
        <p14:creationId xmlns:p14="http://schemas.microsoft.com/office/powerpoint/2010/main" val="494680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257A044-FD66-4986-990B-04E283CBC029}"/>
              </a:ext>
            </a:extLst>
          </p:cNvPr>
          <p:cNvPicPr>
            <a:picLocks noChangeAspect="1"/>
          </p:cNvPicPr>
          <p:nvPr/>
        </p:nvPicPr>
        <p:blipFill>
          <a:blip r:embed="rId3"/>
          <a:srcRect b="8242"/>
          <a:stretch>
            <a:fillRect/>
          </a:stretch>
        </p:blipFill>
        <p:spPr>
          <a:xfrm>
            <a:off x="2050364" y="837578"/>
            <a:ext cx="8096689" cy="5021989"/>
          </a:xfrm>
          <a:prstGeom prst="rect">
            <a:avLst/>
          </a:prstGeom>
        </p:spPr>
      </p:pic>
      <p:pic>
        <p:nvPicPr>
          <p:cNvPr id="9" name="Immagine 8">
            <a:extLst>
              <a:ext uri="{FF2B5EF4-FFF2-40B4-BE49-F238E27FC236}">
                <a16:creationId xmlns:a16="http://schemas.microsoft.com/office/drawing/2014/main" id="{AA2B459D-B791-472F-82A2-6A508B9122E5}"/>
              </a:ext>
            </a:extLst>
          </p:cNvPr>
          <p:cNvPicPr>
            <a:picLocks noChangeAspect="1"/>
          </p:cNvPicPr>
          <p:nvPr/>
        </p:nvPicPr>
        <p:blipFill>
          <a:blip r:embed="rId4"/>
          <a:stretch>
            <a:fillRect/>
          </a:stretch>
        </p:blipFill>
        <p:spPr>
          <a:xfrm>
            <a:off x="177730" y="97536"/>
            <a:ext cx="4110777" cy="684392"/>
          </a:xfrm>
          <a:prstGeom prst="rect">
            <a:avLst/>
          </a:prstGeom>
        </p:spPr>
      </p:pic>
      <p:pic>
        <p:nvPicPr>
          <p:cNvPr id="4" name="Immagine 3">
            <a:extLst>
              <a:ext uri="{FF2B5EF4-FFF2-40B4-BE49-F238E27FC236}">
                <a16:creationId xmlns:a16="http://schemas.microsoft.com/office/drawing/2014/main" id="{50773224-E13E-4B04-A5D8-14AC7BD68D15}"/>
              </a:ext>
            </a:extLst>
          </p:cNvPr>
          <p:cNvPicPr>
            <a:picLocks noChangeAspect="1"/>
          </p:cNvPicPr>
          <p:nvPr/>
        </p:nvPicPr>
        <p:blipFill>
          <a:blip r:embed="rId5" cstate="print"/>
          <a:stretch>
            <a:fillRect/>
          </a:stretch>
        </p:blipFill>
        <p:spPr>
          <a:xfrm>
            <a:off x="9022033" y="191187"/>
            <a:ext cx="2663145" cy="1632616"/>
          </a:xfrm>
          <a:prstGeom prst="rect">
            <a:avLst/>
          </a:prstGeom>
          <a:ln w="19050">
            <a:solidFill>
              <a:srgbClr val="063C84"/>
            </a:solidFill>
          </a:ln>
        </p:spPr>
      </p:pic>
      <p:pic>
        <p:nvPicPr>
          <p:cNvPr id="5" name="Immagine 4">
            <a:extLst>
              <a:ext uri="{FF2B5EF4-FFF2-40B4-BE49-F238E27FC236}">
                <a16:creationId xmlns:a16="http://schemas.microsoft.com/office/drawing/2014/main" id="{5678E4D0-D285-439A-8775-0A138D5BCDEE}"/>
              </a:ext>
            </a:extLst>
          </p:cNvPr>
          <p:cNvPicPr>
            <a:picLocks noChangeAspect="1"/>
          </p:cNvPicPr>
          <p:nvPr/>
        </p:nvPicPr>
        <p:blipFill>
          <a:blip r:embed="rId6"/>
          <a:stretch>
            <a:fillRect/>
          </a:stretch>
        </p:blipFill>
        <p:spPr>
          <a:xfrm>
            <a:off x="287457" y="856688"/>
            <a:ext cx="2999555" cy="779545"/>
          </a:xfrm>
          <a:prstGeom prst="rect">
            <a:avLst/>
          </a:prstGeom>
          <a:ln w="12700">
            <a:solidFill>
              <a:schemeClr val="tx1"/>
            </a:solidFill>
          </a:ln>
        </p:spPr>
      </p:pic>
      <p:sp>
        <p:nvSpPr>
          <p:cNvPr id="6" name="Rettangolo con angoli arrotondati 5">
            <a:extLst>
              <a:ext uri="{FF2B5EF4-FFF2-40B4-BE49-F238E27FC236}">
                <a16:creationId xmlns:a16="http://schemas.microsoft.com/office/drawing/2014/main" id="{47D4B49F-7290-414E-9C65-0FAABD3857B1}"/>
              </a:ext>
            </a:extLst>
          </p:cNvPr>
          <p:cNvSpPr/>
          <p:nvPr/>
        </p:nvSpPr>
        <p:spPr>
          <a:xfrm>
            <a:off x="287458" y="4176109"/>
            <a:ext cx="3694177" cy="1197971"/>
          </a:xfrm>
          <a:prstGeom prst="roundRect">
            <a:avLst/>
          </a:prstGeom>
          <a:solidFill>
            <a:srgbClr val="F486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dirty="0"/>
          </a:p>
        </p:txBody>
      </p:sp>
      <p:sp>
        <p:nvSpPr>
          <p:cNvPr id="8" name="Rettangolo con angoli arrotondati 7">
            <a:extLst>
              <a:ext uri="{FF2B5EF4-FFF2-40B4-BE49-F238E27FC236}">
                <a16:creationId xmlns:a16="http://schemas.microsoft.com/office/drawing/2014/main" id="{4DD20700-1A9E-4534-A141-F04DB2B3EDF3}"/>
              </a:ext>
            </a:extLst>
          </p:cNvPr>
          <p:cNvSpPr/>
          <p:nvPr/>
        </p:nvSpPr>
        <p:spPr>
          <a:xfrm>
            <a:off x="283550" y="2990411"/>
            <a:ext cx="3694177" cy="984597"/>
          </a:xfrm>
          <a:prstGeom prst="roundRect">
            <a:avLst/>
          </a:prstGeom>
          <a:solidFill>
            <a:srgbClr val="F486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0" name="Sottotitolo 2">
            <a:extLst>
              <a:ext uri="{FF2B5EF4-FFF2-40B4-BE49-F238E27FC236}">
                <a16:creationId xmlns:a16="http://schemas.microsoft.com/office/drawing/2014/main" id="{BFDEB620-89B1-40AD-B81A-90C1F762D6FB}"/>
              </a:ext>
            </a:extLst>
          </p:cNvPr>
          <p:cNvSpPr txBox="1">
            <a:spLocks/>
          </p:cNvSpPr>
          <p:nvPr/>
        </p:nvSpPr>
        <p:spPr>
          <a:xfrm>
            <a:off x="390442" y="4192434"/>
            <a:ext cx="1790413" cy="862537"/>
          </a:xfrm>
          <a:prstGeom prst="rect">
            <a:avLst/>
          </a:prstGeom>
          <a:noFill/>
          <a:ln>
            <a:noFill/>
          </a:ln>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buNone/>
            </a:pPr>
            <a:r>
              <a:rPr lang="en-GB" sz="1600" dirty="0">
                <a:solidFill>
                  <a:schemeClr val="bg1"/>
                </a:solidFill>
                <a:latin typeface="Trebuchet MS" panose="020B0703020202090204" pitchFamily="34" charset="0"/>
                <a:ea typeface="Tahoma" panose="020B0604030504040204" pitchFamily="34" charset="0"/>
                <a:cs typeface="Tahoma" panose="020B0604030504040204" pitchFamily="34" charset="0"/>
              </a:rPr>
              <a:t>Lower efficiency of the </a:t>
            </a:r>
            <a:r>
              <a:rPr lang="en-GB" sz="1600" b="1" dirty="0">
                <a:solidFill>
                  <a:schemeClr val="bg1"/>
                </a:solidFill>
                <a:latin typeface="Trebuchet MS" panose="020B0703020202090204" pitchFamily="34" charset="0"/>
                <a:ea typeface="Tahoma" panose="020B0604030504040204" pitchFamily="34" charset="0"/>
                <a:cs typeface="Tahoma" panose="020B0604030504040204" pitchFamily="34" charset="0"/>
              </a:rPr>
              <a:t>LYMPHATIC SYSTEM (N3)</a:t>
            </a:r>
            <a:endParaRPr lang="it-IT" sz="1600" b="1" dirty="0">
              <a:solidFill>
                <a:schemeClr val="bg1"/>
              </a:solidFill>
              <a:latin typeface="Trebuchet MS" panose="020B0703020202090204" pitchFamily="34" charset="0"/>
              <a:ea typeface="Tahoma" panose="020B0604030504040204" pitchFamily="34" charset="0"/>
              <a:cs typeface="Tahoma" panose="020B0604030504040204" pitchFamily="34" charset="0"/>
            </a:endParaRPr>
          </a:p>
        </p:txBody>
      </p:sp>
      <p:pic>
        <p:nvPicPr>
          <p:cNvPr id="11" name="Picture 2" descr="Malattie cerebrovascolari, documento sulla prevenzione dell'Alleanza  italiana per le malattie cardio-cerebrovascolari - FADOI">
            <a:extLst>
              <a:ext uri="{FF2B5EF4-FFF2-40B4-BE49-F238E27FC236}">
                <a16:creationId xmlns:a16="http://schemas.microsoft.com/office/drawing/2014/main" id="{35488A1E-98AD-4EBE-8E40-391C4EB42E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8129" y="3066834"/>
            <a:ext cx="1069515" cy="834221"/>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96A4D0B8-CB5C-49A0-AA07-B494308A0F63}"/>
              </a:ext>
            </a:extLst>
          </p:cNvPr>
          <p:cNvPicPr>
            <a:picLocks noChangeAspect="1"/>
          </p:cNvPicPr>
          <p:nvPr/>
        </p:nvPicPr>
        <p:blipFill>
          <a:blip r:embed="rId8"/>
          <a:stretch>
            <a:fillRect/>
          </a:stretch>
        </p:blipFill>
        <p:spPr>
          <a:xfrm>
            <a:off x="2180857" y="4312528"/>
            <a:ext cx="1672160" cy="862537"/>
          </a:xfrm>
          <a:prstGeom prst="rect">
            <a:avLst/>
          </a:prstGeom>
        </p:spPr>
      </p:pic>
      <p:sp>
        <p:nvSpPr>
          <p:cNvPr id="13" name="CasellaDiTesto 12">
            <a:extLst>
              <a:ext uri="{FF2B5EF4-FFF2-40B4-BE49-F238E27FC236}">
                <a16:creationId xmlns:a16="http://schemas.microsoft.com/office/drawing/2014/main" id="{66F46908-561E-4659-809E-1B6B61A2FE17}"/>
              </a:ext>
            </a:extLst>
          </p:cNvPr>
          <p:cNvSpPr txBox="1"/>
          <p:nvPr/>
        </p:nvSpPr>
        <p:spPr>
          <a:xfrm>
            <a:off x="390442" y="2990411"/>
            <a:ext cx="2620236" cy="954107"/>
          </a:xfrm>
          <a:prstGeom prst="rect">
            <a:avLst/>
          </a:prstGeom>
          <a:noFill/>
        </p:spPr>
        <p:txBody>
          <a:bodyPr wrap="square">
            <a:spAutoFit/>
          </a:bodyPr>
          <a:lstStyle/>
          <a:p>
            <a:r>
              <a:rPr lang="en-GB" sz="1400" b="1" dirty="0">
                <a:solidFill>
                  <a:schemeClr val="bg1"/>
                </a:solidFill>
                <a:latin typeface="Trebuchet MS" panose="020B0703020202090204" pitchFamily="34" charset="0"/>
                <a:ea typeface="Tahoma" panose="020B0604030504040204" pitchFamily="34" charset="0"/>
                <a:cs typeface="Tahoma" panose="020B0604030504040204" pitchFamily="34" charset="0"/>
              </a:rPr>
              <a:t>OXIDATIVE STRESS </a:t>
            </a:r>
            <a:r>
              <a:rPr lang="en-GB" sz="1400" dirty="0">
                <a:solidFill>
                  <a:schemeClr val="bg1"/>
                </a:solidFill>
                <a:latin typeface="Trebuchet MS" panose="020B0703020202090204" pitchFamily="34" charset="0"/>
                <a:ea typeface="Tahoma" panose="020B0604030504040204" pitchFamily="34" charset="0"/>
                <a:cs typeface="Tahoma" panose="020B0604030504040204" pitchFamily="34" charset="0"/>
              </a:rPr>
              <a:t>causing injury to various brain cells and the brainstem wake-promoting neurons</a:t>
            </a:r>
            <a:endParaRPr lang="it-IT" sz="1400" dirty="0">
              <a:solidFill>
                <a:schemeClr val="bg1"/>
              </a:solidFill>
              <a:latin typeface="Trebuchet MS" panose="020B0703020202090204" pitchFamily="34" charset="0"/>
              <a:ea typeface="Tahoma" panose="020B0604030504040204" pitchFamily="34" charset="0"/>
              <a:cs typeface="Tahoma" panose="020B0604030504040204" pitchFamily="34" charset="0"/>
            </a:endParaRPr>
          </a:p>
        </p:txBody>
      </p:sp>
      <p:sp>
        <p:nvSpPr>
          <p:cNvPr id="14" name="Rettangolo con angoli arrotondati 13">
            <a:extLst>
              <a:ext uri="{FF2B5EF4-FFF2-40B4-BE49-F238E27FC236}">
                <a16:creationId xmlns:a16="http://schemas.microsoft.com/office/drawing/2014/main" id="{DA5445ED-CDBA-4C78-BA46-997966915F08}"/>
              </a:ext>
            </a:extLst>
          </p:cNvPr>
          <p:cNvSpPr/>
          <p:nvPr/>
        </p:nvSpPr>
        <p:spPr>
          <a:xfrm>
            <a:off x="7363582" y="3714382"/>
            <a:ext cx="4683773" cy="1253372"/>
          </a:xfrm>
          <a:prstGeom prst="roundRect">
            <a:avLst/>
          </a:prstGeom>
          <a:solidFill>
            <a:srgbClr val="C836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5" name="Sottotitolo 2">
            <a:extLst>
              <a:ext uri="{FF2B5EF4-FFF2-40B4-BE49-F238E27FC236}">
                <a16:creationId xmlns:a16="http://schemas.microsoft.com/office/drawing/2014/main" id="{C7266DC5-7A70-447D-A88D-3B10F08432D8}"/>
              </a:ext>
            </a:extLst>
          </p:cNvPr>
          <p:cNvSpPr txBox="1">
            <a:spLocks/>
          </p:cNvSpPr>
          <p:nvPr/>
        </p:nvSpPr>
        <p:spPr>
          <a:xfrm>
            <a:off x="9141102" y="3739965"/>
            <a:ext cx="2906253" cy="1270999"/>
          </a:xfrm>
          <a:prstGeom prst="rect">
            <a:avLst/>
          </a:prstGeom>
          <a:noFill/>
          <a:ln>
            <a:noFill/>
          </a:ln>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GB" sz="1800" b="1" dirty="0">
                <a:solidFill>
                  <a:schemeClr val="bg1"/>
                </a:solidFill>
                <a:latin typeface="Trebuchet MS" panose="020B0703020202090204" pitchFamily="34" charset="0"/>
                <a:ea typeface="Tahoma" panose="020B0604030504040204" pitchFamily="34" charset="0"/>
                <a:cs typeface="Tahoma" panose="020B0604030504040204" pitchFamily="34" charset="0"/>
              </a:rPr>
              <a:t>STRUCTURAL (ISCHEMIC?) </a:t>
            </a:r>
            <a:r>
              <a:rPr lang="en-GB" sz="1800" dirty="0">
                <a:solidFill>
                  <a:schemeClr val="bg1"/>
                </a:solidFill>
                <a:latin typeface="Trebuchet MS" panose="020B0703020202090204" pitchFamily="34" charset="0"/>
                <a:ea typeface="Tahoma" panose="020B0604030504040204" pitchFamily="34" charset="0"/>
                <a:cs typeface="Tahoma" panose="020B0604030504040204" pitchFamily="34" charset="0"/>
              </a:rPr>
              <a:t>brain changes in both white and </a:t>
            </a:r>
            <a:r>
              <a:rPr lang="en-GB" sz="1800" dirty="0" err="1">
                <a:solidFill>
                  <a:schemeClr val="bg1"/>
                </a:solidFill>
                <a:latin typeface="Trebuchet MS" panose="020B0703020202090204" pitchFamily="34" charset="0"/>
                <a:ea typeface="Tahoma" panose="020B0604030504040204" pitchFamily="34" charset="0"/>
                <a:cs typeface="Tahoma" panose="020B0604030504040204" pitchFamily="34" charset="0"/>
              </a:rPr>
              <a:t>gray</a:t>
            </a:r>
            <a:r>
              <a:rPr lang="en-GB" sz="1800" dirty="0">
                <a:solidFill>
                  <a:schemeClr val="bg1"/>
                </a:solidFill>
                <a:latin typeface="Trebuchet MS" panose="020B0703020202090204" pitchFamily="34" charset="0"/>
                <a:ea typeface="Tahoma" panose="020B0604030504040204" pitchFamily="34" charset="0"/>
                <a:cs typeface="Tahoma" panose="020B0604030504040204" pitchFamily="34" charset="0"/>
              </a:rPr>
              <a:t> matter</a:t>
            </a:r>
            <a:endParaRPr lang="it-IT" sz="1800" dirty="0">
              <a:solidFill>
                <a:schemeClr val="bg1"/>
              </a:solidFill>
              <a:latin typeface="Trebuchet MS" panose="020B0703020202090204" pitchFamily="34" charset="0"/>
              <a:ea typeface="Tahoma" panose="020B0604030504040204" pitchFamily="34" charset="0"/>
              <a:cs typeface="Tahoma" panose="020B0604030504040204" pitchFamily="34" charset="0"/>
            </a:endParaRPr>
          </a:p>
        </p:txBody>
      </p:sp>
      <p:pic>
        <p:nvPicPr>
          <p:cNvPr id="16" name="Picture 2" descr="Sistema nervoso e droghe - flashcard | Quizlet">
            <a:extLst>
              <a:ext uri="{FF2B5EF4-FFF2-40B4-BE49-F238E27FC236}">
                <a16:creationId xmlns:a16="http://schemas.microsoft.com/office/drawing/2014/main" id="{196E8E54-0782-48AF-9DAB-F5FA618625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64265" y="3812324"/>
            <a:ext cx="1204347" cy="1086320"/>
          </a:xfrm>
          <a:prstGeom prst="rect">
            <a:avLst/>
          </a:prstGeom>
          <a:noFill/>
          <a:extLst>
            <a:ext uri="{909E8E84-426E-40DD-AFC4-6F175D3DCCD1}">
              <a14:hiddenFill xmlns:a14="http://schemas.microsoft.com/office/drawing/2010/main">
                <a:solidFill>
                  <a:srgbClr val="FFFFFF"/>
                </a:solidFill>
              </a14:hiddenFill>
            </a:ext>
          </a:extLst>
        </p:spPr>
      </p:pic>
      <p:sp>
        <p:nvSpPr>
          <p:cNvPr id="17" name="Titolo 1">
            <a:extLst>
              <a:ext uri="{FF2B5EF4-FFF2-40B4-BE49-F238E27FC236}">
                <a16:creationId xmlns:a16="http://schemas.microsoft.com/office/drawing/2014/main" id="{250FA917-DE75-4048-A222-DE14B23A840D}"/>
              </a:ext>
            </a:extLst>
          </p:cNvPr>
          <p:cNvSpPr>
            <a:spLocks noGrp="1"/>
          </p:cNvSpPr>
          <p:nvPr>
            <p:ph type="title"/>
          </p:nvPr>
        </p:nvSpPr>
        <p:spPr>
          <a:xfrm>
            <a:off x="4288507" y="129660"/>
            <a:ext cx="4206240" cy="757005"/>
          </a:xfrm>
        </p:spPr>
        <p:txBody>
          <a:bodyPr>
            <a:noAutofit/>
          </a:bodyPr>
          <a:lstStyle/>
          <a:p>
            <a:pPr algn="ctr"/>
            <a:r>
              <a:rPr lang="it-IT" sz="3200" b="1" dirty="0">
                <a:solidFill>
                  <a:schemeClr val="accent1"/>
                </a:solidFill>
                <a:latin typeface="Trebuchet MS" panose="020B0603020202020204" pitchFamily="34" charset="0"/>
              </a:rPr>
              <a:t>Pathophysiology</a:t>
            </a:r>
            <a:r>
              <a:rPr lang="it-IT" sz="3200" b="1" dirty="0">
                <a:solidFill>
                  <a:srgbClr val="0070C0"/>
                </a:solidFill>
                <a:latin typeface="Trebuchet MS" panose="020B0603020202020204" pitchFamily="34" charset="0"/>
              </a:rPr>
              <a:t> </a:t>
            </a:r>
          </a:p>
        </p:txBody>
      </p:sp>
      <p:sp>
        <p:nvSpPr>
          <p:cNvPr id="2" name="Rettangolo con angoli arrotondati 13">
            <a:extLst>
              <a:ext uri="{FF2B5EF4-FFF2-40B4-BE49-F238E27FC236}">
                <a16:creationId xmlns:a16="http://schemas.microsoft.com/office/drawing/2014/main" id="{2ABC9DDE-8C39-8B60-643C-A8D8593D4C93}"/>
              </a:ext>
            </a:extLst>
          </p:cNvPr>
          <p:cNvSpPr/>
          <p:nvPr/>
        </p:nvSpPr>
        <p:spPr>
          <a:xfrm>
            <a:off x="7363582" y="5258464"/>
            <a:ext cx="4683773" cy="1253372"/>
          </a:xfrm>
          <a:prstGeom prst="roundRect">
            <a:avLst/>
          </a:prstGeom>
          <a:solidFill>
            <a:srgbClr val="C8362E"/>
          </a:solidFill>
        </p:spPr>
        <p:style>
          <a:lnRef idx="1">
            <a:schemeClr val="accent1"/>
          </a:lnRef>
          <a:fillRef idx="3">
            <a:schemeClr val="accent1"/>
          </a:fillRef>
          <a:effectRef idx="2">
            <a:schemeClr val="accent1"/>
          </a:effectRef>
          <a:fontRef idx="minor">
            <a:schemeClr val="lt1"/>
          </a:fontRef>
        </p:style>
        <p:txBody>
          <a:bodyPr rtlCol="0" anchor="ctr"/>
          <a:lstStyle/>
          <a:p>
            <a:pPr algn="just"/>
            <a:r>
              <a:rPr lang="it-IT" dirty="0"/>
              <a:t>OSA-related hypoxia reoxygenation, hypercapnia, and sleep fragmentation</a:t>
            </a:r>
          </a:p>
          <a:p>
            <a:pPr algn="just"/>
            <a:r>
              <a:rPr lang="it-IT" dirty="0"/>
              <a:t>promote specific alterations </a:t>
            </a:r>
            <a:r>
              <a:rPr lang="it-IT" b="1" dirty="0"/>
              <a:t>in MICROBIOTA</a:t>
            </a:r>
          </a:p>
        </p:txBody>
      </p:sp>
      <p:sp>
        <p:nvSpPr>
          <p:cNvPr id="20" name="Rettangolo con angoli arrotondati 5">
            <a:extLst>
              <a:ext uri="{FF2B5EF4-FFF2-40B4-BE49-F238E27FC236}">
                <a16:creationId xmlns:a16="http://schemas.microsoft.com/office/drawing/2014/main" id="{E139F71D-AFC0-15DD-F45F-EA1502B2C997}"/>
              </a:ext>
            </a:extLst>
          </p:cNvPr>
          <p:cNvSpPr/>
          <p:nvPr/>
        </p:nvSpPr>
        <p:spPr>
          <a:xfrm>
            <a:off x="343788" y="5494174"/>
            <a:ext cx="3694177" cy="1197971"/>
          </a:xfrm>
          <a:prstGeom prst="roundRect">
            <a:avLst/>
          </a:prstGeom>
          <a:solidFill>
            <a:srgbClr val="F486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dirty="0"/>
          </a:p>
        </p:txBody>
      </p:sp>
      <p:sp>
        <p:nvSpPr>
          <p:cNvPr id="21" name="TextBox 20">
            <a:extLst>
              <a:ext uri="{FF2B5EF4-FFF2-40B4-BE49-F238E27FC236}">
                <a16:creationId xmlns:a16="http://schemas.microsoft.com/office/drawing/2014/main" id="{D0CAE41A-879E-E089-F618-938377E8F183}"/>
              </a:ext>
            </a:extLst>
          </p:cNvPr>
          <p:cNvSpPr txBox="1"/>
          <p:nvPr/>
        </p:nvSpPr>
        <p:spPr>
          <a:xfrm>
            <a:off x="390442" y="5604923"/>
            <a:ext cx="3893733" cy="830997"/>
          </a:xfrm>
          <a:prstGeom prst="rect">
            <a:avLst/>
          </a:prstGeom>
          <a:noFill/>
        </p:spPr>
        <p:txBody>
          <a:bodyPr wrap="square">
            <a:spAutoFit/>
          </a:bodyPr>
          <a:lstStyle/>
          <a:p>
            <a:r>
              <a:rPr lang="en-GB" sz="1600" dirty="0">
                <a:solidFill>
                  <a:schemeClr val="bg1"/>
                </a:solidFill>
              </a:rPr>
              <a:t>The 24-hour synthesis and secretion of </a:t>
            </a:r>
            <a:r>
              <a:rPr lang="en-GB" sz="1600" b="1" dirty="0">
                <a:solidFill>
                  <a:schemeClr val="bg1"/>
                </a:solidFill>
              </a:rPr>
              <a:t>MELATONIN</a:t>
            </a:r>
            <a:r>
              <a:rPr lang="en-GB" sz="1600" dirty="0">
                <a:solidFill>
                  <a:schemeClr val="bg1"/>
                </a:solidFill>
              </a:rPr>
              <a:t>, a</a:t>
            </a:r>
          </a:p>
          <a:p>
            <a:r>
              <a:rPr lang="en-GB" sz="1600" dirty="0">
                <a:solidFill>
                  <a:schemeClr val="bg1"/>
                </a:solidFill>
              </a:rPr>
              <a:t>sleep-promoting neurohormone</a:t>
            </a:r>
          </a:p>
        </p:txBody>
      </p:sp>
    </p:spTree>
    <p:extLst>
      <p:ext uri="{BB962C8B-B14F-4D97-AF65-F5344CB8AC3E}">
        <p14:creationId xmlns:p14="http://schemas.microsoft.com/office/powerpoint/2010/main" val="3167675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4A6D-74E1-F644-E161-BE6F2660B45A}"/>
              </a:ext>
            </a:extLst>
          </p:cNvPr>
          <p:cNvSpPr>
            <a:spLocks noGrp="1"/>
          </p:cNvSpPr>
          <p:nvPr>
            <p:ph type="title"/>
          </p:nvPr>
        </p:nvSpPr>
        <p:spPr/>
        <p:txBody>
          <a:bodyPr/>
          <a:lstStyle/>
          <a:p>
            <a:pPr algn="ctr"/>
            <a:r>
              <a:rPr lang="en-GB" b="1" dirty="0">
                <a:solidFill>
                  <a:schemeClr val="accent1"/>
                </a:solidFill>
              </a:rPr>
              <a:t>Factors associated with </a:t>
            </a:r>
            <a:r>
              <a:rPr lang="en-GB" b="1" dirty="0" err="1">
                <a:solidFill>
                  <a:schemeClr val="accent1"/>
                </a:solidFill>
              </a:rPr>
              <a:t>rEDS</a:t>
            </a:r>
            <a:r>
              <a:rPr lang="en-GB" b="1" dirty="0">
                <a:solidFill>
                  <a:schemeClr val="accent1"/>
                </a:solidFill>
              </a:rPr>
              <a:t> prevalence</a:t>
            </a:r>
          </a:p>
        </p:txBody>
      </p:sp>
      <p:sp>
        <p:nvSpPr>
          <p:cNvPr id="3" name="Content Placeholder 2">
            <a:extLst>
              <a:ext uri="{FF2B5EF4-FFF2-40B4-BE49-F238E27FC236}">
                <a16:creationId xmlns:a16="http://schemas.microsoft.com/office/drawing/2014/main" id="{2C574AAC-0B6D-51BD-0253-8A6D8CC451A1}"/>
              </a:ext>
            </a:extLst>
          </p:cNvPr>
          <p:cNvSpPr>
            <a:spLocks noGrp="1"/>
          </p:cNvSpPr>
          <p:nvPr>
            <p:ph idx="1"/>
          </p:nvPr>
        </p:nvSpPr>
        <p:spPr>
          <a:xfrm>
            <a:off x="838199" y="1825625"/>
            <a:ext cx="11019971" cy="4351338"/>
          </a:xfrm>
        </p:spPr>
        <p:txBody>
          <a:bodyPr/>
          <a:lstStyle/>
          <a:p>
            <a:pPr>
              <a:buFont typeface="Wingdings" panose="05000000000000000000" pitchFamily="2" charset="2"/>
              <a:buChar char="Ø"/>
            </a:pPr>
            <a:r>
              <a:rPr lang="en-GB" dirty="0"/>
              <a:t>The younger patients</a:t>
            </a:r>
          </a:p>
          <a:p>
            <a:pPr>
              <a:buFont typeface="Wingdings" panose="05000000000000000000" pitchFamily="2" charset="2"/>
              <a:buChar char="Ø"/>
            </a:pPr>
            <a:r>
              <a:rPr lang="en-GB" dirty="0"/>
              <a:t>Higher sleepiness pre-treatment,</a:t>
            </a:r>
          </a:p>
          <a:p>
            <a:pPr>
              <a:buFont typeface="Wingdings" panose="05000000000000000000" pitchFamily="2" charset="2"/>
              <a:buChar char="Ø"/>
            </a:pPr>
            <a:r>
              <a:rPr lang="en-GB" dirty="0"/>
              <a:t>Lower pre-treatment AHI,</a:t>
            </a:r>
          </a:p>
          <a:p>
            <a:pPr>
              <a:buFont typeface="Wingdings" panose="05000000000000000000" pitchFamily="2" charset="2"/>
              <a:buChar char="Ø"/>
            </a:pPr>
            <a:r>
              <a:rPr lang="en-GB" dirty="0"/>
              <a:t>Comorbidities: mood disorders, diabetes, cardiovascular disease and chronic pain</a:t>
            </a:r>
          </a:p>
          <a:p>
            <a:pPr>
              <a:buFont typeface="Wingdings" panose="05000000000000000000" pitchFamily="2" charset="2"/>
              <a:buChar char="Ø"/>
            </a:pPr>
            <a:r>
              <a:rPr lang="en-GB" dirty="0"/>
              <a:t>Lower CPAP use</a:t>
            </a:r>
          </a:p>
        </p:txBody>
      </p:sp>
    </p:spTree>
    <p:extLst>
      <p:ext uri="{BB962C8B-B14F-4D97-AF65-F5344CB8AC3E}">
        <p14:creationId xmlns:p14="http://schemas.microsoft.com/office/powerpoint/2010/main" val="23739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C4F4-B982-B4D2-E895-40B496657F20}"/>
              </a:ext>
            </a:extLst>
          </p:cNvPr>
          <p:cNvSpPr>
            <a:spLocks noGrp="1"/>
          </p:cNvSpPr>
          <p:nvPr>
            <p:ph type="title"/>
          </p:nvPr>
        </p:nvSpPr>
        <p:spPr>
          <a:xfrm>
            <a:off x="-191529" y="302413"/>
            <a:ext cx="10515600" cy="1325563"/>
          </a:xfrm>
        </p:spPr>
        <p:txBody>
          <a:bodyPr/>
          <a:lstStyle/>
          <a:p>
            <a:pPr algn="ctr"/>
            <a:r>
              <a:rPr lang="it-IT" sz="3600" b="1" dirty="0">
                <a:solidFill>
                  <a:schemeClr val="accent1"/>
                </a:solidFill>
              </a:rPr>
              <a:t>Does rEDS treatment change adherence</a:t>
            </a:r>
            <a:r>
              <a:rPr lang="it-IT" b="1" dirty="0">
                <a:solidFill>
                  <a:schemeClr val="accent1"/>
                </a:solidFill>
              </a:rPr>
              <a:t>? </a:t>
            </a:r>
            <a:endParaRPr lang="en-GB" b="1" dirty="0">
              <a:solidFill>
                <a:schemeClr val="accent1"/>
              </a:solidFill>
            </a:endParaRPr>
          </a:p>
        </p:txBody>
      </p:sp>
      <p:sp>
        <p:nvSpPr>
          <p:cNvPr id="4" name="Content Placeholder 3">
            <a:extLst>
              <a:ext uri="{FF2B5EF4-FFF2-40B4-BE49-F238E27FC236}">
                <a16:creationId xmlns:a16="http://schemas.microsoft.com/office/drawing/2014/main" id="{14A2B86F-268D-CA58-279D-642DB3463CF8}"/>
              </a:ext>
            </a:extLst>
          </p:cNvPr>
          <p:cNvSpPr txBox="1">
            <a:spLocks noGrp="1"/>
          </p:cNvSpPr>
          <p:nvPr>
            <p:ph idx="1"/>
          </p:nvPr>
        </p:nvSpPr>
        <p:spPr>
          <a:xfrm>
            <a:off x="938675" y="1914526"/>
            <a:ext cx="10634199" cy="3579441"/>
          </a:xfrm>
          <a:custGeom>
            <a:avLst/>
            <a:gdLst>
              <a:gd name="csX0" fmla="*/ 0 w 10634199"/>
              <a:gd name="csY0" fmla="*/ 0 h 3579441"/>
              <a:gd name="csX1" fmla="*/ 451953 w 10634199"/>
              <a:gd name="csY1" fmla="*/ 0 h 3579441"/>
              <a:gd name="csX2" fmla="*/ 1222933 w 10634199"/>
              <a:gd name="csY2" fmla="*/ 0 h 3579441"/>
              <a:gd name="csX3" fmla="*/ 1781228 w 10634199"/>
              <a:gd name="csY3" fmla="*/ 0 h 3579441"/>
              <a:gd name="csX4" fmla="*/ 2658550 w 10634199"/>
              <a:gd name="csY4" fmla="*/ 0 h 3579441"/>
              <a:gd name="csX5" fmla="*/ 3429529 w 10634199"/>
              <a:gd name="csY5" fmla="*/ 0 h 3579441"/>
              <a:gd name="csX6" fmla="*/ 3987825 w 10634199"/>
              <a:gd name="csY6" fmla="*/ 0 h 3579441"/>
              <a:gd name="csX7" fmla="*/ 4758804 w 10634199"/>
              <a:gd name="csY7" fmla="*/ 0 h 3579441"/>
              <a:gd name="csX8" fmla="*/ 5317100 w 10634199"/>
              <a:gd name="csY8" fmla="*/ 0 h 3579441"/>
              <a:gd name="csX9" fmla="*/ 5875395 w 10634199"/>
              <a:gd name="csY9" fmla="*/ 0 h 3579441"/>
              <a:gd name="csX10" fmla="*/ 6540032 w 10634199"/>
              <a:gd name="csY10" fmla="*/ 0 h 3579441"/>
              <a:gd name="csX11" fmla="*/ 6991986 w 10634199"/>
              <a:gd name="csY11" fmla="*/ 0 h 3579441"/>
              <a:gd name="csX12" fmla="*/ 7869307 w 10634199"/>
              <a:gd name="csY12" fmla="*/ 0 h 3579441"/>
              <a:gd name="csX13" fmla="*/ 8321261 w 10634199"/>
              <a:gd name="csY13" fmla="*/ 0 h 3579441"/>
              <a:gd name="csX14" fmla="*/ 9198582 w 10634199"/>
              <a:gd name="csY14" fmla="*/ 0 h 3579441"/>
              <a:gd name="csX15" fmla="*/ 9544194 w 10634199"/>
              <a:gd name="csY15" fmla="*/ 0 h 3579441"/>
              <a:gd name="csX16" fmla="*/ 10634199 w 10634199"/>
              <a:gd name="csY16" fmla="*/ 0 h 3579441"/>
              <a:gd name="csX17" fmla="*/ 10634199 w 10634199"/>
              <a:gd name="csY17" fmla="*/ 668162 h 3579441"/>
              <a:gd name="csX18" fmla="*/ 10634199 w 10634199"/>
              <a:gd name="csY18" fmla="*/ 1264736 h 3579441"/>
              <a:gd name="csX19" fmla="*/ 10634199 w 10634199"/>
              <a:gd name="csY19" fmla="*/ 1789720 h 3579441"/>
              <a:gd name="csX20" fmla="*/ 10634199 w 10634199"/>
              <a:gd name="csY20" fmla="*/ 2457883 h 3579441"/>
              <a:gd name="csX21" fmla="*/ 10634199 w 10634199"/>
              <a:gd name="csY21" fmla="*/ 3579441 h 3579441"/>
              <a:gd name="csX22" fmla="*/ 10075904 w 10634199"/>
              <a:gd name="csY22" fmla="*/ 3579441 h 3579441"/>
              <a:gd name="csX23" fmla="*/ 9411266 w 10634199"/>
              <a:gd name="csY23" fmla="*/ 3579441 h 3579441"/>
              <a:gd name="csX24" fmla="*/ 8640287 w 10634199"/>
              <a:gd name="csY24" fmla="*/ 3579441 h 3579441"/>
              <a:gd name="csX25" fmla="*/ 7869307 w 10634199"/>
              <a:gd name="csY25" fmla="*/ 3579441 h 3579441"/>
              <a:gd name="csX26" fmla="*/ 7098328 w 10634199"/>
              <a:gd name="csY26" fmla="*/ 3579441 h 3579441"/>
              <a:gd name="csX27" fmla="*/ 6221006 w 10634199"/>
              <a:gd name="csY27" fmla="*/ 3579441 h 3579441"/>
              <a:gd name="csX28" fmla="*/ 5450027 w 10634199"/>
              <a:gd name="csY28" fmla="*/ 3579441 h 3579441"/>
              <a:gd name="csX29" fmla="*/ 4785390 w 10634199"/>
              <a:gd name="csY29" fmla="*/ 3579441 h 3579441"/>
              <a:gd name="csX30" fmla="*/ 4227094 w 10634199"/>
              <a:gd name="csY30" fmla="*/ 3579441 h 3579441"/>
              <a:gd name="csX31" fmla="*/ 3562457 w 10634199"/>
              <a:gd name="csY31" fmla="*/ 3579441 h 3579441"/>
              <a:gd name="csX32" fmla="*/ 2791477 w 10634199"/>
              <a:gd name="csY32" fmla="*/ 3579441 h 3579441"/>
              <a:gd name="csX33" fmla="*/ 2020498 w 10634199"/>
              <a:gd name="csY33" fmla="*/ 3579441 h 3579441"/>
              <a:gd name="csX34" fmla="*/ 1462202 w 10634199"/>
              <a:gd name="csY34" fmla="*/ 3579441 h 3579441"/>
              <a:gd name="csX35" fmla="*/ 797565 w 10634199"/>
              <a:gd name="csY35" fmla="*/ 3579441 h 3579441"/>
              <a:gd name="csX36" fmla="*/ 0 w 10634199"/>
              <a:gd name="csY36" fmla="*/ 3579441 h 3579441"/>
              <a:gd name="csX37" fmla="*/ 0 w 10634199"/>
              <a:gd name="csY37" fmla="*/ 2947073 h 3579441"/>
              <a:gd name="csX38" fmla="*/ 0 w 10634199"/>
              <a:gd name="csY38" fmla="*/ 2350500 h 3579441"/>
              <a:gd name="csX39" fmla="*/ 0 w 10634199"/>
              <a:gd name="csY39" fmla="*/ 1682337 h 3579441"/>
              <a:gd name="csX40" fmla="*/ 0 w 10634199"/>
              <a:gd name="csY40" fmla="*/ 1121558 h 3579441"/>
              <a:gd name="csX41" fmla="*/ 0 w 10634199"/>
              <a:gd name="csY41" fmla="*/ 596574 h 3579441"/>
              <a:gd name="csX42" fmla="*/ 0 w 10634199"/>
              <a:gd name="csY42" fmla="*/ 0 h 35794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Lst>
            <a:rect l="l" t="t" r="r" b="b"/>
            <a:pathLst>
              <a:path w="10634199" h="3579441" fill="none" extrusionOk="0">
                <a:moveTo>
                  <a:pt x="0" y="0"/>
                </a:moveTo>
                <a:cubicBezTo>
                  <a:pt x="124425" y="6741"/>
                  <a:pt x="327590" y="-12181"/>
                  <a:pt x="451953" y="0"/>
                </a:cubicBezTo>
                <a:cubicBezTo>
                  <a:pt x="576316" y="12181"/>
                  <a:pt x="884107" y="-11628"/>
                  <a:pt x="1222933" y="0"/>
                </a:cubicBezTo>
                <a:cubicBezTo>
                  <a:pt x="1561759" y="11628"/>
                  <a:pt x="1574503" y="14672"/>
                  <a:pt x="1781228" y="0"/>
                </a:cubicBezTo>
                <a:cubicBezTo>
                  <a:pt x="1987954" y="-14672"/>
                  <a:pt x="2450698" y="14525"/>
                  <a:pt x="2658550" y="0"/>
                </a:cubicBezTo>
                <a:cubicBezTo>
                  <a:pt x="2866402" y="-14525"/>
                  <a:pt x="3146185" y="35442"/>
                  <a:pt x="3429529" y="0"/>
                </a:cubicBezTo>
                <a:cubicBezTo>
                  <a:pt x="3712873" y="-35442"/>
                  <a:pt x="3835981" y="1235"/>
                  <a:pt x="3987825" y="0"/>
                </a:cubicBezTo>
                <a:cubicBezTo>
                  <a:pt x="4139669" y="-1235"/>
                  <a:pt x="4493838" y="-31578"/>
                  <a:pt x="4758804" y="0"/>
                </a:cubicBezTo>
                <a:cubicBezTo>
                  <a:pt x="5023770" y="31578"/>
                  <a:pt x="5053134" y="25108"/>
                  <a:pt x="5317100" y="0"/>
                </a:cubicBezTo>
                <a:cubicBezTo>
                  <a:pt x="5581066" y="-25108"/>
                  <a:pt x="5695171" y="-19464"/>
                  <a:pt x="5875395" y="0"/>
                </a:cubicBezTo>
                <a:cubicBezTo>
                  <a:pt x="6055620" y="19464"/>
                  <a:pt x="6285758" y="19490"/>
                  <a:pt x="6540032" y="0"/>
                </a:cubicBezTo>
                <a:cubicBezTo>
                  <a:pt x="6794306" y="-19490"/>
                  <a:pt x="6879397" y="12445"/>
                  <a:pt x="6991986" y="0"/>
                </a:cubicBezTo>
                <a:cubicBezTo>
                  <a:pt x="7104575" y="-12445"/>
                  <a:pt x="7567300" y="-23410"/>
                  <a:pt x="7869307" y="0"/>
                </a:cubicBezTo>
                <a:cubicBezTo>
                  <a:pt x="8171314" y="23410"/>
                  <a:pt x="8201077" y="2860"/>
                  <a:pt x="8321261" y="0"/>
                </a:cubicBezTo>
                <a:cubicBezTo>
                  <a:pt x="8441445" y="-2860"/>
                  <a:pt x="8846254" y="21941"/>
                  <a:pt x="9198582" y="0"/>
                </a:cubicBezTo>
                <a:cubicBezTo>
                  <a:pt x="9550910" y="-21941"/>
                  <a:pt x="9449200" y="17211"/>
                  <a:pt x="9544194" y="0"/>
                </a:cubicBezTo>
                <a:cubicBezTo>
                  <a:pt x="9639188" y="-17211"/>
                  <a:pt x="10261056" y="32533"/>
                  <a:pt x="10634199" y="0"/>
                </a:cubicBezTo>
                <a:cubicBezTo>
                  <a:pt x="10622527" y="219764"/>
                  <a:pt x="10659295" y="360581"/>
                  <a:pt x="10634199" y="668162"/>
                </a:cubicBezTo>
                <a:cubicBezTo>
                  <a:pt x="10609103" y="975743"/>
                  <a:pt x="10620454" y="1009301"/>
                  <a:pt x="10634199" y="1264736"/>
                </a:cubicBezTo>
                <a:cubicBezTo>
                  <a:pt x="10647944" y="1520171"/>
                  <a:pt x="10621424" y="1662262"/>
                  <a:pt x="10634199" y="1789720"/>
                </a:cubicBezTo>
                <a:cubicBezTo>
                  <a:pt x="10646974" y="1917178"/>
                  <a:pt x="10615011" y="2229002"/>
                  <a:pt x="10634199" y="2457883"/>
                </a:cubicBezTo>
                <a:cubicBezTo>
                  <a:pt x="10653387" y="2686764"/>
                  <a:pt x="10662667" y="3084806"/>
                  <a:pt x="10634199" y="3579441"/>
                </a:cubicBezTo>
                <a:cubicBezTo>
                  <a:pt x="10474670" y="3585917"/>
                  <a:pt x="10280306" y="3600866"/>
                  <a:pt x="10075904" y="3579441"/>
                </a:cubicBezTo>
                <a:cubicBezTo>
                  <a:pt x="9871502" y="3558016"/>
                  <a:pt x="9573829" y="3570575"/>
                  <a:pt x="9411266" y="3579441"/>
                </a:cubicBezTo>
                <a:cubicBezTo>
                  <a:pt x="9248703" y="3588307"/>
                  <a:pt x="8865497" y="3575921"/>
                  <a:pt x="8640287" y="3579441"/>
                </a:cubicBezTo>
                <a:cubicBezTo>
                  <a:pt x="8415077" y="3582961"/>
                  <a:pt x="8182652" y="3592861"/>
                  <a:pt x="7869307" y="3579441"/>
                </a:cubicBezTo>
                <a:cubicBezTo>
                  <a:pt x="7555962" y="3566021"/>
                  <a:pt x="7458849" y="3562466"/>
                  <a:pt x="7098328" y="3579441"/>
                </a:cubicBezTo>
                <a:cubicBezTo>
                  <a:pt x="6737807" y="3596416"/>
                  <a:pt x="6420142" y="3604415"/>
                  <a:pt x="6221006" y="3579441"/>
                </a:cubicBezTo>
                <a:cubicBezTo>
                  <a:pt x="6021870" y="3554467"/>
                  <a:pt x="5805110" y="3589531"/>
                  <a:pt x="5450027" y="3579441"/>
                </a:cubicBezTo>
                <a:cubicBezTo>
                  <a:pt x="5094944" y="3569351"/>
                  <a:pt x="5112466" y="3569728"/>
                  <a:pt x="4785390" y="3579441"/>
                </a:cubicBezTo>
                <a:cubicBezTo>
                  <a:pt x="4458314" y="3589154"/>
                  <a:pt x="4356759" y="3604316"/>
                  <a:pt x="4227094" y="3579441"/>
                </a:cubicBezTo>
                <a:cubicBezTo>
                  <a:pt x="4097429" y="3554566"/>
                  <a:pt x="3847766" y="3573039"/>
                  <a:pt x="3562457" y="3579441"/>
                </a:cubicBezTo>
                <a:cubicBezTo>
                  <a:pt x="3277148" y="3585843"/>
                  <a:pt x="3110219" y="3597449"/>
                  <a:pt x="2791477" y="3579441"/>
                </a:cubicBezTo>
                <a:cubicBezTo>
                  <a:pt x="2472735" y="3561433"/>
                  <a:pt x="2404723" y="3597829"/>
                  <a:pt x="2020498" y="3579441"/>
                </a:cubicBezTo>
                <a:cubicBezTo>
                  <a:pt x="1636273" y="3561053"/>
                  <a:pt x="1705594" y="3552355"/>
                  <a:pt x="1462202" y="3579441"/>
                </a:cubicBezTo>
                <a:cubicBezTo>
                  <a:pt x="1218810" y="3606527"/>
                  <a:pt x="1047515" y="3569607"/>
                  <a:pt x="797565" y="3579441"/>
                </a:cubicBezTo>
                <a:cubicBezTo>
                  <a:pt x="547615" y="3589275"/>
                  <a:pt x="380807" y="3565432"/>
                  <a:pt x="0" y="3579441"/>
                </a:cubicBezTo>
                <a:cubicBezTo>
                  <a:pt x="-24576" y="3368332"/>
                  <a:pt x="-6171" y="3155444"/>
                  <a:pt x="0" y="2947073"/>
                </a:cubicBezTo>
                <a:cubicBezTo>
                  <a:pt x="6171" y="2738702"/>
                  <a:pt x="-3503" y="2599193"/>
                  <a:pt x="0" y="2350500"/>
                </a:cubicBezTo>
                <a:cubicBezTo>
                  <a:pt x="3503" y="2101807"/>
                  <a:pt x="-14998" y="1820519"/>
                  <a:pt x="0" y="1682337"/>
                </a:cubicBezTo>
                <a:cubicBezTo>
                  <a:pt x="14998" y="1544155"/>
                  <a:pt x="-6418" y="1240842"/>
                  <a:pt x="0" y="1121558"/>
                </a:cubicBezTo>
                <a:cubicBezTo>
                  <a:pt x="6418" y="1002274"/>
                  <a:pt x="12971" y="722955"/>
                  <a:pt x="0" y="596574"/>
                </a:cubicBezTo>
                <a:cubicBezTo>
                  <a:pt x="-12971" y="470193"/>
                  <a:pt x="-21" y="180810"/>
                  <a:pt x="0" y="0"/>
                </a:cubicBezTo>
                <a:close/>
              </a:path>
              <a:path w="10634199" h="3579441" stroke="0" extrusionOk="0">
                <a:moveTo>
                  <a:pt x="0" y="0"/>
                </a:moveTo>
                <a:cubicBezTo>
                  <a:pt x="140082" y="11199"/>
                  <a:pt x="326096" y="105"/>
                  <a:pt x="451953" y="0"/>
                </a:cubicBezTo>
                <a:cubicBezTo>
                  <a:pt x="577810" y="-105"/>
                  <a:pt x="788282" y="-1377"/>
                  <a:pt x="1116591" y="0"/>
                </a:cubicBezTo>
                <a:cubicBezTo>
                  <a:pt x="1444900" y="1377"/>
                  <a:pt x="1337350" y="-10544"/>
                  <a:pt x="1462202" y="0"/>
                </a:cubicBezTo>
                <a:cubicBezTo>
                  <a:pt x="1587054" y="10544"/>
                  <a:pt x="1951473" y="-35445"/>
                  <a:pt x="2233182" y="0"/>
                </a:cubicBezTo>
                <a:cubicBezTo>
                  <a:pt x="2514891" y="35445"/>
                  <a:pt x="2419995" y="-14460"/>
                  <a:pt x="2578793" y="0"/>
                </a:cubicBezTo>
                <a:cubicBezTo>
                  <a:pt x="2737591" y="14460"/>
                  <a:pt x="2932228" y="3291"/>
                  <a:pt x="3137089" y="0"/>
                </a:cubicBezTo>
                <a:cubicBezTo>
                  <a:pt x="3341950" y="-3291"/>
                  <a:pt x="3739866" y="-9795"/>
                  <a:pt x="4014410" y="0"/>
                </a:cubicBezTo>
                <a:cubicBezTo>
                  <a:pt x="4288954" y="9795"/>
                  <a:pt x="4402928" y="1261"/>
                  <a:pt x="4785390" y="0"/>
                </a:cubicBezTo>
                <a:cubicBezTo>
                  <a:pt x="5167852" y="-1261"/>
                  <a:pt x="5230754" y="19245"/>
                  <a:pt x="5450027" y="0"/>
                </a:cubicBezTo>
                <a:cubicBezTo>
                  <a:pt x="5669300" y="-19245"/>
                  <a:pt x="5820931" y="17968"/>
                  <a:pt x="6114664" y="0"/>
                </a:cubicBezTo>
                <a:cubicBezTo>
                  <a:pt x="6408397" y="-17968"/>
                  <a:pt x="6595405" y="13473"/>
                  <a:pt x="6779302" y="0"/>
                </a:cubicBezTo>
                <a:cubicBezTo>
                  <a:pt x="6963199" y="-13473"/>
                  <a:pt x="7212438" y="14214"/>
                  <a:pt x="7443939" y="0"/>
                </a:cubicBezTo>
                <a:cubicBezTo>
                  <a:pt x="7675440" y="-14214"/>
                  <a:pt x="7897484" y="16583"/>
                  <a:pt x="8108577" y="0"/>
                </a:cubicBezTo>
                <a:cubicBezTo>
                  <a:pt x="8319670" y="-16583"/>
                  <a:pt x="8539945" y="-17014"/>
                  <a:pt x="8773214" y="0"/>
                </a:cubicBezTo>
                <a:cubicBezTo>
                  <a:pt x="9006483" y="17014"/>
                  <a:pt x="9189250" y="31043"/>
                  <a:pt x="9544194" y="0"/>
                </a:cubicBezTo>
                <a:cubicBezTo>
                  <a:pt x="9899138" y="-31043"/>
                  <a:pt x="10150956" y="4815"/>
                  <a:pt x="10634199" y="0"/>
                </a:cubicBezTo>
                <a:cubicBezTo>
                  <a:pt x="10619917" y="202872"/>
                  <a:pt x="10617476" y="310814"/>
                  <a:pt x="10634199" y="596574"/>
                </a:cubicBezTo>
                <a:cubicBezTo>
                  <a:pt x="10650922" y="882334"/>
                  <a:pt x="10648492" y="1013707"/>
                  <a:pt x="10634199" y="1157353"/>
                </a:cubicBezTo>
                <a:cubicBezTo>
                  <a:pt x="10619906" y="1300999"/>
                  <a:pt x="10623503" y="1459611"/>
                  <a:pt x="10634199" y="1682337"/>
                </a:cubicBezTo>
                <a:cubicBezTo>
                  <a:pt x="10644895" y="1905063"/>
                  <a:pt x="10631215" y="2012540"/>
                  <a:pt x="10634199" y="2243116"/>
                </a:cubicBezTo>
                <a:cubicBezTo>
                  <a:pt x="10637183" y="2473692"/>
                  <a:pt x="10613607" y="2667903"/>
                  <a:pt x="10634199" y="2875484"/>
                </a:cubicBezTo>
                <a:cubicBezTo>
                  <a:pt x="10654791" y="3083065"/>
                  <a:pt x="10629439" y="3326786"/>
                  <a:pt x="10634199" y="3579441"/>
                </a:cubicBezTo>
                <a:cubicBezTo>
                  <a:pt x="10486095" y="3582979"/>
                  <a:pt x="10385852" y="3578437"/>
                  <a:pt x="10288588" y="3579441"/>
                </a:cubicBezTo>
                <a:cubicBezTo>
                  <a:pt x="10191324" y="3580445"/>
                  <a:pt x="9805568" y="3577400"/>
                  <a:pt x="9517608" y="3579441"/>
                </a:cubicBezTo>
                <a:cubicBezTo>
                  <a:pt x="9229648" y="3581482"/>
                  <a:pt x="9041287" y="3578201"/>
                  <a:pt x="8746629" y="3579441"/>
                </a:cubicBezTo>
                <a:cubicBezTo>
                  <a:pt x="8451971" y="3580681"/>
                  <a:pt x="8437085" y="3558195"/>
                  <a:pt x="8294675" y="3579441"/>
                </a:cubicBezTo>
                <a:cubicBezTo>
                  <a:pt x="8152265" y="3600687"/>
                  <a:pt x="7655312" y="3553096"/>
                  <a:pt x="7417354" y="3579441"/>
                </a:cubicBezTo>
                <a:cubicBezTo>
                  <a:pt x="7179396" y="3605786"/>
                  <a:pt x="6890048" y="3567064"/>
                  <a:pt x="6540032" y="3579441"/>
                </a:cubicBezTo>
                <a:cubicBezTo>
                  <a:pt x="6190016" y="3591818"/>
                  <a:pt x="6296383" y="3570736"/>
                  <a:pt x="6194421" y="3579441"/>
                </a:cubicBezTo>
                <a:cubicBezTo>
                  <a:pt x="6092459" y="3588146"/>
                  <a:pt x="5921396" y="3574901"/>
                  <a:pt x="5848809" y="3579441"/>
                </a:cubicBezTo>
                <a:cubicBezTo>
                  <a:pt x="5776222" y="3583981"/>
                  <a:pt x="5504646" y="3555455"/>
                  <a:pt x="5290514" y="3579441"/>
                </a:cubicBezTo>
                <a:cubicBezTo>
                  <a:pt x="5076382" y="3603427"/>
                  <a:pt x="4810524" y="3587227"/>
                  <a:pt x="4413193" y="3579441"/>
                </a:cubicBezTo>
                <a:cubicBezTo>
                  <a:pt x="4015862" y="3571655"/>
                  <a:pt x="4233970" y="3580447"/>
                  <a:pt x="4067581" y="3579441"/>
                </a:cubicBezTo>
                <a:cubicBezTo>
                  <a:pt x="3901192" y="3578435"/>
                  <a:pt x="3724947" y="3590893"/>
                  <a:pt x="3402944" y="3579441"/>
                </a:cubicBezTo>
                <a:cubicBezTo>
                  <a:pt x="3080941" y="3567989"/>
                  <a:pt x="2741776" y="3560771"/>
                  <a:pt x="2525622" y="3579441"/>
                </a:cubicBezTo>
                <a:cubicBezTo>
                  <a:pt x="2309468" y="3598111"/>
                  <a:pt x="2025523" y="3580393"/>
                  <a:pt x="1754643" y="3579441"/>
                </a:cubicBezTo>
                <a:cubicBezTo>
                  <a:pt x="1483763" y="3578489"/>
                  <a:pt x="1142476" y="3553468"/>
                  <a:pt x="877321" y="3579441"/>
                </a:cubicBezTo>
                <a:cubicBezTo>
                  <a:pt x="612166" y="3605414"/>
                  <a:pt x="381384" y="3596720"/>
                  <a:pt x="0" y="3579441"/>
                </a:cubicBezTo>
                <a:cubicBezTo>
                  <a:pt x="-15930" y="3334056"/>
                  <a:pt x="-25217" y="3199758"/>
                  <a:pt x="0" y="3018662"/>
                </a:cubicBezTo>
                <a:cubicBezTo>
                  <a:pt x="25217" y="2837566"/>
                  <a:pt x="-8184" y="2691973"/>
                  <a:pt x="0" y="2422088"/>
                </a:cubicBezTo>
                <a:cubicBezTo>
                  <a:pt x="8184" y="2152203"/>
                  <a:pt x="-17391" y="2067627"/>
                  <a:pt x="0" y="1897104"/>
                </a:cubicBezTo>
                <a:cubicBezTo>
                  <a:pt x="17391" y="1726581"/>
                  <a:pt x="-2081" y="1516630"/>
                  <a:pt x="0" y="1228941"/>
                </a:cubicBezTo>
                <a:cubicBezTo>
                  <a:pt x="2081" y="941252"/>
                  <a:pt x="-9831" y="942826"/>
                  <a:pt x="0" y="739751"/>
                </a:cubicBezTo>
                <a:cubicBezTo>
                  <a:pt x="9831" y="536676"/>
                  <a:pt x="-26202" y="253805"/>
                  <a:pt x="0" y="0"/>
                </a:cubicBezTo>
                <a:close/>
              </a:path>
            </a:pathLst>
          </a:custGeom>
          <a:solidFill>
            <a:schemeClr val="bg1"/>
          </a:solidFill>
          <a:ln w="38100">
            <a:solidFill>
              <a:schemeClr val="tx2"/>
            </a:solidFill>
            <a:extLst>
              <a:ext uri="{C807C97D-BFC1-408E-A445-0C87EB9F89A2}">
                <ask:lineSketchStyleProps xmlns:ask="http://schemas.microsoft.com/office/drawing/2018/sketchyshapes" sd="927657231">
                  <a:prstGeom prst="rect">
                    <a:avLst/>
                  </a:prstGeom>
                  <ask:type>
                    <ask:lineSketchFreehand/>
                  </ask:type>
                </ask:lineSketchStyleProps>
              </a:ext>
            </a:extLst>
          </a:ln>
        </p:spPr>
        <p:txBody>
          <a:bodyPr wrap="square">
            <a:spAutoFit/>
          </a:bodyPr>
          <a:lstStyle/>
          <a:p>
            <a:pPr marL="0" indent="0" algn="ctr">
              <a:buNone/>
            </a:pPr>
            <a:r>
              <a:rPr lang="en-GB" sz="3200" b="0" i="0" u="none" strike="noStrike" baseline="0" dirty="0">
                <a:solidFill>
                  <a:srgbClr val="231F20"/>
                </a:solidFill>
                <a:latin typeface="AdvTT1778526c"/>
              </a:rPr>
              <a:t>CPAP-treated OSA </a:t>
            </a:r>
            <a:r>
              <a:rPr lang="en-GB" sz="3200" b="0" i="0" u="sng" strike="noStrike" baseline="0" dirty="0">
                <a:solidFill>
                  <a:srgbClr val="231F20"/>
                </a:solidFill>
                <a:highlight>
                  <a:srgbClr val="FFFF00"/>
                </a:highlight>
                <a:latin typeface="AdvTT1778526c"/>
              </a:rPr>
              <a:t>patients with </a:t>
            </a:r>
            <a:r>
              <a:rPr lang="en-GB" sz="3200" u="sng" dirty="0" err="1">
                <a:solidFill>
                  <a:srgbClr val="231F20"/>
                </a:solidFill>
                <a:highlight>
                  <a:srgbClr val="FFFF00"/>
                </a:highlight>
                <a:latin typeface="AdvTT1778526c"/>
              </a:rPr>
              <a:t>r</a:t>
            </a:r>
            <a:r>
              <a:rPr lang="en-GB" sz="3200" b="0" i="0" u="sng" strike="noStrike" baseline="0" dirty="0" err="1">
                <a:solidFill>
                  <a:srgbClr val="231F20"/>
                </a:solidFill>
                <a:highlight>
                  <a:srgbClr val="FFFF00"/>
                </a:highlight>
                <a:latin typeface="AdvTT1778526c"/>
              </a:rPr>
              <a:t>EDS</a:t>
            </a:r>
            <a:r>
              <a:rPr lang="en-GB" sz="3200" b="0" i="0" u="sng" strike="noStrike" baseline="0" dirty="0">
                <a:solidFill>
                  <a:srgbClr val="231F20"/>
                </a:solidFill>
                <a:highlight>
                  <a:srgbClr val="FFFF00"/>
                </a:highlight>
                <a:latin typeface="AdvTT1778526c"/>
              </a:rPr>
              <a:t> </a:t>
            </a:r>
            <a:r>
              <a:rPr lang="en-GB" sz="3200" b="0" i="0" u="none" strike="noStrike" baseline="0" dirty="0">
                <a:solidFill>
                  <a:srgbClr val="231F20"/>
                </a:solidFill>
                <a:latin typeface="AdvTT1778526c"/>
              </a:rPr>
              <a:t>are more likely to have a </a:t>
            </a:r>
            <a:r>
              <a:rPr lang="en-GB" sz="3200" b="0" i="0" strike="noStrike" baseline="0" dirty="0">
                <a:solidFill>
                  <a:srgbClr val="231F20"/>
                </a:solidFill>
                <a:latin typeface="AdvTT1778526c"/>
              </a:rPr>
              <a:t>lower BMI and AHI</a:t>
            </a:r>
            <a:r>
              <a:rPr lang="en-GB" sz="3200" b="0" i="0" u="none" strike="noStrike" baseline="0" dirty="0">
                <a:solidFill>
                  <a:srgbClr val="231F20"/>
                </a:solidFill>
                <a:latin typeface="AdvTT1778526c"/>
              </a:rPr>
              <a:t>, more severe EDS and depressive at baseline, and </a:t>
            </a:r>
            <a:r>
              <a:rPr lang="en-GB" sz="3200" b="0" i="0" u="sng" strike="noStrike" baseline="0" dirty="0">
                <a:solidFill>
                  <a:srgbClr val="231F20"/>
                </a:solidFill>
                <a:highlight>
                  <a:srgbClr val="FFFF00"/>
                </a:highlight>
                <a:latin typeface="AdvTT1778526c"/>
              </a:rPr>
              <a:t>lower CPAP adherence compared to those without </a:t>
            </a:r>
            <a:r>
              <a:rPr lang="en-GB" sz="3200" b="0" i="0" u="sng" strike="noStrike" baseline="0" dirty="0" err="1">
                <a:solidFill>
                  <a:srgbClr val="231F20"/>
                </a:solidFill>
                <a:highlight>
                  <a:srgbClr val="FFFF00"/>
                </a:highlight>
                <a:latin typeface="AdvTT1778526c"/>
              </a:rPr>
              <a:t>rEDS</a:t>
            </a:r>
            <a:r>
              <a:rPr lang="en-GB" sz="3200" b="0" i="0" u="sng" strike="noStrike" baseline="0" dirty="0">
                <a:solidFill>
                  <a:srgbClr val="231F20"/>
                </a:solidFill>
                <a:latin typeface="AdvTT1778526c"/>
              </a:rPr>
              <a:t>.</a:t>
            </a:r>
          </a:p>
          <a:p>
            <a:pPr marL="0" indent="0" algn="ctr">
              <a:buNone/>
            </a:pPr>
            <a:endParaRPr lang="en-GB" sz="3200" u="sng" dirty="0">
              <a:solidFill>
                <a:srgbClr val="231F20"/>
              </a:solidFill>
              <a:latin typeface="AdvTT1778526c"/>
            </a:endParaRPr>
          </a:p>
          <a:p>
            <a:pPr marL="0" indent="0" algn="ctr">
              <a:buNone/>
            </a:pPr>
            <a:r>
              <a:rPr lang="en-GB" sz="3200" u="sng" dirty="0">
                <a:solidFill>
                  <a:srgbClr val="231F20"/>
                </a:solidFill>
                <a:latin typeface="AdvTT1778526c"/>
              </a:rPr>
              <a:t>Is</a:t>
            </a:r>
            <a:r>
              <a:rPr lang="en-GB" sz="3200" b="0" i="0" u="sng" strike="noStrike" baseline="0" dirty="0">
                <a:solidFill>
                  <a:srgbClr val="231F20"/>
                </a:solidFill>
                <a:latin typeface="AdvTT1778526c"/>
              </a:rPr>
              <a:t> </a:t>
            </a:r>
            <a:r>
              <a:rPr lang="en-GB" sz="3200" b="0" i="0" u="sng" strike="noStrike" baseline="0" dirty="0" err="1">
                <a:solidFill>
                  <a:srgbClr val="231F20"/>
                </a:solidFill>
                <a:latin typeface="AdvTT1778526c"/>
              </a:rPr>
              <a:t>rE</a:t>
            </a:r>
            <a:r>
              <a:rPr lang="en-GB" sz="3200" u="sng" dirty="0" err="1">
                <a:solidFill>
                  <a:srgbClr val="231F20"/>
                </a:solidFill>
                <a:latin typeface="AdvTT1778526c"/>
              </a:rPr>
              <a:t>D</a:t>
            </a:r>
            <a:r>
              <a:rPr lang="en-GB" sz="3200" b="0" i="0" u="sng" strike="noStrike" baseline="0" dirty="0" err="1">
                <a:solidFill>
                  <a:srgbClr val="231F20"/>
                </a:solidFill>
                <a:latin typeface="AdvTT1778526c"/>
              </a:rPr>
              <a:t>S</a:t>
            </a:r>
            <a:r>
              <a:rPr lang="en-GB" sz="3200" b="0" i="0" u="sng" strike="noStrike" baseline="0" dirty="0">
                <a:solidFill>
                  <a:srgbClr val="231F20"/>
                </a:solidFill>
                <a:latin typeface="AdvTT1778526c"/>
              </a:rPr>
              <a:t> a cause of low CPAP adherence?</a:t>
            </a:r>
            <a:r>
              <a:rPr lang="en-GB" sz="3200" b="0" i="0" u="none" strike="noStrike" baseline="0" dirty="0">
                <a:solidFill>
                  <a:srgbClr val="231F20"/>
                </a:solidFill>
                <a:latin typeface="AdvTT1778526c"/>
              </a:rPr>
              <a:t> </a:t>
            </a:r>
          </a:p>
          <a:p>
            <a:pPr marL="0" indent="0" algn="ctr">
              <a:buNone/>
            </a:pPr>
            <a:endParaRPr lang="en-GB" sz="3200" dirty="0">
              <a:solidFill>
                <a:srgbClr val="231F20"/>
              </a:solidFill>
              <a:latin typeface="AdvTT1778526c"/>
            </a:endParaRPr>
          </a:p>
        </p:txBody>
      </p:sp>
      <p:sp>
        <p:nvSpPr>
          <p:cNvPr id="6" name="TextBox 5">
            <a:extLst>
              <a:ext uri="{FF2B5EF4-FFF2-40B4-BE49-F238E27FC236}">
                <a16:creationId xmlns:a16="http://schemas.microsoft.com/office/drawing/2014/main" id="{7BC53C88-D4A1-F1AD-66B6-67C9E87F02BC}"/>
              </a:ext>
            </a:extLst>
          </p:cNvPr>
          <p:cNvSpPr txBox="1"/>
          <p:nvPr/>
        </p:nvSpPr>
        <p:spPr>
          <a:xfrm>
            <a:off x="8101013" y="6308209"/>
            <a:ext cx="6096000" cy="369332"/>
          </a:xfrm>
          <a:prstGeom prst="rect">
            <a:avLst/>
          </a:prstGeom>
          <a:noFill/>
        </p:spPr>
        <p:txBody>
          <a:bodyPr wrap="square">
            <a:spAutoFit/>
          </a:bodyPr>
          <a:lstStyle/>
          <a:p>
            <a:r>
              <a:rPr lang="en-GB" sz="1800" dirty="0">
                <a:solidFill>
                  <a:srgbClr val="212121"/>
                </a:solidFill>
                <a:latin typeface="BlinkMacSystemFont"/>
              </a:rPr>
              <a:t>Feng X. ERJ Open Res. 2025 Apr 14;11(2)</a:t>
            </a:r>
            <a:endParaRPr lang="en-GB" dirty="0"/>
          </a:p>
        </p:txBody>
      </p:sp>
      <p:pic>
        <p:nvPicPr>
          <p:cNvPr id="3" name="Picture 2">
            <a:extLst>
              <a:ext uri="{FF2B5EF4-FFF2-40B4-BE49-F238E27FC236}">
                <a16:creationId xmlns:a16="http://schemas.microsoft.com/office/drawing/2014/main" id="{EC44BEB4-3121-EA97-07E5-8217B892174B}"/>
              </a:ext>
            </a:extLst>
          </p:cNvPr>
          <p:cNvPicPr>
            <a:picLocks noChangeAspect="1"/>
          </p:cNvPicPr>
          <p:nvPr/>
        </p:nvPicPr>
        <p:blipFill>
          <a:blip r:embed="rId2"/>
          <a:stretch>
            <a:fillRect/>
          </a:stretch>
        </p:blipFill>
        <p:spPr>
          <a:xfrm>
            <a:off x="9161588" y="78150"/>
            <a:ext cx="2883658" cy="1774090"/>
          </a:xfrm>
          <a:prstGeom prst="rect">
            <a:avLst/>
          </a:prstGeom>
        </p:spPr>
      </p:pic>
      <p:pic>
        <p:nvPicPr>
          <p:cNvPr id="7" name="Picture 6">
            <a:extLst>
              <a:ext uri="{FF2B5EF4-FFF2-40B4-BE49-F238E27FC236}">
                <a16:creationId xmlns:a16="http://schemas.microsoft.com/office/drawing/2014/main" id="{2FEBBF09-9139-D2A7-D618-11E02BA31C39}"/>
              </a:ext>
            </a:extLst>
          </p:cNvPr>
          <p:cNvPicPr>
            <a:picLocks noChangeAspect="1"/>
          </p:cNvPicPr>
          <p:nvPr/>
        </p:nvPicPr>
        <p:blipFill>
          <a:blip r:embed="rId3"/>
          <a:stretch>
            <a:fillRect/>
          </a:stretch>
        </p:blipFill>
        <p:spPr>
          <a:xfrm>
            <a:off x="189524" y="4939528"/>
            <a:ext cx="2445166" cy="16819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4466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51F9D-CB50-D71C-2C0C-F5EEA6529917}"/>
              </a:ext>
            </a:extLst>
          </p:cNvPr>
          <p:cNvPicPr>
            <a:picLocks noChangeAspect="1"/>
          </p:cNvPicPr>
          <p:nvPr/>
        </p:nvPicPr>
        <p:blipFill>
          <a:blip r:embed="rId3"/>
          <a:srcRect l="18713" t="14041" r="19868" b="11859"/>
          <a:stretch>
            <a:fillRect/>
          </a:stretch>
        </p:blipFill>
        <p:spPr>
          <a:xfrm>
            <a:off x="3228722" y="310837"/>
            <a:ext cx="5436179" cy="3853183"/>
          </a:xfrm>
          <a:prstGeom prst="rect">
            <a:avLst/>
          </a:prstGeom>
        </p:spPr>
      </p:pic>
      <p:sp>
        <p:nvSpPr>
          <p:cNvPr id="7" name="TextBox 6">
            <a:extLst>
              <a:ext uri="{FF2B5EF4-FFF2-40B4-BE49-F238E27FC236}">
                <a16:creationId xmlns:a16="http://schemas.microsoft.com/office/drawing/2014/main" id="{BCCF90D3-16EB-DA7B-623F-52ED152AEE1A}"/>
              </a:ext>
            </a:extLst>
          </p:cNvPr>
          <p:cNvSpPr txBox="1"/>
          <p:nvPr/>
        </p:nvSpPr>
        <p:spPr>
          <a:xfrm>
            <a:off x="1907842" y="4349902"/>
            <a:ext cx="8827255" cy="1077218"/>
          </a:xfrm>
          <a:prstGeom prst="rect">
            <a:avLst/>
          </a:prstGeom>
          <a:noFill/>
        </p:spPr>
        <p:txBody>
          <a:bodyPr wrap="square">
            <a:spAutoFit/>
          </a:bodyPr>
          <a:lstStyle/>
          <a:p>
            <a:pPr algn="ctr"/>
            <a:r>
              <a:rPr lang="it-IT" sz="3200" b="1" dirty="0">
                <a:solidFill>
                  <a:schemeClr val="accent1"/>
                </a:solidFill>
              </a:rPr>
              <a:t>Abbiamo dato al paziente con OSA una terapia ottimale: possiamo stare tranquilli?</a:t>
            </a:r>
            <a:endParaRPr lang="en-GB" sz="3200" b="1" dirty="0">
              <a:solidFill>
                <a:schemeClr val="accent1"/>
              </a:solidFill>
            </a:endParaRPr>
          </a:p>
        </p:txBody>
      </p:sp>
      <p:sp>
        <p:nvSpPr>
          <p:cNvPr id="3" name="TextBox 2">
            <a:extLst>
              <a:ext uri="{FF2B5EF4-FFF2-40B4-BE49-F238E27FC236}">
                <a16:creationId xmlns:a16="http://schemas.microsoft.com/office/drawing/2014/main" id="{BC8FD360-128D-C10F-7C08-BA46D4A07041}"/>
              </a:ext>
            </a:extLst>
          </p:cNvPr>
          <p:cNvSpPr txBox="1"/>
          <p:nvPr/>
        </p:nvSpPr>
        <p:spPr>
          <a:xfrm>
            <a:off x="-269431" y="5613002"/>
            <a:ext cx="12432484" cy="1077218"/>
          </a:xfrm>
          <a:prstGeom prst="rect">
            <a:avLst/>
          </a:prstGeom>
          <a:noFill/>
        </p:spPr>
        <p:txBody>
          <a:bodyPr wrap="square">
            <a:spAutoFit/>
          </a:bodyPr>
          <a:lstStyle/>
          <a:p>
            <a:pPr algn="ctr"/>
            <a:r>
              <a:rPr lang="en-GB" sz="3200" dirty="0"/>
              <a:t>After providing the patient with optimal OSA treatment: </a:t>
            </a:r>
          </a:p>
          <a:p>
            <a:pPr algn="ctr"/>
            <a:r>
              <a:rPr lang="en-GB" sz="3200" dirty="0"/>
              <a:t>can we rest assured? </a:t>
            </a:r>
          </a:p>
        </p:txBody>
      </p:sp>
    </p:spTree>
    <p:extLst>
      <p:ext uri="{BB962C8B-B14F-4D97-AF65-F5344CB8AC3E}">
        <p14:creationId xmlns:p14="http://schemas.microsoft.com/office/powerpoint/2010/main" val="1538635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86BAD1-1AB2-4030-9B70-AD3A33284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2945" y="856109"/>
            <a:ext cx="4066109" cy="2417309"/>
          </a:xfrm>
          <a:prstGeom prst="rect">
            <a:avLst/>
          </a:prstGeom>
          <a:noFill/>
          <a:extLst>
            <a:ext uri="{909E8E84-426E-40DD-AFC4-6F175D3DCCD1}">
              <a14:hiddenFill xmlns:a14="http://schemas.microsoft.com/office/drawing/2010/main">
                <a:solidFill>
                  <a:srgbClr val="FFFFFF"/>
                </a:solidFill>
              </a14:hiddenFill>
            </a:ext>
          </a:extLst>
        </p:spPr>
      </p:pic>
      <p:sp>
        <p:nvSpPr>
          <p:cNvPr id="10" name="Sottotitolo 2">
            <a:extLst>
              <a:ext uri="{FF2B5EF4-FFF2-40B4-BE49-F238E27FC236}">
                <a16:creationId xmlns:a16="http://schemas.microsoft.com/office/drawing/2014/main" id="{A76A8982-A2BC-4D5B-8BD0-E34343BE5983}"/>
              </a:ext>
            </a:extLst>
          </p:cNvPr>
          <p:cNvSpPr txBox="1">
            <a:spLocks/>
          </p:cNvSpPr>
          <p:nvPr/>
        </p:nvSpPr>
        <p:spPr>
          <a:xfrm>
            <a:off x="3796333" y="5482643"/>
            <a:ext cx="5520663" cy="694312"/>
          </a:xfrm>
          <a:prstGeom prst="rect">
            <a:avLst/>
          </a:prstGeom>
          <a:solidFill>
            <a:schemeClr val="bg1">
              <a:lumMod val="95000"/>
            </a:schemeClr>
          </a:solidFill>
          <a:ln w="38100">
            <a:solidFill>
              <a:srgbClr val="063C84"/>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Check other causes </a:t>
            </a:r>
          </a:p>
        </p:txBody>
      </p:sp>
      <p:sp>
        <p:nvSpPr>
          <p:cNvPr id="6" name="Sottotitolo 2">
            <a:extLst>
              <a:ext uri="{FF2B5EF4-FFF2-40B4-BE49-F238E27FC236}">
                <a16:creationId xmlns:a16="http://schemas.microsoft.com/office/drawing/2014/main" id="{279C8060-F793-46C9-A170-762026C1E075}"/>
              </a:ext>
            </a:extLst>
          </p:cNvPr>
          <p:cNvSpPr txBox="1">
            <a:spLocks/>
          </p:cNvSpPr>
          <p:nvPr/>
        </p:nvSpPr>
        <p:spPr>
          <a:xfrm>
            <a:off x="3259609" y="4302976"/>
            <a:ext cx="6369892" cy="694312"/>
          </a:xfrm>
          <a:prstGeom prst="rect">
            <a:avLst/>
          </a:prstGeom>
          <a:solidFill>
            <a:schemeClr val="bg1">
              <a:lumMod val="95000"/>
            </a:schemeClr>
          </a:solidFill>
          <a:ln w="38100">
            <a:solidFill>
              <a:srgbClr val="063C84"/>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Check your therapy </a:t>
            </a:r>
          </a:p>
        </p:txBody>
      </p:sp>
      <p:pic>
        <p:nvPicPr>
          <p:cNvPr id="7" name="Picture 6">
            <a:extLst>
              <a:ext uri="{FF2B5EF4-FFF2-40B4-BE49-F238E27FC236}">
                <a16:creationId xmlns:a16="http://schemas.microsoft.com/office/drawing/2014/main" id="{1DFD1105-8F88-3DCE-C530-947521DA392D}"/>
              </a:ext>
            </a:extLst>
          </p:cNvPr>
          <p:cNvPicPr>
            <a:picLocks noChangeAspect="1"/>
          </p:cNvPicPr>
          <p:nvPr/>
        </p:nvPicPr>
        <p:blipFill>
          <a:blip r:embed="rId4"/>
          <a:stretch>
            <a:fillRect/>
          </a:stretch>
        </p:blipFill>
        <p:spPr>
          <a:xfrm>
            <a:off x="287355" y="1577338"/>
            <a:ext cx="2752807" cy="2417309"/>
          </a:xfrm>
          <a:prstGeom prst="rect">
            <a:avLst/>
          </a:prstGeom>
        </p:spPr>
      </p:pic>
      <p:sp>
        <p:nvSpPr>
          <p:cNvPr id="2" name="Sottotitolo 2">
            <a:extLst>
              <a:ext uri="{FF2B5EF4-FFF2-40B4-BE49-F238E27FC236}">
                <a16:creationId xmlns:a16="http://schemas.microsoft.com/office/drawing/2014/main" id="{38D7D0FD-62CE-C70F-B7AF-7FC6F2D87AAA}"/>
              </a:ext>
            </a:extLst>
          </p:cNvPr>
          <p:cNvSpPr txBox="1">
            <a:spLocks/>
          </p:cNvSpPr>
          <p:nvPr/>
        </p:nvSpPr>
        <p:spPr>
          <a:xfrm>
            <a:off x="3259609" y="3123309"/>
            <a:ext cx="6369892" cy="694312"/>
          </a:xfrm>
          <a:prstGeom prst="rect">
            <a:avLst/>
          </a:prstGeom>
          <a:solidFill>
            <a:schemeClr val="bg1">
              <a:lumMod val="95000"/>
            </a:schemeClr>
          </a:solidFill>
          <a:ln w="38100">
            <a:solidFill>
              <a:srgbClr val="063C84"/>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Sleep Hygiene and lifestyle </a:t>
            </a:r>
          </a:p>
        </p:txBody>
      </p:sp>
      <p:sp>
        <p:nvSpPr>
          <p:cNvPr id="4" name="Sottotitolo 2">
            <a:extLst>
              <a:ext uri="{FF2B5EF4-FFF2-40B4-BE49-F238E27FC236}">
                <a16:creationId xmlns:a16="http://schemas.microsoft.com/office/drawing/2014/main" id="{D174A18F-4DB1-2F3D-D0DD-73BD1D656ABB}"/>
              </a:ext>
            </a:extLst>
          </p:cNvPr>
          <p:cNvSpPr txBox="1">
            <a:spLocks/>
          </p:cNvSpPr>
          <p:nvPr/>
        </p:nvSpPr>
        <p:spPr>
          <a:xfrm>
            <a:off x="2800876" y="333889"/>
            <a:ext cx="7104028" cy="694312"/>
          </a:xfrm>
          <a:prstGeom prst="rect">
            <a:avLst/>
          </a:prstGeom>
          <a:solidFill>
            <a:schemeClr val="accent1">
              <a:lumMod val="20000"/>
              <a:lumOff val="80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sz="2800" b="1" dirty="0">
                <a:solidFill>
                  <a:srgbClr val="7030A0"/>
                </a:solidFill>
                <a:latin typeface="Trebuchet MS" panose="020B0703020202090204" pitchFamily="34" charset="0"/>
                <a:ea typeface="Tahoma" panose="020B0604030504040204" pitchFamily="34" charset="0"/>
                <a:cs typeface="Tahoma" panose="020B0604030504040204" pitchFamily="34" charset="0"/>
              </a:rPr>
              <a:t>Residual Excessive Daytime Sleepiness</a:t>
            </a:r>
          </a:p>
          <a:p>
            <a:pPr algn="just">
              <a:spcBef>
                <a:spcPts val="0"/>
              </a:spcBef>
            </a:pPr>
            <a:endPar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19069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000F6-14AB-B9B0-A6CE-0F8BDB0DAD1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B93A0DF-9970-A471-44D0-8AB322AEFD34}"/>
              </a:ext>
            </a:extLst>
          </p:cNvPr>
          <p:cNvPicPr>
            <a:picLocks noChangeAspect="1"/>
          </p:cNvPicPr>
          <p:nvPr/>
        </p:nvPicPr>
        <p:blipFill>
          <a:blip r:embed="rId3"/>
          <a:srcRect l="27843" t="17396" r="32170" b="11874"/>
          <a:stretch>
            <a:fillRect/>
          </a:stretch>
        </p:blipFill>
        <p:spPr>
          <a:xfrm>
            <a:off x="745642" y="282812"/>
            <a:ext cx="5817325" cy="6045242"/>
          </a:xfrm>
          <a:prstGeom prst="rect">
            <a:avLst/>
          </a:prstGeom>
        </p:spPr>
      </p:pic>
      <p:sp>
        <p:nvSpPr>
          <p:cNvPr id="7" name="TextBox 6">
            <a:extLst>
              <a:ext uri="{FF2B5EF4-FFF2-40B4-BE49-F238E27FC236}">
                <a16:creationId xmlns:a16="http://schemas.microsoft.com/office/drawing/2014/main" id="{B8BD7F9E-9690-12B3-F28C-E934927FB217}"/>
              </a:ext>
            </a:extLst>
          </p:cNvPr>
          <p:cNvSpPr txBox="1"/>
          <p:nvPr/>
        </p:nvSpPr>
        <p:spPr>
          <a:xfrm>
            <a:off x="7527108" y="6488668"/>
            <a:ext cx="8342812" cy="276999"/>
          </a:xfrm>
          <a:prstGeom prst="rect">
            <a:avLst/>
          </a:prstGeom>
          <a:noFill/>
        </p:spPr>
        <p:txBody>
          <a:bodyPr wrap="square">
            <a:spAutoFit/>
          </a:bodyPr>
          <a:lstStyle/>
          <a:p>
            <a:pPr algn="l"/>
            <a:r>
              <a:rPr lang="en-GB" sz="1200" dirty="0">
                <a:latin typeface="OpenSans"/>
              </a:rPr>
              <a:t>R.</a:t>
            </a:r>
            <a:r>
              <a:rPr lang="en-GB" sz="1200" b="0" i="0" u="none" strike="noStrike" baseline="0" dirty="0">
                <a:latin typeface="OpenSans"/>
              </a:rPr>
              <a:t> Rosenberg et al (2021) Postgraduate Medicine, 133:7, 772-783</a:t>
            </a:r>
          </a:p>
        </p:txBody>
      </p:sp>
      <p:sp>
        <p:nvSpPr>
          <p:cNvPr id="2" name="Oval 1">
            <a:extLst>
              <a:ext uri="{FF2B5EF4-FFF2-40B4-BE49-F238E27FC236}">
                <a16:creationId xmlns:a16="http://schemas.microsoft.com/office/drawing/2014/main" id="{C1FA4BB0-4295-3EF7-FC09-782B2392287E}"/>
              </a:ext>
            </a:extLst>
          </p:cNvPr>
          <p:cNvSpPr/>
          <p:nvPr/>
        </p:nvSpPr>
        <p:spPr>
          <a:xfrm>
            <a:off x="3236004" y="3058244"/>
            <a:ext cx="2542390" cy="9989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F455704-FE1A-201D-E960-43A718F687DB}"/>
              </a:ext>
            </a:extLst>
          </p:cNvPr>
          <p:cNvPicPr>
            <a:picLocks noChangeAspect="1"/>
          </p:cNvPicPr>
          <p:nvPr/>
        </p:nvPicPr>
        <p:blipFill>
          <a:blip r:embed="rId4"/>
          <a:srcRect l="29026" t="41074" r="24096" b="8257"/>
          <a:stretch>
            <a:fillRect/>
          </a:stretch>
        </p:blipFill>
        <p:spPr>
          <a:xfrm>
            <a:off x="6629013" y="331338"/>
            <a:ext cx="5069501" cy="32263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extBox 3">
            <a:extLst>
              <a:ext uri="{FF2B5EF4-FFF2-40B4-BE49-F238E27FC236}">
                <a16:creationId xmlns:a16="http://schemas.microsoft.com/office/drawing/2014/main" id="{1DECC597-2771-207E-83C8-624B0D344E70}"/>
              </a:ext>
            </a:extLst>
          </p:cNvPr>
          <p:cNvSpPr txBox="1"/>
          <p:nvPr/>
        </p:nvSpPr>
        <p:spPr>
          <a:xfrm>
            <a:off x="6807767" y="4272677"/>
            <a:ext cx="5176007" cy="2308324"/>
          </a:xfrm>
          <a:prstGeom prst="rect">
            <a:avLst/>
          </a:prstGeom>
          <a:noFill/>
        </p:spPr>
        <p:txBody>
          <a:bodyPr wrap="square">
            <a:spAutoFit/>
          </a:bodyPr>
          <a:lstStyle/>
          <a:p>
            <a:r>
              <a:rPr lang="en-GB" sz="1800" b="0" i="0" u="none" strike="noStrike" baseline="0" dirty="0">
                <a:solidFill>
                  <a:srgbClr val="000000"/>
                </a:solidFill>
                <a:latin typeface="Times New Roman" panose="02020603050405020304" pitchFamily="18" charset="0"/>
              </a:rPr>
              <a:t>Things that healthcare providers </a:t>
            </a:r>
            <a:r>
              <a:rPr lang="en-GB" dirty="0">
                <a:solidFill>
                  <a:srgbClr val="000000"/>
                </a:solidFill>
                <a:latin typeface="Times New Roman" panose="02020603050405020304" pitchFamily="18" charset="0"/>
              </a:rPr>
              <a:t>shoul</a:t>
            </a:r>
            <a:r>
              <a:rPr lang="en-GB" sz="1800" b="0" i="0" u="none" strike="noStrike" baseline="0" dirty="0">
                <a:solidFill>
                  <a:srgbClr val="000000"/>
                </a:solidFill>
                <a:latin typeface="Times New Roman" panose="02020603050405020304" pitchFamily="18" charset="0"/>
              </a:rPr>
              <a:t>d consider are </a:t>
            </a:r>
          </a:p>
          <a:p>
            <a:pPr marL="285750" indent="-285750">
              <a:buFont typeface="Wingdings" panose="05000000000000000000" pitchFamily="2" charset="2"/>
              <a:buChar char="Ø"/>
            </a:pPr>
            <a:r>
              <a:rPr lang="en-GB" sz="1800" b="1" i="0" u="none" strike="noStrike" baseline="0" dirty="0">
                <a:solidFill>
                  <a:schemeClr val="accent1"/>
                </a:solidFill>
                <a:latin typeface="Times New Roman" panose="02020603050405020304" pitchFamily="18" charset="0"/>
              </a:rPr>
              <a:t>poor sleep</a:t>
            </a:r>
          </a:p>
          <a:p>
            <a:pPr marL="285750" indent="-285750">
              <a:buFont typeface="Wingdings" panose="05000000000000000000" pitchFamily="2" charset="2"/>
              <a:buChar char="Ø"/>
            </a:pPr>
            <a:r>
              <a:rPr lang="en-GB" sz="1800" b="1" i="0" u="none" strike="noStrike" baseline="0" dirty="0">
                <a:solidFill>
                  <a:schemeClr val="accent1"/>
                </a:solidFill>
                <a:latin typeface="Times New Roman" panose="02020603050405020304" pitchFamily="18" charset="0"/>
              </a:rPr>
              <a:t>Diet (</a:t>
            </a:r>
            <a:r>
              <a:rPr lang="it-IT" sz="1800" b="1" i="0" u="none" strike="noStrike" baseline="0" dirty="0">
                <a:solidFill>
                  <a:schemeClr val="accent1"/>
                </a:solidFill>
                <a:latin typeface="Times New Roman" panose="02020603050405020304" pitchFamily="18" charset="0"/>
              </a:rPr>
              <a:t>alcohol</a:t>
            </a:r>
            <a:r>
              <a:rPr lang="en-GB" sz="1800" b="1" i="0" u="none" strike="noStrike" baseline="0" dirty="0">
                <a:solidFill>
                  <a:schemeClr val="accent1"/>
                </a:solidFill>
                <a:latin typeface="Times New Roman" panose="02020603050405020304" pitchFamily="18" charset="0"/>
              </a:rPr>
              <a:t>) and exercise</a:t>
            </a:r>
          </a:p>
          <a:p>
            <a:pPr marL="285750" indent="-285750">
              <a:buFont typeface="Wingdings" panose="05000000000000000000" pitchFamily="2" charset="2"/>
              <a:buChar char="Ø"/>
            </a:pPr>
            <a:r>
              <a:rPr lang="en-GB" sz="1800" b="0" i="0" u="none" strike="noStrike" baseline="0" dirty="0">
                <a:solidFill>
                  <a:srgbClr val="000000"/>
                </a:solidFill>
                <a:latin typeface="Times New Roman" panose="02020603050405020304" pitchFamily="18" charset="0"/>
              </a:rPr>
              <a:t>other sleep disorders like narcolepsy, </a:t>
            </a:r>
          </a:p>
          <a:p>
            <a:pPr marL="285750" indent="-285750">
              <a:buFont typeface="Wingdings" panose="05000000000000000000" pitchFamily="2" charset="2"/>
              <a:buChar char="Ø"/>
            </a:pPr>
            <a:r>
              <a:rPr lang="en-GB" sz="1800" b="0" i="0" u="none" strike="noStrike" baseline="0" dirty="0">
                <a:solidFill>
                  <a:srgbClr val="000000"/>
                </a:solidFill>
                <a:latin typeface="Times New Roman" panose="02020603050405020304" pitchFamily="18" charset="0"/>
              </a:rPr>
              <a:t>other illnesses that may make a person sleepy (such as depression or hypothyroidism), </a:t>
            </a:r>
          </a:p>
          <a:p>
            <a:pPr marL="285750" indent="-285750">
              <a:buFont typeface="Wingdings" panose="05000000000000000000" pitchFamily="2" charset="2"/>
              <a:buChar char="Ø"/>
            </a:pPr>
            <a:r>
              <a:rPr lang="en-GB" sz="1800" b="0" i="0" u="none" strike="noStrike" baseline="0" dirty="0">
                <a:solidFill>
                  <a:srgbClr val="000000"/>
                </a:solidFill>
                <a:latin typeface="Times New Roman" panose="02020603050405020304" pitchFamily="18" charset="0"/>
              </a:rPr>
              <a:t>the patient’s current medications or recreational drug use</a:t>
            </a:r>
          </a:p>
        </p:txBody>
      </p:sp>
      <p:cxnSp>
        <p:nvCxnSpPr>
          <p:cNvPr id="6" name="Straight Arrow Connector 5">
            <a:extLst>
              <a:ext uri="{FF2B5EF4-FFF2-40B4-BE49-F238E27FC236}">
                <a16:creationId xmlns:a16="http://schemas.microsoft.com/office/drawing/2014/main" id="{AFE0B187-98F7-F78E-E576-EF57A8190E86}"/>
              </a:ext>
            </a:extLst>
          </p:cNvPr>
          <p:cNvCxnSpPr>
            <a:cxnSpLocks/>
          </p:cNvCxnSpPr>
          <p:nvPr/>
        </p:nvCxnSpPr>
        <p:spPr>
          <a:xfrm>
            <a:off x="5636323" y="4057169"/>
            <a:ext cx="758926" cy="48016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B424F61-69D1-0BD3-D9E8-0C8BCA61F174}"/>
              </a:ext>
            </a:extLst>
          </p:cNvPr>
          <p:cNvSpPr txBox="1"/>
          <p:nvPr/>
        </p:nvSpPr>
        <p:spPr>
          <a:xfrm>
            <a:off x="990442" y="6328054"/>
            <a:ext cx="3891386" cy="369332"/>
          </a:xfrm>
          <a:prstGeom prst="rect">
            <a:avLst/>
          </a:prstGeom>
          <a:noFill/>
          <a:ln w="38100">
            <a:solidFill>
              <a:schemeClr val="accent2"/>
            </a:solidFill>
          </a:ln>
        </p:spPr>
        <p:txBody>
          <a:bodyPr wrap="none" rtlCol="0">
            <a:spAutoFit/>
          </a:bodyPr>
          <a:lstStyle/>
          <a:p>
            <a:r>
              <a:rPr lang="it-IT" dirty="0">
                <a:solidFill>
                  <a:schemeClr val="accent1"/>
                </a:solidFill>
              </a:rPr>
              <a:t>Sleep diary or sleep habits first of all!!</a:t>
            </a:r>
            <a:endParaRPr lang="en-GB" dirty="0">
              <a:solidFill>
                <a:schemeClr val="accent1"/>
              </a:solidFill>
            </a:endParaRPr>
          </a:p>
        </p:txBody>
      </p:sp>
      <p:sp>
        <p:nvSpPr>
          <p:cNvPr id="10" name="TextBox 9">
            <a:extLst>
              <a:ext uri="{FF2B5EF4-FFF2-40B4-BE49-F238E27FC236}">
                <a16:creationId xmlns:a16="http://schemas.microsoft.com/office/drawing/2014/main" id="{4453BD42-940C-6F37-6C28-93F2C79A8C7C}"/>
              </a:ext>
            </a:extLst>
          </p:cNvPr>
          <p:cNvSpPr txBox="1"/>
          <p:nvPr/>
        </p:nvSpPr>
        <p:spPr>
          <a:xfrm>
            <a:off x="6618849" y="3730525"/>
            <a:ext cx="7934178" cy="369332"/>
          </a:xfrm>
          <a:prstGeom prst="rect">
            <a:avLst/>
          </a:prstGeom>
          <a:noFill/>
        </p:spPr>
        <p:txBody>
          <a:bodyPr wrap="square">
            <a:spAutoFit/>
          </a:bodyPr>
          <a:lstStyle/>
          <a:p>
            <a:r>
              <a:rPr lang="en-GB" sz="1800" b="0" i="0" u="none" strike="noStrike" baseline="0" dirty="0">
                <a:solidFill>
                  <a:srgbClr val="000000"/>
                </a:solidFill>
                <a:latin typeface="Times New Roman" panose="02020603050405020304" pitchFamily="18" charset="0"/>
              </a:rPr>
              <a:t>Curr Med Res </a:t>
            </a:r>
            <a:r>
              <a:rPr lang="en-GB" sz="1800" b="0" i="0" u="none" strike="noStrike" baseline="0" dirty="0" err="1">
                <a:solidFill>
                  <a:srgbClr val="000000"/>
                </a:solidFill>
                <a:latin typeface="Times New Roman" panose="02020603050405020304" pitchFamily="18" charset="0"/>
              </a:rPr>
              <a:t>Opin</a:t>
            </a:r>
            <a:r>
              <a:rPr lang="en-GB" sz="1800" b="0" i="0" u="none" strike="noStrike" baseline="0" dirty="0">
                <a:solidFill>
                  <a:srgbClr val="000000"/>
                </a:solidFill>
                <a:latin typeface="Times New Roman" panose="02020603050405020304" pitchFamily="18" charset="0"/>
              </a:rPr>
              <a:t>. 2025 March ; 41(3): 549–558 </a:t>
            </a:r>
            <a:endParaRPr lang="en-GB" dirty="0"/>
          </a:p>
        </p:txBody>
      </p:sp>
    </p:spTree>
    <p:extLst>
      <p:ext uri="{BB962C8B-B14F-4D97-AF65-F5344CB8AC3E}">
        <p14:creationId xmlns:p14="http://schemas.microsoft.com/office/powerpoint/2010/main" val="3791946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C94019-45E9-7F25-A319-35AE60C30119}"/>
              </a:ext>
            </a:extLst>
          </p:cNvPr>
          <p:cNvPicPr>
            <a:picLocks noChangeAspect="1"/>
          </p:cNvPicPr>
          <p:nvPr/>
        </p:nvPicPr>
        <p:blipFill>
          <a:blip r:embed="rId3"/>
          <a:srcRect l="27843" t="17396" r="32170" b="11874"/>
          <a:stretch>
            <a:fillRect/>
          </a:stretch>
        </p:blipFill>
        <p:spPr>
          <a:xfrm>
            <a:off x="199385" y="891870"/>
            <a:ext cx="4882950" cy="5074259"/>
          </a:xfrm>
          <a:prstGeom prst="rect">
            <a:avLst/>
          </a:prstGeom>
        </p:spPr>
      </p:pic>
      <p:sp>
        <p:nvSpPr>
          <p:cNvPr id="7" name="TextBox 6">
            <a:extLst>
              <a:ext uri="{FF2B5EF4-FFF2-40B4-BE49-F238E27FC236}">
                <a16:creationId xmlns:a16="http://schemas.microsoft.com/office/drawing/2014/main" id="{03B06B8D-D0EC-9DCB-10C5-5217560D4793}"/>
              </a:ext>
            </a:extLst>
          </p:cNvPr>
          <p:cNvSpPr txBox="1"/>
          <p:nvPr/>
        </p:nvSpPr>
        <p:spPr>
          <a:xfrm>
            <a:off x="359959" y="6431478"/>
            <a:ext cx="8342812" cy="369332"/>
          </a:xfrm>
          <a:prstGeom prst="rect">
            <a:avLst/>
          </a:prstGeom>
          <a:noFill/>
        </p:spPr>
        <p:txBody>
          <a:bodyPr wrap="square">
            <a:spAutoFit/>
          </a:bodyPr>
          <a:lstStyle/>
          <a:p>
            <a:pPr algn="l"/>
            <a:r>
              <a:rPr lang="en-GB" sz="1800" b="0" i="0" u="none" strike="noStrike" baseline="0" dirty="0">
                <a:latin typeface="OpenSans"/>
              </a:rPr>
              <a:t>R. Rosenberg et al (2021), 133:7, 772-783</a:t>
            </a:r>
          </a:p>
        </p:txBody>
      </p:sp>
      <p:sp>
        <p:nvSpPr>
          <p:cNvPr id="2" name="Oval 1">
            <a:extLst>
              <a:ext uri="{FF2B5EF4-FFF2-40B4-BE49-F238E27FC236}">
                <a16:creationId xmlns:a16="http://schemas.microsoft.com/office/drawing/2014/main" id="{123EB1B6-BBEC-09F0-9FE3-AC1DAF33C772}"/>
              </a:ext>
            </a:extLst>
          </p:cNvPr>
          <p:cNvSpPr/>
          <p:nvPr/>
        </p:nvSpPr>
        <p:spPr>
          <a:xfrm>
            <a:off x="1485745" y="3170906"/>
            <a:ext cx="1516663" cy="9989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DF56CC1-670A-15A7-45EC-CF141F505231}"/>
              </a:ext>
            </a:extLst>
          </p:cNvPr>
          <p:cNvPicPr>
            <a:picLocks noChangeAspect="1"/>
          </p:cNvPicPr>
          <p:nvPr/>
        </p:nvPicPr>
        <p:blipFill>
          <a:blip r:embed="rId4"/>
          <a:srcRect l="4038" t="5886" b="9189"/>
          <a:stretch>
            <a:fillRect/>
          </a:stretch>
        </p:blipFill>
        <p:spPr>
          <a:xfrm>
            <a:off x="5222789" y="57190"/>
            <a:ext cx="6532394" cy="3613180"/>
          </a:xfrm>
          <a:prstGeom prst="rect">
            <a:avLst/>
          </a:prstGeom>
        </p:spPr>
      </p:pic>
      <p:pic>
        <p:nvPicPr>
          <p:cNvPr id="16" name="Picture 15">
            <a:extLst>
              <a:ext uri="{FF2B5EF4-FFF2-40B4-BE49-F238E27FC236}">
                <a16:creationId xmlns:a16="http://schemas.microsoft.com/office/drawing/2014/main" id="{4A0C9470-7569-3632-E7CC-D050EEF584B5}"/>
              </a:ext>
            </a:extLst>
          </p:cNvPr>
          <p:cNvPicPr>
            <a:picLocks noChangeAspect="1"/>
          </p:cNvPicPr>
          <p:nvPr/>
        </p:nvPicPr>
        <p:blipFill>
          <a:blip r:embed="rId5"/>
          <a:srcRect l="20647" t="25105" r="16059" b="22209"/>
          <a:stretch>
            <a:fillRect/>
          </a:stretch>
        </p:blipFill>
        <p:spPr>
          <a:xfrm>
            <a:off x="5725886" y="3583022"/>
            <a:ext cx="5643150" cy="2935804"/>
          </a:xfrm>
          <a:prstGeom prst="rect">
            <a:avLst/>
          </a:prstGeom>
        </p:spPr>
      </p:pic>
      <p:sp>
        <p:nvSpPr>
          <p:cNvPr id="4" name="TextBox 3">
            <a:extLst>
              <a:ext uri="{FF2B5EF4-FFF2-40B4-BE49-F238E27FC236}">
                <a16:creationId xmlns:a16="http://schemas.microsoft.com/office/drawing/2014/main" id="{C6E0373D-3D8D-2F3F-9486-1F52A3E88399}"/>
              </a:ext>
            </a:extLst>
          </p:cNvPr>
          <p:cNvSpPr txBox="1"/>
          <p:nvPr/>
        </p:nvSpPr>
        <p:spPr>
          <a:xfrm>
            <a:off x="7818461" y="6493033"/>
            <a:ext cx="6097136" cy="307777"/>
          </a:xfrm>
          <a:prstGeom prst="rect">
            <a:avLst/>
          </a:prstGeom>
          <a:noFill/>
        </p:spPr>
        <p:txBody>
          <a:bodyPr wrap="square">
            <a:spAutoFit/>
          </a:bodyPr>
          <a:lstStyle/>
          <a:p>
            <a:r>
              <a:rPr lang="en-GB" sz="1400" b="0" i="0" u="none" strike="noStrike" baseline="0" dirty="0">
                <a:solidFill>
                  <a:srgbClr val="000000"/>
                </a:solidFill>
                <a:latin typeface="Times New Roman" panose="02020603050405020304" pitchFamily="18" charset="0"/>
              </a:rPr>
              <a:t>Curr Med Res </a:t>
            </a:r>
            <a:r>
              <a:rPr lang="en-GB" sz="1400" b="0" i="0" u="none" strike="noStrike" baseline="0" dirty="0" err="1">
                <a:solidFill>
                  <a:srgbClr val="000000"/>
                </a:solidFill>
                <a:latin typeface="Times New Roman" panose="02020603050405020304" pitchFamily="18" charset="0"/>
              </a:rPr>
              <a:t>Opin</a:t>
            </a:r>
            <a:r>
              <a:rPr lang="en-GB" sz="1400" b="0" i="0" u="none" strike="noStrike" baseline="0" dirty="0">
                <a:solidFill>
                  <a:srgbClr val="000000"/>
                </a:solidFill>
                <a:latin typeface="Times New Roman" panose="02020603050405020304" pitchFamily="18" charset="0"/>
              </a:rPr>
              <a:t>. 2025 March ; 41(3): 549–558 </a:t>
            </a:r>
            <a:endParaRPr lang="en-GB" sz="1400" dirty="0"/>
          </a:p>
        </p:txBody>
      </p:sp>
    </p:spTree>
    <p:extLst>
      <p:ext uri="{BB962C8B-B14F-4D97-AF65-F5344CB8AC3E}">
        <p14:creationId xmlns:p14="http://schemas.microsoft.com/office/powerpoint/2010/main" val="3633972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49AE9-3A3F-D7F4-F95F-BFF4F9B0D9F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F377E1D-E5AC-DA47-47AE-20DE11409186}"/>
              </a:ext>
            </a:extLst>
          </p:cNvPr>
          <p:cNvPicPr>
            <a:picLocks noChangeAspect="1"/>
          </p:cNvPicPr>
          <p:nvPr/>
        </p:nvPicPr>
        <p:blipFill>
          <a:blip r:embed="rId3"/>
          <a:srcRect l="27843" t="17396" r="32170" b="11874"/>
          <a:stretch>
            <a:fillRect/>
          </a:stretch>
        </p:blipFill>
        <p:spPr>
          <a:xfrm>
            <a:off x="278675" y="282812"/>
            <a:ext cx="5817325" cy="6045242"/>
          </a:xfrm>
          <a:prstGeom prst="rect">
            <a:avLst/>
          </a:prstGeom>
        </p:spPr>
      </p:pic>
      <p:sp>
        <p:nvSpPr>
          <p:cNvPr id="7" name="TextBox 6">
            <a:extLst>
              <a:ext uri="{FF2B5EF4-FFF2-40B4-BE49-F238E27FC236}">
                <a16:creationId xmlns:a16="http://schemas.microsoft.com/office/drawing/2014/main" id="{C2D9BB09-0B1F-EC70-11A9-3674E25F9940}"/>
              </a:ext>
            </a:extLst>
          </p:cNvPr>
          <p:cNvSpPr txBox="1"/>
          <p:nvPr/>
        </p:nvSpPr>
        <p:spPr>
          <a:xfrm>
            <a:off x="154636" y="6427687"/>
            <a:ext cx="8342812" cy="369332"/>
          </a:xfrm>
          <a:prstGeom prst="rect">
            <a:avLst/>
          </a:prstGeom>
          <a:noFill/>
        </p:spPr>
        <p:txBody>
          <a:bodyPr wrap="square">
            <a:spAutoFit/>
          </a:bodyPr>
          <a:lstStyle/>
          <a:p>
            <a:pPr algn="l"/>
            <a:r>
              <a:rPr lang="en-GB" sz="1800" b="0" i="0" u="none" strike="noStrike" baseline="0" dirty="0">
                <a:latin typeface="OpenSans"/>
              </a:rPr>
              <a:t>R. Rosenberg et al (2021), 133:7, 772-783</a:t>
            </a:r>
          </a:p>
        </p:txBody>
      </p:sp>
      <p:sp>
        <p:nvSpPr>
          <p:cNvPr id="2" name="Oval 1">
            <a:extLst>
              <a:ext uri="{FF2B5EF4-FFF2-40B4-BE49-F238E27FC236}">
                <a16:creationId xmlns:a16="http://schemas.microsoft.com/office/drawing/2014/main" id="{96B30D9D-BD12-F640-F5D9-528A1176FFBF}"/>
              </a:ext>
            </a:extLst>
          </p:cNvPr>
          <p:cNvSpPr/>
          <p:nvPr/>
        </p:nvSpPr>
        <p:spPr>
          <a:xfrm>
            <a:off x="3171568" y="3978897"/>
            <a:ext cx="1615585" cy="9989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1A2EC17-BA11-2541-094B-4B45C94C0B5B}"/>
              </a:ext>
            </a:extLst>
          </p:cNvPr>
          <p:cNvSpPr txBox="1"/>
          <p:nvPr/>
        </p:nvSpPr>
        <p:spPr>
          <a:xfrm>
            <a:off x="6269766" y="4141811"/>
            <a:ext cx="5176006" cy="2585323"/>
          </a:xfrm>
          <a:prstGeom prst="rect">
            <a:avLst/>
          </a:prstGeom>
          <a:noFill/>
        </p:spPr>
        <p:txBody>
          <a:bodyPr wrap="square">
            <a:spAutoFit/>
          </a:bodyPr>
          <a:lstStyle/>
          <a:p>
            <a:r>
              <a:rPr lang="en-GB" sz="1800" b="0" i="0" u="none" strike="noStrike" baseline="0" dirty="0">
                <a:solidFill>
                  <a:srgbClr val="000000"/>
                </a:solidFill>
                <a:latin typeface="Times New Roman" panose="02020603050405020304" pitchFamily="18" charset="0"/>
              </a:rPr>
              <a:t>Things that healthcare providers </a:t>
            </a:r>
            <a:r>
              <a:rPr lang="en-GB" dirty="0">
                <a:solidFill>
                  <a:srgbClr val="000000"/>
                </a:solidFill>
                <a:latin typeface="Times New Roman" panose="02020603050405020304" pitchFamily="18" charset="0"/>
              </a:rPr>
              <a:t>should</a:t>
            </a:r>
            <a:r>
              <a:rPr lang="en-GB" sz="1800" b="0" i="0" u="none" strike="noStrike" baseline="0" dirty="0">
                <a:solidFill>
                  <a:srgbClr val="000000"/>
                </a:solidFill>
                <a:latin typeface="Times New Roman" panose="02020603050405020304" pitchFamily="18" charset="0"/>
              </a:rPr>
              <a:t> consider are </a:t>
            </a:r>
          </a:p>
          <a:p>
            <a:pPr marL="285750" indent="-285750">
              <a:buFont typeface="Wingdings" panose="05000000000000000000" pitchFamily="2" charset="2"/>
              <a:buChar char="Ø"/>
            </a:pPr>
            <a:r>
              <a:rPr lang="en-GB" sz="1800" i="0" u="none" strike="noStrike" baseline="0" dirty="0">
                <a:latin typeface="Times New Roman" panose="02020603050405020304" pitchFamily="18" charset="0"/>
              </a:rPr>
              <a:t>poor sleep</a:t>
            </a:r>
          </a:p>
          <a:p>
            <a:pPr marL="285750" indent="-285750">
              <a:buFont typeface="Wingdings" panose="05000000000000000000" pitchFamily="2" charset="2"/>
              <a:buChar char="Ø"/>
            </a:pPr>
            <a:r>
              <a:rPr lang="en-GB" sz="1800" i="0" u="none" strike="noStrike" baseline="0" dirty="0">
                <a:latin typeface="Times New Roman" panose="02020603050405020304" pitchFamily="18" charset="0"/>
              </a:rPr>
              <a:t>diet and exercise</a:t>
            </a:r>
          </a:p>
          <a:p>
            <a:pPr marL="285750" indent="-285750">
              <a:buFont typeface="Wingdings" panose="05000000000000000000" pitchFamily="2" charset="2"/>
              <a:buChar char="Ø"/>
            </a:pPr>
            <a:r>
              <a:rPr lang="en-GB" sz="1800" b="1" i="0" u="none" strike="noStrike" baseline="0" dirty="0">
                <a:solidFill>
                  <a:schemeClr val="accent1"/>
                </a:solidFill>
                <a:latin typeface="Times New Roman" panose="02020603050405020304" pitchFamily="18" charset="0"/>
              </a:rPr>
              <a:t>other sleep disorders like narcolepsy, </a:t>
            </a:r>
          </a:p>
          <a:p>
            <a:pPr marL="285750" indent="-285750">
              <a:buFont typeface="Wingdings" panose="05000000000000000000" pitchFamily="2" charset="2"/>
              <a:buChar char="Ø"/>
            </a:pPr>
            <a:r>
              <a:rPr lang="en-GB" sz="1800" b="1" i="0" u="none" strike="noStrike" baseline="0" dirty="0">
                <a:solidFill>
                  <a:schemeClr val="accent1"/>
                </a:solidFill>
                <a:latin typeface="Times New Roman" panose="02020603050405020304" pitchFamily="18" charset="0"/>
              </a:rPr>
              <a:t>other illnesses that may make a person sleepy (such as depression or hypothyroidism), </a:t>
            </a:r>
          </a:p>
          <a:p>
            <a:pPr marL="285750" indent="-285750">
              <a:buFont typeface="Wingdings" panose="05000000000000000000" pitchFamily="2" charset="2"/>
              <a:buChar char="Ø"/>
            </a:pPr>
            <a:r>
              <a:rPr lang="en-GB" sz="1800" b="0" i="0" u="none" strike="noStrike" baseline="0" dirty="0">
                <a:solidFill>
                  <a:srgbClr val="000000"/>
                </a:solidFill>
                <a:latin typeface="Times New Roman" panose="02020603050405020304" pitchFamily="18" charset="0"/>
              </a:rPr>
              <a:t>the patient’s current medications or recreational drug use</a:t>
            </a:r>
          </a:p>
          <a:p>
            <a:endParaRPr lang="en-GB" sz="1800" b="0" i="0" u="none" strike="noStrike" baseline="0" dirty="0">
              <a:solidFill>
                <a:srgbClr val="000000"/>
              </a:solidFill>
              <a:latin typeface="Times New Roman" panose="02020603050405020304" pitchFamily="18" charset="0"/>
            </a:endParaRPr>
          </a:p>
        </p:txBody>
      </p:sp>
      <p:pic>
        <p:nvPicPr>
          <p:cNvPr id="6" name="Picture 5">
            <a:extLst>
              <a:ext uri="{FF2B5EF4-FFF2-40B4-BE49-F238E27FC236}">
                <a16:creationId xmlns:a16="http://schemas.microsoft.com/office/drawing/2014/main" id="{B4E47838-8D78-771E-453F-53982D9061CA}"/>
              </a:ext>
            </a:extLst>
          </p:cNvPr>
          <p:cNvPicPr>
            <a:picLocks noChangeAspect="1"/>
          </p:cNvPicPr>
          <p:nvPr/>
        </p:nvPicPr>
        <p:blipFill>
          <a:blip r:embed="rId4"/>
          <a:srcRect b="3696"/>
          <a:stretch>
            <a:fillRect/>
          </a:stretch>
        </p:blipFill>
        <p:spPr>
          <a:xfrm>
            <a:off x="6096000" y="79761"/>
            <a:ext cx="5176006" cy="3992165"/>
          </a:xfrm>
          <a:prstGeom prst="rect">
            <a:avLst/>
          </a:prstGeom>
        </p:spPr>
      </p:pic>
      <p:cxnSp>
        <p:nvCxnSpPr>
          <p:cNvPr id="9" name="Straight Arrow Connector 8">
            <a:extLst>
              <a:ext uri="{FF2B5EF4-FFF2-40B4-BE49-F238E27FC236}">
                <a16:creationId xmlns:a16="http://schemas.microsoft.com/office/drawing/2014/main" id="{4103FF9D-E899-733A-71D4-2DCCE732E686}"/>
              </a:ext>
            </a:extLst>
          </p:cNvPr>
          <p:cNvCxnSpPr/>
          <p:nvPr/>
        </p:nvCxnSpPr>
        <p:spPr>
          <a:xfrm>
            <a:off x="5964195" y="1795849"/>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2F2DE554-991F-7D12-3032-21AF20364965}"/>
              </a:ext>
            </a:extLst>
          </p:cNvPr>
          <p:cNvCxnSpPr/>
          <p:nvPr/>
        </p:nvCxnSpPr>
        <p:spPr>
          <a:xfrm>
            <a:off x="5964195" y="2101929"/>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B45C792-B8F7-BACB-C104-28AD53C02285}"/>
              </a:ext>
            </a:extLst>
          </p:cNvPr>
          <p:cNvCxnSpPr/>
          <p:nvPr/>
        </p:nvCxnSpPr>
        <p:spPr>
          <a:xfrm>
            <a:off x="5964195" y="2431720"/>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A4CF054-71DB-2BB6-A02A-63CCB636E7ED}"/>
              </a:ext>
            </a:extLst>
          </p:cNvPr>
          <p:cNvCxnSpPr/>
          <p:nvPr/>
        </p:nvCxnSpPr>
        <p:spPr>
          <a:xfrm>
            <a:off x="5964195" y="2747389"/>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F1E9C62-893C-CB0C-B34E-EF433A997D0F}"/>
              </a:ext>
            </a:extLst>
          </p:cNvPr>
          <p:cNvCxnSpPr/>
          <p:nvPr/>
        </p:nvCxnSpPr>
        <p:spPr>
          <a:xfrm>
            <a:off x="5962509" y="3068595"/>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E8E750A-AC4B-193D-DDFD-C6C55B8410F1}"/>
              </a:ext>
            </a:extLst>
          </p:cNvPr>
          <p:cNvCxnSpPr/>
          <p:nvPr/>
        </p:nvCxnSpPr>
        <p:spPr>
          <a:xfrm>
            <a:off x="5962509" y="3354427"/>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DA145D99-400C-01D0-829E-6F1FAA50FABA}"/>
              </a:ext>
            </a:extLst>
          </p:cNvPr>
          <p:cNvCxnSpPr/>
          <p:nvPr/>
        </p:nvCxnSpPr>
        <p:spPr>
          <a:xfrm>
            <a:off x="5962509" y="3654104"/>
            <a:ext cx="518983"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D50F485-03D1-6644-6ED1-829395565156}"/>
              </a:ext>
            </a:extLst>
          </p:cNvPr>
          <p:cNvSpPr txBox="1"/>
          <p:nvPr/>
        </p:nvSpPr>
        <p:spPr>
          <a:xfrm>
            <a:off x="6096000" y="6513825"/>
            <a:ext cx="7819767" cy="307777"/>
          </a:xfrm>
          <a:prstGeom prst="rect">
            <a:avLst/>
          </a:prstGeom>
          <a:noFill/>
        </p:spPr>
        <p:txBody>
          <a:bodyPr wrap="square">
            <a:spAutoFit/>
          </a:bodyPr>
          <a:lstStyle/>
          <a:p>
            <a:r>
              <a:rPr lang="en-GB" sz="1400" dirty="0"/>
              <a:t>Sogol Javaheri, MD, MPH; and Shahrokh Javaheri, MD </a:t>
            </a:r>
            <a:r>
              <a:rPr lang="en-GB" sz="1400" b="0" i="0" u="none" strike="noStrike" baseline="0" dirty="0"/>
              <a:t>CHEST AUGUST 2 0 2 0</a:t>
            </a:r>
            <a:endParaRPr lang="en-GB" sz="1400" dirty="0"/>
          </a:p>
        </p:txBody>
      </p:sp>
      <p:cxnSp>
        <p:nvCxnSpPr>
          <p:cNvPr id="17" name="Straight Arrow Connector 16">
            <a:extLst>
              <a:ext uri="{FF2B5EF4-FFF2-40B4-BE49-F238E27FC236}">
                <a16:creationId xmlns:a16="http://schemas.microsoft.com/office/drawing/2014/main" id="{4FF48DF4-3676-5489-B86D-4E9545D6DAD3}"/>
              </a:ext>
            </a:extLst>
          </p:cNvPr>
          <p:cNvCxnSpPr>
            <a:cxnSpLocks/>
          </p:cNvCxnSpPr>
          <p:nvPr/>
        </p:nvCxnSpPr>
        <p:spPr>
          <a:xfrm>
            <a:off x="4953453" y="4478359"/>
            <a:ext cx="1200212" cy="719717"/>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35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cartone uomo che guarda con la lente di ingradimento ">
            <a:extLst>
              <a:ext uri="{FF2B5EF4-FFF2-40B4-BE49-F238E27FC236}">
                <a16:creationId xmlns:a16="http://schemas.microsoft.com/office/drawing/2014/main" id="{B7B69AC9-9693-5174-9CF5-2CE99FFE35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C5BB89DC-3F6C-EC10-DD7F-B185075206E4}"/>
              </a:ext>
            </a:extLst>
          </p:cNvPr>
          <p:cNvPicPr>
            <a:picLocks noChangeAspect="1"/>
          </p:cNvPicPr>
          <p:nvPr/>
        </p:nvPicPr>
        <p:blipFill>
          <a:blip r:embed="rId3"/>
          <a:srcRect b="5643"/>
          <a:stretch>
            <a:fillRect/>
          </a:stretch>
        </p:blipFill>
        <p:spPr>
          <a:xfrm>
            <a:off x="167259" y="156873"/>
            <a:ext cx="3110941" cy="2727141"/>
          </a:xfrm>
          <a:prstGeom prst="rect">
            <a:avLst/>
          </a:prstGeom>
        </p:spPr>
      </p:pic>
      <p:sp>
        <p:nvSpPr>
          <p:cNvPr id="6" name="TextBox 5">
            <a:extLst>
              <a:ext uri="{FF2B5EF4-FFF2-40B4-BE49-F238E27FC236}">
                <a16:creationId xmlns:a16="http://schemas.microsoft.com/office/drawing/2014/main" id="{1BC1DCA9-FE87-9907-E349-C0A4D65A95AF}"/>
              </a:ext>
            </a:extLst>
          </p:cNvPr>
          <p:cNvSpPr txBox="1"/>
          <p:nvPr/>
        </p:nvSpPr>
        <p:spPr>
          <a:xfrm>
            <a:off x="598835" y="3302596"/>
            <a:ext cx="3946721" cy="2862322"/>
          </a:xfrm>
          <a:prstGeom prst="rect">
            <a:avLst/>
          </a:prstGeom>
          <a:noFill/>
        </p:spPr>
        <p:txBody>
          <a:bodyPr wrap="none" rtlCol="0">
            <a:spAutoFit/>
          </a:bodyPr>
          <a:lstStyle/>
          <a:p>
            <a:r>
              <a:rPr lang="it-IT" b="1" u="sng" dirty="0">
                <a:solidFill>
                  <a:schemeClr val="accent1"/>
                </a:solidFill>
                <a:effectLst>
                  <a:outerShdw blurRad="38100" dist="38100" dir="2700000" algn="tl">
                    <a:srgbClr val="000000">
                      <a:alpha val="43137"/>
                    </a:srgbClr>
                  </a:outerShdw>
                </a:effectLst>
              </a:rPr>
              <a:t>Don’t forget...!!!</a:t>
            </a:r>
          </a:p>
          <a:p>
            <a:endParaRPr lang="it-IT" dirty="0"/>
          </a:p>
          <a:p>
            <a:pPr marL="285750" indent="-285750">
              <a:buFont typeface="Wingdings" panose="05000000000000000000" pitchFamily="2" charset="2"/>
              <a:buChar char="Ø"/>
            </a:pPr>
            <a:r>
              <a:rPr lang="it-IT" dirty="0"/>
              <a:t>Periodic Limb Movements </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RLS </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dirty="0"/>
              <a:t>Central sleep apnea (other causes)</a:t>
            </a:r>
          </a:p>
          <a:p>
            <a:pPr marL="285750" indent="-285750">
              <a:buFont typeface="Wingdings" panose="05000000000000000000" pitchFamily="2" charset="2"/>
              <a:buChar char="Ø"/>
            </a:pPr>
            <a:endParaRPr lang="it-IT" dirty="0"/>
          </a:p>
          <a:p>
            <a:pPr marL="285750" indent="-285750">
              <a:buFont typeface="Wingdings" panose="05000000000000000000" pitchFamily="2" charset="2"/>
              <a:buChar char="Ø"/>
            </a:pPr>
            <a:r>
              <a:rPr lang="it-IT" b="1" dirty="0">
                <a:solidFill>
                  <a:srgbClr val="FF0000"/>
                </a:solidFill>
              </a:rPr>
              <a:t>TECSA </a:t>
            </a:r>
          </a:p>
          <a:p>
            <a:endParaRPr lang="it-IT" dirty="0"/>
          </a:p>
        </p:txBody>
      </p:sp>
      <p:sp>
        <p:nvSpPr>
          <p:cNvPr id="8" name="TextBox 7">
            <a:extLst>
              <a:ext uri="{FF2B5EF4-FFF2-40B4-BE49-F238E27FC236}">
                <a16:creationId xmlns:a16="http://schemas.microsoft.com/office/drawing/2014/main" id="{9E4756D8-33A3-3505-1222-1B27D34599E6}"/>
              </a:ext>
            </a:extLst>
          </p:cNvPr>
          <p:cNvSpPr txBox="1"/>
          <p:nvPr/>
        </p:nvSpPr>
        <p:spPr>
          <a:xfrm>
            <a:off x="4246991" y="565103"/>
            <a:ext cx="6097136" cy="707886"/>
          </a:xfrm>
          <a:prstGeom prst="rect">
            <a:avLst/>
          </a:prstGeom>
          <a:noFill/>
        </p:spPr>
        <p:txBody>
          <a:bodyPr wrap="square">
            <a:spAutoFit/>
          </a:bodyPr>
          <a:lstStyle/>
          <a:p>
            <a:pPr>
              <a:spcBef>
                <a:spcPts val="0"/>
              </a:spcBef>
            </a:pPr>
            <a:r>
              <a:rPr lang="it-IT" sz="4000" b="1" dirty="0">
                <a:solidFill>
                  <a:schemeClr val="accent1"/>
                </a:solidFill>
                <a:latin typeface="Trebuchet MS" panose="020B0703020202090204" pitchFamily="34" charset="0"/>
                <a:ea typeface="Tahoma" panose="020B0604030504040204" pitchFamily="34" charset="0"/>
                <a:cs typeface="Tahoma" panose="020B0604030504040204" pitchFamily="34" charset="0"/>
              </a:rPr>
              <a:t>Check other causes </a:t>
            </a:r>
          </a:p>
        </p:txBody>
      </p:sp>
      <p:sp>
        <p:nvSpPr>
          <p:cNvPr id="10" name="TextBox 9">
            <a:extLst>
              <a:ext uri="{FF2B5EF4-FFF2-40B4-BE49-F238E27FC236}">
                <a16:creationId xmlns:a16="http://schemas.microsoft.com/office/drawing/2014/main" id="{2807E413-7A3D-2D86-4F8E-076ED0DAD536}"/>
              </a:ext>
            </a:extLst>
          </p:cNvPr>
          <p:cNvSpPr txBox="1"/>
          <p:nvPr/>
        </p:nvSpPr>
        <p:spPr>
          <a:xfrm>
            <a:off x="7296127" y="6430976"/>
            <a:ext cx="6096000" cy="369332"/>
          </a:xfrm>
          <a:prstGeom prst="rect">
            <a:avLst/>
          </a:prstGeom>
          <a:noFill/>
        </p:spPr>
        <p:txBody>
          <a:bodyPr wrap="square">
            <a:spAutoFit/>
          </a:bodyPr>
          <a:lstStyle/>
          <a:p>
            <a:r>
              <a:rPr lang="en-GB" dirty="0"/>
              <a:t>Curr Med Res </a:t>
            </a:r>
            <a:r>
              <a:rPr lang="en-GB" dirty="0" err="1"/>
              <a:t>Opin</a:t>
            </a:r>
            <a:r>
              <a:rPr lang="en-GB" dirty="0"/>
              <a:t>. PMC 2025 September 30.</a:t>
            </a:r>
          </a:p>
        </p:txBody>
      </p:sp>
      <p:pic>
        <p:nvPicPr>
          <p:cNvPr id="3" name="Picture 2">
            <a:extLst>
              <a:ext uri="{FF2B5EF4-FFF2-40B4-BE49-F238E27FC236}">
                <a16:creationId xmlns:a16="http://schemas.microsoft.com/office/drawing/2014/main" id="{7E46EE83-7D11-4F71-B429-8C3BFC5E397C}"/>
              </a:ext>
            </a:extLst>
          </p:cNvPr>
          <p:cNvPicPr>
            <a:picLocks noChangeAspect="1"/>
          </p:cNvPicPr>
          <p:nvPr/>
        </p:nvPicPr>
        <p:blipFill>
          <a:blip r:embed="rId4"/>
          <a:srcRect t="26066" b="2222"/>
          <a:stretch>
            <a:fillRect/>
          </a:stretch>
        </p:blipFill>
        <p:spPr>
          <a:xfrm>
            <a:off x="5060120" y="1438221"/>
            <a:ext cx="5469190" cy="2304205"/>
          </a:xfrm>
          <a:prstGeom prst="rect">
            <a:avLst/>
          </a:prstGeom>
        </p:spPr>
      </p:pic>
      <p:pic>
        <p:nvPicPr>
          <p:cNvPr id="9" name="Picture 8">
            <a:extLst>
              <a:ext uri="{FF2B5EF4-FFF2-40B4-BE49-F238E27FC236}">
                <a16:creationId xmlns:a16="http://schemas.microsoft.com/office/drawing/2014/main" id="{225DB687-6172-18C7-C0B6-544F0782127A}"/>
              </a:ext>
            </a:extLst>
          </p:cNvPr>
          <p:cNvPicPr>
            <a:picLocks noChangeAspect="1"/>
          </p:cNvPicPr>
          <p:nvPr/>
        </p:nvPicPr>
        <p:blipFill>
          <a:blip r:embed="rId5"/>
          <a:srcRect t="25180" b="2300"/>
          <a:stretch>
            <a:fillRect/>
          </a:stretch>
        </p:blipFill>
        <p:spPr>
          <a:xfrm>
            <a:off x="5090601" y="3988691"/>
            <a:ext cx="5408227" cy="2304206"/>
          </a:xfrm>
          <a:prstGeom prst="rect">
            <a:avLst/>
          </a:prstGeom>
        </p:spPr>
      </p:pic>
    </p:spTree>
    <p:extLst>
      <p:ext uri="{BB962C8B-B14F-4D97-AF65-F5344CB8AC3E}">
        <p14:creationId xmlns:p14="http://schemas.microsoft.com/office/powerpoint/2010/main" val="4040516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26F34-9C15-67A5-BF81-9B534BFA87B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2724D16C-1E1E-CD38-5E7E-CADB6DAA6D38}"/>
              </a:ext>
            </a:extLst>
          </p:cNvPr>
          <p:cNvPicPr>
            <a:picLocks noChangeAspect="1"/>
          </p:cNvPicPr>
          <p:nvPr/>
        </p:nvPicPr>
        <p:blipFill>
          <a:blip r:embed="rId3"/>
          <a:stretch>
            <a:fillRect/>
          </a:stretch>
        </p:blipFill>
        <p:spPr>
          <a:xfrm>
            <a:off x="136357" y="1399649"/>
            <a:ext cx="3920192" cy="4229995"/>
          </a:xfrm>
          <a:prstGeom prst="rect">
            <a:avLst/>
          </a:prstGeom>
        </p:spPr>
      </p:pic>
      <p:pic>
        <p:nvPicPr>
          <p:cNvPr id="7" name="Immagine 6">
            <a:extLst>
              <a:ext uri="{FF2B5EF4-FFF2-40B4-BE49-F238E27FC236}">
                <a16:creationId xmlns:a16="http://schemas.microsoft.com/office/drawing/2014/main" id="{C99BCF09-E0F7-F4D3-7406-DDFAA08F69FC}"/>
              </a:ext>
            </a:extLst>
          </p:cNvPr>
          <p:cNvPicPr>
            <a:picLocks noChangeAspect="1"/>
          </p:cNvPicPr>
          <p:nvPr/>
        </p:nvPicPr>
        <p:blipFill>
          <a:blip r:embed="rId4"/>
          <a:stretch>
            <a:fillRect/>
          </a:stretch>
        </p:blipFill>
        <p:spPr>
          <a:xfrm>
            <a:off x="4234776" y="1861295"/>
            <a:ext cx="4360520" cy="3768349"/>
          </a:xfrm>
          <a:prstGeom prst="rect">
            <a:avLst/>
          </a:prstGeom>
        </p:spPr>
      </p:pic>
      <p:pic>
        <p:nvPicPr>
          <p:cNvPr id="12" name="Immagine 11">
            <a:extLst>
              <a:ext uri="{FF2B5EF4-FFF2-40B4-BE49-F238E27FC236}">
                <a16:creationId xmlns:a16="http://schemas.microsoft.com/office/drawing/2014/main" id="{BBBB1B74-BCD1-6268-D5D6-15D18A358E67}"/>
              </a:ext>
            </a:extLst>
          </p:cNvPr>
          <p:cNvPicPr>
            <a:picLocks noChangeAspect="1"/>
          </p:cNvPicPr>
          <p:nvPr/>
        </p:nvPicPr>
        <p:blipFill>
          <a:blip r:embed="rId5"/>
          <a:stretch>
            <a:fillRect/>
          </a:stretch>
        </p:blipFill>
        <p:spPr>
          <a:xfrm>
            <a:off x="7382631" y="882806"/>
            <a:ext cx="4673011" cy="4972197"/>
          </a:xfrm>
          <a:prstGeom prst="rect">
            <a:avLst/>
          </a:prstGeom>
        </p:spPr>
      </p:pic>
      <p:pic>
        <p:nvPicPr>
          <p:cNvPr id="15" name="Immagine 14">
            <a:extLst>
              <a:ext uri="{FF2B5EF4-FFF2-40B4-BE49-F238E27FC236}">
                <a16:creationId xmlns:a16="http://schemas.microsoft.com/office/drawing/2014/main" id="{2CA0C289-2010-8F49-DD44-F982648AD0C2}"/>
              </a:ext>
            </a:extLst>
          </p:cNvPr>
          <p:cNvPicPr>
            <a:picLocks noChangeAspect="1"/>
          </p:cNvPicPr>
          <p:nvPr/>
        </p:nvPicPr>
        <p:blipFill>
          <a:blip r:embed="rId6"/>
          <a:stretch>
            <a:fillRect/>
          </a:stretch>
        </p:blipFill>
        <p:spPr>
          <a:xfrm>
            <a:off x="272015" y="418732"/>
            <a:ext cx="6932964" cy="757987"/>
          </a:xfrm>
          <a:prstGeom prst="rect">
            <a:avLst/>
          </a:prstGeom>
        </p:spPr>
      </p:pic>
      <p:sp>
        <p:nvSpPr>
          <p:cNvPr id="2" name="Rettangolo 1">
            <a:extLst>
              <a:ext uri="{FF2B5EF4-FFF2-40B4-BE49-F238E27FC236}">
                <a16:creationId xmlns:a16="http://schemas.microsoft.com/office/drawing/2014/main" id="{61C1C641-B979-19EF-D0E1-12551A7FDCCE}"/>
              </a:ext>
            </a:extLst>
          </p:cNvPr>
          <p:cNvSpPr/>
          <p:nvPr/>
        </p:nvSpPr>
        <p:spPr>
          <a:xfrm>
            <a:off x="136358" y="272894"/>
            <a:ext cx="11919285" cy="5702300"/>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F858517-0463-B46F-F06C-9849C7E13C8C}"/>
                  </a:ext>
                </a:extLst>
              </p14:cNvPr>
              <p14:cNvContentPartPr/>
              <p14:nvPr/>
            </p14:nvContentPartPr>
            <p14:xfrm>
              <a:off x="661335" y="5408955"/>
              <a:ext cx="2638440" cy="87120"/>
            </p14:xfrm>
          </p:contentPart>
        </mc:Choice>
        <mc:Fallback xmlns="">
          <p:pic>
            <p:nvPicPr>
              <p:cNvPr id="4" name="Ink 3">
                <a:extLst>
                  <a:ext uri="{FF2B5EF4-FFF2-40B4-BE49-F238E27FC236}">
                    <a16:creationId xmlns:a16="http://schemas.microsoft.com/office/drawing/2014/main" id="{CF99CC1F-2225-A3C2-0486-552D87B02F92}"/>
                  </a:ext>
                </a:extLst>
              </p:cNvPr>
              <p:cNvPicPr/>
              <p:nvPr/>
            </p:nvPicPr>
            <p:blipFill>
              <a:blip r:embed="rId8"/>
              <a:stretch>
                <a:fillRect/>
              </a:stretch>
            </p:blipFill>
            <p:spPr>
              <a:xfrm>
                <a:off x="625695" y="5337315"/>
                <a:ext cx="271008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02C74EB2-4D6C-D644-B8ED-43B9E0B452F1}"/>
                  </a:ext>
                </a:extLst>
              </p14:cNvPr>
              <p14:cNvContentPartPr/>
              <p14:nvPr/>
            </p14:nvContentPartPr>
            <p14:xfrm>
              <a:off x="704535" y="2609595"/>
              <a:ext cx="1810440" cy="143640"/>
            </p14:xfrm>
          </p:contentPart>
        </mc:Choice>
        <mc:Fallback xmlns="">
          <p:pic>
            <p:nvPicPr>
              <p:cNvPr id="6" name="Ink 5">
                <a:extLst>
                  <a:ext uri="{FF2B5EF4-FFF2-40B4-BE49-F238E27FC236}">
                    <a16:creationId xmlns:a16="http://schemas.microsoft.com/office/drawing/2014/main" id="{FF8D31F5-0E99-3F1B-4B0B-81534F2D30CD}"/>
                  </a:ext>
                </a:extLst>
              </p:cNvPr>
              <p:cNvPicPr/>
              <p:nvPr/>
            </p:nvPicPr>
            <p:blipFill>
              <a:blip r:embed="rId10"/>
              <a:stretch>
                <a:fillRect/>
              </a:stretch>
            </p:blipFill>
            <p:spPr>
              <a:xfrm>
                <a:off x="668535" y="2537595"/>
                <a:ext cx="188208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F8622DB6-1FBB-BAA2-050B-A74C3E56C4FD}"/>
                  </a:ext>
                </a:extLst>
              </p14:cNvPr>
              <p14:cNvContentPartPr/>
              <p14:nvPr/>
            </p14:nvContentPartPr>
            <p14:xfrm>
              <a:off x="752055" y="2580795"/>
              <a:ext cx="1543320" cy="38520"/>
            </p14:xfrm>
          </p:contentPart>
        </mc:Choice>
        <mc:Fallback xmlns="">
          <p:pic>
            <p:nvPicPr>
              <p:cNvPr id="9" name="Ink 8">
                <a:extLst>
                  <a:ext uri="{FF2B5EF4-FFF2-40B4-BE49-F238E27FC236}">
                    <a16:creationId xmlns:a16="http://schemas.microsoft.com/office/drawing/2014/main" id="{B8DB9FF4-122C-C67D-1947-965AD543F933}"/>
                  </a:ext>
                </a:extLst>
              </p:cNvPr>
              <p:cNvPicPr/>
              <p:nvPr/>
            </p:nvPicPr>
            <p:blipFill>
              <a:blip r:embed="rId12"/>
              <a:stretch>
                <a:fillRect/>
              </a:stretch>
            </p:blipFill>
            <p:spPr>
              <a:xfrm>
                <a:off x="716055" y="2508795"/>
                <a:ext cx="161496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11E5A069-FE9C-2DA8-570F-C0785D81E3A2}"/>
                  </a:ext>
                </a:extLst>
              </p14:cNvPr>
              <p14:cNvContentPartPr/>
              <p14:nvPr/>
            </p14:nvContentPartPr>
            <p14:xfrm>
              <a:off x="723255" y="2828115"/>
              <a:ext cx="2845440" cy="49320"/>
            </p14:xfrm>
          </p:contentPart>
        </mc:Choice>
        <mc:Fallback xmlns="">
          <p:pic>
            <p:nvPicPr>
              <p:cNvPr id="10" name="Ink 9">
                <a:extLst>
                  <a:ext uri="{FF2B5EF4-FFF2-40B4-BE49-F238E27FC236}">
                    <a16:creationId xmlns:a16="http://schemas.microsoft.com/office/drawing/2014/main" id="{4AC5558A-9852-36D0-AD15-02DCC03E117E}"/>
                  </a:ext>
                </a:extLst>
              </p:cNvPr>
              <p:cNvPicPr/>
              <p:nvPr/>
            </p:nvPicPr>
            <p:blipFill>
              <a:blip r:embed="rId14"/>
              <a:stretch>
                <a:fillRect/>
              </a:stretch>
            </p:blipFill>
            <p:spPr>
              <a:xfrm>
                <a:off x="687615" y="2756115"/>
                <a:ext cx="2917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BE3E4244-4154-496D-AB6E-94F0A9577FC0}"/>
                  </a:ext>
                </a:extLst>
              </p14:cNvPr>
              <p14:cNvContentPartPr/>
              <p14:nvPr/>
            </p14:nvContentPartPr>
            <p14:xfrm>
              <a:off x="761415" y="3114315"/>
              <a:ext cx="2552400" cy="58680"/>
            </p14:xfrm>
          </p:contentPart>
        </mc:Choice>
        <mc:Fallback xmlns="">
          <p:pic>
            <p:nvPicPr>
              <p:cNvPr id="11" name="Ink 10">
                <a:extLst>
                  <a:ext uri="{FF2B5EF4-FFF2-40B4-BE49-F238E27FC236}">
                    <a16:creationId xmlns:a16="http://schemas.microsoft.com/office/drawing/2014/main" id="{012EC358-E29C-F7FB-7CFC-F9F2C8E33C4D}"/>
                  </a:ext>
                </a:extLst>
              </p:cNvPr>
              <p:cNvPicPr/>
              <p:nvPr/>
            </p:nvPicPr>
            <p:blipFill>
              <a:blip r:embed="rId16"/>
              <a:stretch>
                <a:fillRect/>
              </a:stretch>
            </p:blipFill>
            <p:spPr>
              <a:xfrm>
                <a:off x="725775" y="3042315"/>
                <a:ext cx="26240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535D5F12-1F37-0A0E-D99D-CC3D93FE2277}"/>
                  </a:ext>
                </a:extLst>
              </p14:cNvPr>
              <p14:cNvContentPartPr/>
              <p14:nvPr/>
            </p14:nvContentPartPr>
            <p14:xfrm>
              <a:off x="742695" y="3485475"/>
              <a:ext cx="1302840" cy="18720"/>
            </p14:xfrm>
          </p:contentPart>
        </mc:Choice>
        <mc:Fallback xmlns="">
          <p:pic>
            <p:nvPicPr>
              <p:cNvPr id="13" name="Ink 12">
                <a:extLst>
                  <a:ext uri="{FF2B5EF4-FFF2-40B4-BE49-F238E27FC236}">
                    <a16:creationId xmlns:a16="http://schemas.microsoft.com/office/drawing/2014/main" id="{E702C055-D0B9-A2A7-DE0A-96B6FA9E3070}"/>
                  </a:ext>
                </a:extLst>
              </p:cNvPr>
              <p:cNvPicPr/>
              <p:nvPr/>
            </p:nvPicPr>
            <p:blipFill>
              <a:blip r:embed="rId18"/>
              <a:stretch>
                <a:fillRect/>
              </a:stretch>
            </p:blipFill>
            <p:spPr>
              <a:xfrm>
                <a:off x="707055" y="3413475"/>
                <a:ext cx="13744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DBD66838-6F4F-C564-9F46-0DF87B97746B}"/>
                  </a:ext>
                </a:extLst>
              </p14:cNvPr>
              <p14:cNvContentPartPr/>
              <p14:nvPr/>
            </p14:nvContentPartPr>
            <p14:xfrm>
              <a:off x="4886655" y="2266875"/>
              <a:ext cx="819000" cy="9720"/>
            </p14:xfrm>
          </p:contentPart>
        </mc:Choice>
        <mc:Fallback xmlns="">
          <p:pic>
            <p:nvPicPr>
              <p:cNvPr id="16" name="Ink 15">
                <a:extLst>
                  <a:ext uri="{FF2B5EF4-FFF2-40B4-BE49-F238E27FC236}">
                    <a16:creationId xmlns:a16="http://schemas.microsoft.com/office/drawing/2014/main" id="{B8E4D4CC-5E6A-C347-1B0E-B9C9F28BC8F8}"/>
                  </a:ext>
                </a:extLst>
              </p:cNvPr>
              <p:cNvPicPr/>
              <p:nvPr/>
            </p:nvPicPr>
            <p:blipFill>
              <a:blip r:embed="rId20"/>
              <a:stretch>
                <a:fillRect/>
              </a:stretch>
            </p:blipFill>
            <p:spPr>
              <a:xfrm>
                <a:off x="4850655" y="2194875"/>
                <a:ext cx="89064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0A8F3411-CC6B-6632-5B79-7C05BCB40F34}"/>
                  </a:ext>
                </a:extLst>
              </p14:cNvPr>
              <p14:cNvContentPartPr/>
              <p14:nvPr/>
            </p14:nvContentPartPr>
            <p14:xfrm>
              <a:off x="4838415" y="3495195"/>
              <a:ext cx="1314000" cy="106200"/>
            </p14:xfrm>
          </p:contentPart>
        </mc:Choice>
        <mc:Fallback xmlns="">
          <p:pic>
            <p:nvPicPr>
              <p:cNvPr id="17" name="Ink 16">
                <a:extLst>
                  <a:ext uri="{FF2B5EF4-FFF2-40B4-BE49-F238E27FC236}">
                    <a16:creationId xmlns:a16="http://schemas.microsoft.com/office/drawing/2014/main" id="{3866F567-5F5D-3221-2988-65D8FE9042FA}"/>
                  </a:ext>
                </a:extLst>
              </p:cNvPr>
              <p:cNvPicPr/>
              <p:nvPr/>
            </p:nvPicPr>
            <p:blipFill>
              <a:blip r:embed="rId22"/>
              <a:stretch>
                <a:fillRect/>
              </a:stretch>
            </p:blipFill>
            <p:spPr>
              <a:xfrm>
                <a:off x="4802415" y="3423195"/>
                <a:ext cx="138564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65BAFC8F-7658-1A08-25D5-4D3E789F87F2}"/>
                  </a:ext>
                </a:extLst>
              </p14:cNvPr>
              <p14:cNvContentPartPr/>
              <p14:nvPr/>
            </p14:nvContentPartPr>
            <p14:xfrm>
              <a:off x="4781535" y="3314475"/>
              <a:ext cx="828360" cy="360"/>
            </p14:xfrm>
          </p:contentPart>
        </mc:Choice>
        <mc:Fallback xmlns="">
          <p:pic>
            <p:nvPicPr>
              <p:cNvPr id="18" name="Ink 17">
                <a:extLst>
                  <a:ext uri="{FF2B5EF4-FFF2-40B4-BE49-F238E27FC236}">
                    <a16:creationId xmlns:a16="http://schemas.microsoft.com/office/drawing/2014/main" id="{8423228E-938A-165D-8061-690712AEF5BE}"/>
                  </a:ext>
                </a:extLst>
              </p:cNvPr>
              <p:cNvPicPr/>
              <p:nvPr/>
            </p:nvPicPr>
            <p:blipFill>
              <a:blip r:embed="rId24"/>
              <a:stretch>
                <a:fillRect/>
              </a:stretch>
            </p:blipFill>
            <p:spPr>
              <a:xfrm>
                <a:off x="4745535" y="3242475"/>
                <a:ext cx="900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Ink 19">
                <a:extLst>
                  <a:ext uri="{FF2B5EF4-FFF2-40B4-BE49-F238E27FC236}">
                    <a16:creationId xmlns:a16="http://schemas.microsoft.com/office/drawing/2014/main" id="{F0D08A1E-DA43-18BF-1F5A-71FDC1F9B644}"/>
                  </a:ext>
                </a:extLst>
              </p14:cNvPr>
              <p14:cNvContentPartPr/>
              <p14:nvPr/>
            </p14:nvContentPartPr>
            <p14:xfrm>
              <a:off x="7800540" y="983737"/>
              <a:ext cx="952920" cy="38520"/>
            </p14:xfrm>
          </p:contentPart>
        </mc:Choice>
        <mc:Fallback xmlns="">
          <p:pic>
            <p:nvPicPr>
              <p:cNvPr id="20" name="Ink 19">
                <a:extLst>
                  <a:ext uri="{FF2B5EF4-FFF2-40B4-BE49-F238E27FC236}">
                    <a16:creationId xmlns:a16="http://schemas.microsoft.com/office/drawing/2014/main" id="{E341322F-2561-CA72-5711-EB7444F78F29}"/>
                  </a:ext>
                </a:extLst>
              </p:cNvPr>
              <p:cNvPicPr/>
              <p:nvPr/>
            </p:nvPicPr>
            <p:blipFill>
              <a:blip r:embed="rId26"/>
              <a:stretch>
                <a:fillRect/>
              </a:stretch>
            </p:blipFill>
            <p:spPr>
              <a:xfrm>
                <a:off x="7764540" y="911737"/>
                <a:ext cx="1024560" cy="182160"/>
              </a:xfrm>
              <a:prstGeom prst="rect">
                <a:avLst/>
              </a:prstGeom>
            </p:spPr>
          </p:pic>
        </mc:Fallback>
      </mc:AlternateContent>
      <p:sp>
        <p:nvSpPr>
          <p:cNvPr id="5" name="Oval 4">
            <a:extLst>
              <a:ext uri="{FF2B5EF4-FFF2-40B4-BE49-F238E27FC236}">
                <a16:creationId xmlns:a16="http://schemas.microsoft.com/office/drawing/2014/main" id="{08F48672-BB6F-7EC4-6753-361ADE7767B7}"/>
              </a:ext>
            </a:extLst>
          </p:cNvPr>
          <p:cNvSpPr/>
          <p:nvPr/>
        </p:nvSpPr>
        <p:spPr>
          <a:xfrm>
            <a:off x="6486347" y="207344"/>
            <a:ext cx="4690350" cy="623192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091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07B88-37B2-5E11-C8CF-84B0B45E5DFF}"/>
              </a:ext>
            </a:extLst>
          </p:cNvPr>
          <p:cNvSpPr>
            <a:spLocks noGrp="1"/>
          </p:cNvSpPr>
          <p:nvPr>
            <p:ph type="title"/>
          </p:nvPr>
        </p:nvSpPr>
        <p:spPr>
          <a:xfrm>
            <a:off x="-67426" y="280930"/>
            <a:ext cx="12549673" cy="1325563"/>
          </a:xfrm>
        </p:spPr>
        <p:txBody>
          <a:bodyPr>
            <a:normAutofit/>
          </a:bodyPr>
          <a:lstStyle/>
          <a:p>
            <a:pPr algn="ctr"/>
            <a:r>
              <a:rPr lang="en-GB" b="1" dirty="0">
                <a:solidFill>
                  <a:schemeClr val="accent1"/>
                </a:solidFill>
              </a:rPr>
              <a:t>REM-predominant OSA could contribute to </a:t>
            </a:r>
            <a:r>
              <a:rPr lang="en-GB" b="1" dirty="0" err="1">
                <a:solidFill>
                  <a:schemeClr val="accent1"/>
                </a:solidFill>
              </a:rPr>
              <a:t>rEDS</a:t>
            </a:r>
            <a:br>
              <a:rPr lang="en-GB" b="1" dirty="0">
                <a:solidFill>
                  <a:schemeClr val="accent1"/>
                </a:solidFill>
              </a:rPr>
            </a:br>
            <a:endParaRPr lang="en-GB" b="1" dirty="0">
              <a:solidFill>
                <a:schemeClr val="accent1"/>
              </a:solidFill>
            </a:endParaRPr>
          </a:p>
        </p:txBody>
      </p:sp>
      <p:pic>
        <p:nvPicPr>
          <p:cNvPr id="10" name="Content Placeholder 3">
            <a:extLst>
              <a:ext uri="{FF2B5EF4-FFF2-40B4-BE49-F238E27FC236}">
                <a16:creationId xmlns:a16="http://schemas.microsoft.com/office/drawing/2014/main" id="{F9E63C3F-9BA1-CA88-95C1-42D77CEFEF07}"/>
              </a:ext>
            </a:extLst>
          </p:cNvPr>
          <p:cNvPicPr>
            <a:picLocks noChangeAspect="1"/>
          </p:cNvPicPr>
          <p:nvPr/>
        </p:nvPicPr>
        <p:blipFill>
          <a:blip r:embed="rId3"/>
          <a:srcRect l="12908" r="14325" b="26100"/>
          <a:stretch>
            <a:fillRect/>
          </a:stretch>
        </p:blipFill>
        <p:spPr>
          <a:xfrm>
            <a:off x="917771" y="1020197"/>
            <a:ext cx="6106126" cy="3399970"/>
          </a:xfrm>
          <a:prstGeom prst="rect">
            <a:avLst/>
          </a:prstGeom>
        </p:spPr>
      </p:pic>
      <p:sp>
        <p:nvSpPr>
          <p:cNvPr id="13" name="TextBox 12">
            <a:extLst>
              <a:ext uri="{FF2B5EF4-FFF2-40B4-BE49-F238E27FC236}">
                <a16:creationId xmlns:a16="http://schemas.microsoft.com/office/drawing/2014/main" id="{753A2272-D5CF-B1E4-C96A-E398CA96E7D1}"/>
              </a:ext>
            </a:extLst>
          </p:cNvPr>
          <p:cNvSpPr txBox="1"/>
          <p:nvPr/>
        </p:nvSpPr>
        <p:spPr>
          <a:xfrm>
            <a:off x="751680" y="4631624"/>
            <a:ext cx="10688639" cy="2031325"/>
          </a:xfrm>
          <a:prstGeom prst="rect">
            <a:avLst/>
          </a:prstGeom>
          <a:noFill/>
        </p:spPr>
        <p:txBody>
          <a:bodyPr wrap="square" rtlCol="0">
            <a:spAutoFit/>
          </a:bodyPr>
          <a:lstStyle/>
          <a:p>
            <a:r>
              <a:rPr lang="en-GB" dirty="0"/>
              <a:t>The burden of sleep </a:t>
            </a:r>
            <a:r>
              <a:rPr lang="en-GB" dirty="0" err="1"/>
              <a:t>apnea</a:t>
            </a:r>
            <a:r>
              <a:rPr lang="en-GB" dirty="0"/>
              <a:t> may increase as the night progresses, particularly in REM -predominant OSA. </a:t>
            </a:r>
          </a:p>
          <a:p>
            <a:endParaRPr lang="en-GB" dirty="0"/>
          </a:p>
          <a:p>
            <a:r>
              <a:rPr lang="en-GB" dirty="0"/>
              <a:t>During REM sleep, the length of </a:t>
            </a:r>
            <a:r>
              <a:rPr lang="en-GB" dirty="0" err="1"/>
              <a:t>apneas</a:t>
            </a:r>
            <a:r>
              <a:rPr lang="en-GB" dirty="0"/>
              <a:t> or hypoxic burden may increase. </a:t>
            </a:r>
          </a:p>
          <a:p>
            <a:endParaRPr lang="en-GB" dirty="0"/>
          </a:p>
          <a:p>
            <a:r>
              <a:rPr lang="en-GB" dirty="0"/>
              <a:t>Patients with undertreated REM-predominant OSA: they remove their CPAP partway through the night when REM sleep occurs. </a:t>
            </a:r>
          </a:p>
          <a:p>
            <a:endParaRPr lang="en-GB" dirty="0"/>
          </a:p>
        </p:txBody>
      </p:sp>
      <p:sp>
        <p:nvSpPr>
          <p:cNvPr id="3" name="TextBox 2">
            <a:extLst>
              <a:ext uri="{FF2B5EF4-FFF2-40B4-BE49-F238E27FC236}">
                <a16:creationId xmlns:a16="http://schemas.microsoft.com/office/drawing/2014/main" id="{58143EFB-4148-9500-EB1D-F643F0973660}"/>
              </a:ext>
            </a:extLst>
          </p:cNvPr>
          <p:cNvSpPr txBox="1"/>
          <p:nvPr/>
        </p:nvSpPr>
        <p:spPr>
          <a:xfrm>
            <a:off x="5868525" y="6423181"/>
            <a:ext cx="7819767" cy="307777"/>
          </a:xfrm>
          <a:prstGeom prst="rect">
            <a:avLst/>
          </a:prstGeom>
          <a:noFill/>
        </p:spPr>
        <p:txBody>
          <a:bodyPr wrap="square">
            <a:spAutoFit/>
          </a:bodyPr>
          <a:lstStyle/>
          <a:p>
            <a:r>
              <a:rPr lang="en-GB" sz="1400" dirty="0"/>
              <a:t>Sogol Javaheri, MD, MPH; and Shahrokh Javaheri, MD </a:t>
            </a:r>
            <a:r>
              <a:rPr lang="en-GB" sz="1400" b="0" i="0" u="none" strike="noStrike" baseline="0" dirty="0"/>
              <a:t>CHEST AUGUST 2 0 2 0</a:t>
            </a:r>
            <a:endParaRPr lang="en-GB" sz="1400" dirty="0"/>
          </a:p>
        </p:txBody>
      </p:sp>
      <p:pic>
        <p:nvPicPr>
          <p:cNvPr id="5" name="Picture 4">
            <a:extLst>
              <a:ext uri="{FF2B5EF4-FFF2-40B4-BE49-F238E27FC236}">
                <a16:creationId xmlns:a16="http://schemas.microsoft.com/office/drawing/2014/main" id="{CA65C136-A0BC-8F1B-659A-DB9E41A77ED3}"/>
              </a:ext>
            </a:extLst>
          </p:cNvPr>
          <p:cNvPicPr>
            <a:picLocks noChangeAspect="1"/>
          </p:cNvPicPr>
          <p:nvPr/>
        </p:nvPicPr>
        <p:blipFill>
          <a:blip r:embed="rId4"/>
          <a:stretch>
            <a:fillRect/>
          </a:stretch>
        </p:blipFill>
        <p:spPr>
          <a:xfrm>
            <a:off x="8049824" y="1704519"/>
            <a:ext cx="2783668" cy="2031325"/>
          </a:xfrm>
          <a:prstGeom prst="rect">
            <a:avLst/>
          </a:prstGeom>
        </p:spPr>
      </p:pic>
      <p:sp>
        <p:nvSpPr>
          <p:cNvPr id="7" name="TextBox 6">
            <a:extLst>
              <a:ext uri="{FF2B5EF4-FFF2-40B4-BE49-F238E27FC236}">
                <a16:creationId xmlns:a16="http://schemas.microsoft.com/office/drawing/2014/main" id="{A4E3DED0-BCFE-A5C4-A550-E47B2C3073A6}"/>
              </a:ext>
            </a:extLst>
          </p:cNvPr>
          <p:cNvSpPr txBox="1"/>
          <p:nvPr/>
        </p:nvSpPr>
        <p:spPr>
          <a:xfrm>
            <a:off x="7615450" y="3878955"/>
            <a:ext cx="3953698" cy="369332"/>
          </a:xfrm>
          <a:prstGeom prst="rect">
            <a:avLst/>
          </a:prstGeom>
          <a:solidFill>
            <a:schemeClr val="accent2"/>
          </a:solidFill>
        </p:spPr>
        <p:txBody>
          <a:bodyPr wrap="square">
            <a:spAutoFit/>
          </a:bodyPr>
          <a:lstStyle/>
          <a:p>
            <a:r>
              <a:rPr lang="en-GB" dirty="0"/>
              <a:t>The trap of 4 hours of CPAP per night</a:t>
            </a:r>
          </a:p>
        </p:txBody>
      </p:sp>
    </p:spTree>
    <p:extLst>
      <p:ext uri="{BB962C8B-B14F-4D97-AF65-F5344CB8AC3E}">
        <p14:creationId xmlns:p14="http://schemas.microsoft.com/office/powerpoint/2010/main" val="267923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852B297-6CB0-239A-D846-CDA8008F1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0" y="4836574"/>
            <a:ext cx="2156916" cy="17830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8F62AD9-2A46-D1A7-8F9F-856758FB74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517"/>
          <a:stretch/>
        </p:blipFill>
        <p:spPr bwMode="auto">
          <a:xfrm>
            <a:off x="340430" y="4889500"/>
            <a:ext cx="1733549" cy="16975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926F3FA-DC86-0331-2145-D3387FC57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568" y="65961"/>
            <a:ext cx="4238978" cy="423897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810BFD88-F7C8-C70F-03CE-2BC043D5E8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068" y="720371"/>
            <a:ext cx="2312459" cy="21455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9FEE7AE0-5C23-FCC8-43FE-B11C7A193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1371" y="1852335"/>
            <a:ext cx="3138297" cy="31382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4EE1A4B-1E0F-B543-35D9-21A23CD296F4}"/>
              </a:ext>
            </a:extLst>
          </p:cNvPr>
          <p:cNvPicPr>
            <a:picLocks noChangeAspect="1"/>
          </p:cNvPicPr>
          <p:nvPr/>
        </p:nvPicPr>
        <p:blipFill>
          <a:blip r:embed="rId7"/>
          <a:srcRect l="19076" t="31680" r="21928" b="39435"/>
          <a:stretch>
            <a:fillRect/>
          </a:stretch>
        </p:blipFill>
        <p:spPr>
          <a:xfrm>
            <a:off x="3528127" y="5005665"/>
            <a:ext cx="4726507" cy="1465217"/>
          </a:xfrm>
          <a:prstGeom prst="rect">
            <a:avLst/>
          </a:prstGeom>
        </p:spPr>
      </p:pic>
    </p:spTree>
    <p:extLst>
      <p:ext uri="{BB962C8B-B14F-4D97-AF65-F5344CB8AC3E}">
        <p14:creationId xmlns:p14="http://schemas.microsoft.com/office/powerpoint/2010/main" val="25429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FAE3A-BE20-2B45-DE19-5F5D2F0F43DA}"/>
              </a:ext>
            </a:extLst>
          </p:cNvPr>
          <p:cNvSpPr>
            <a:spLocks noGrp="1"/>
          </p:cNvSpPr>
          <p:nvPr>
            <p:ph type="title"/>
          </p:nvPr>
        </p:nvSpPr>
        <p:spPr/>
        <p:txBody>
          <a:bodyPr/>
          <a:lstStyle/>
          <a:p>
            <a:pPr algn="ctr"/>
            <a:r>
              <a:rPr lang="en-GB" b="1" i="1" dirty="0">
                <a:solidFill>
                  <a:schemeClr val="accent1"/>
                </a:solidFill>
              </a:rPr>
              <a:t>When and how pharmacological treatment for </a:t>
            </a:r>
            <a:r>
              <a:rPr lang="en-GB" b="1" i="1" dirty="0" err="1">
                <a:solidFill>
                  <a:schemeClr val="accent1"/>
                </a:solidFill>
              </a:rPr>
              <a:t>rEDS</a:t>
            </a:r>
            <a:r>
              <a:rPr lang="en-GB" b="1" i="1" dirty="0">
                <a:solidFill>
                  <a:schemeClr val="accent1"/>
                </a:solidFill>
              </a:rPr>
              <a:t> in OSA should be initiated</a:t>
            </a:r>
            <a:endParaRPr lang="en-GB" b="1" dirty="0">
              <a:solidFill>
                <a:schemeClr val="accent1"/>
              </a:solidFill>
            </a:endParaRPr>
          </a:p>
        </p:txBody>
      </p:sp>
      <p:sp>
        <p:nvSpPr>
          <p:cNvPr id="3" name="Content Placeholder 2">
            <a:extLst>
              <a:ext uri="{FF2B5EF4-FFF2-40B4-BE49-F238E27FC236}">
                <a16:creationId xmlns:a16="http://schemas.microsoft.com/office/drawing/2014/main" id="{715E0143-A6CD-E4EF-2FB5-0DA0167CBD21}"/>
              </a:ext>
            </a:extLst>
          </p:cNvPr>
          <p:cNvSpPr>
            <a:spLocks noGrp="1"/>
          </p:cNvSpPr>
          <p:nvPr>
            <p:ph idx="1"/>
          </p:nvPr>
        </p:nvSpPr>
        <p:spPr/>
        <p:txBody>
          <a:bodyPr>
            <a:normAutofit fontScale="92500"/>
          </a:bodyPr>
          <a:lstStyle/>
          <a:p>
            <a:pPr marL="514350" indent="-514350">
              <a:buFont typeface="+mj-lt"/>
              <a:buAutoNum type="arabicPeriod"/>
            </a:pPr>
            <a:r>
              <a:rPr lang="en-GB" b="1" i="1" dirty="0"/>
              <a:t>After 6 months of CPAP therapy</a:t>
            </a:r>
            <a:r>
              <a:rPr lang="en-GB" i="1" dirty="0"/>
              <a:t> without sleepiness improvement and exclusion of other causes of sleepiness </a:t>
            </a:r>
          </a:p>
          <a:p>
            <a:pPr marL="514350" indent="-514350">
              <a:buFont typeface="+mj-lt"/>
              <a:buAutoNum type="arabicPeriod"/>
            </a:pPr>
            <a:endParaRPr lang="en-GB" i="1" dirty="0"/>
          </a:p>
          <a:p>
            <a:pPr marL="514350" indent="-514350">
              <a:buFont typeface="+mj-lt"/>
              <a:buAutoNum type="arabicPeriod"/>
            </a:pPr>
            <a:r>
              <a:rPr lang="en-GB" b="1" dirty="0"/>
              <a:t>Some patients who are partially or incompletely treated </a:t>
            </a:r>
            <a:r>
              <a:rPr lang="en-GB" dirty="0"/>
              <a:t>(such as patients who poorly adhere to CPAP treatment)</a:t>
            </a:r>
            <a:r>
              <a:rPr lang="en-GB" i="1" dirty="0"/>
              <a:t> </a:t>
            </a:r>
          </a:p>
          <a:p>
            <a:pPr marL="514350" indent="-514350">
              <a:buFont typeface="+mj-lt"/>
              <a:buAutoNum type="arabicPeriod"/>
            </a:pPr>
            <a:endParaRPr lang="en-GB" dirty="0"/>
          </a:p>
          <a:p>
            <a:pPr marL="0" indent="0" algn="just">
              <a:buNone/>
            </a:pPr>
            <a:r>
              <a:rPr lang="en-GB" dirty="0"/>
              <a:t>The second recommendation was prompted by the significant adverse consequences of EDS (</a:t>
            </a:r>
            <a:r>
              <a:rPr lang="en-GB" b="1" dirty="0">
                <a:solidFill>
                  <a:schemeClr val="accent1"/>
                </a:solidFill>
              </a:rPr>
              <a:t>higher risk of motor vehicle and occupational accidents, poor quality of life, and cognitive impairment</a:t>
            </a:r>
            <a:r>
              <a:rPr lang="en-GB" dirty="0"/>
              <a:t>) and favourable safety profiles of newer wake-promoting agents.</a:t>
            </a:r>
          </a:p>
        </p:txBody>
      </p:sp>
      <p:sp>
        <p:nvSpPr>
          <p:cNvPr id="5" name="TextBox 4">
            <a:extLst>
              <a:ext uri="{FF2B5EF4-FFF2-40B4-BE49-F238E27FC236}">
                <a16:creationId xmlns:a16="http://schemas.microsoft.com/office/drawing/2014/main" id="{D20C514C-11AA-4322-E99C-3CFB09109F9C}"/>
              </a:ext>
            </a:extLst>
          </p:cNvPr>
          <p:cNvSpPr txBox="1"/>
          <p:nvPr/>
        </p:nvSpPr>
        <p:spPr>
          <a:xfrm>
            <a:off x="8241126" y="6230751"/>
            <a:ext cx="6096000" cy="369332"/>
          </a:xfrm>
          <a:prstGeom prst="rect">
            <a:avLst/>
          </a:prstGeom>
          <a:noFill/>
        </p:spPr>
        <p:txBody>
          <a:bodyPr wrap="square">
            <a:spAutoFit/>
          </a:bodyPr>
          <a:lstStyle/>
          <a:p>
            <a:r>
              <a:rPr lang="en-GB" b="0" i="1" u="none" strike="noStrike" baseline="0" dirty="0">
                <a:latin typeface="CharisSIL-Italic"/>
              </a:rPr>
              <a:t>Sleep Medicine 112 (2023) 104–115</a:t>
            </a:r>
            <a:endParaRPr lang="en-GB" dirty="0"/>
          </a:p>
        </p:txBody>
      </p:sp>
      <p:sp>
        <p:nvSpPr>
          <p:cNvPr id="6" name="TextBox 5">
            <a:extLst>
              <a:ext uri="{FF2B5EF4-FFF2-40B4-BE49-F238E27FC236}">
                <a16:creationId xmlns:a16="http://schemas.microsoft.com/office/drawing/2014/main" id="{EC6AA2CB-083E-8C81-C495-074219EECFC8}"/>
              </a:ext>
            </a:extLst>
          </p:cNvPr>
          <p:cNvSpPr txBox="1"/>
          <p:nvPr/>
        </p:nvSpPr>
        <p:spPr>
          <a:xfrm>
            <a:off x="239486" y="6230751"/>
            <a:ext cx="7170056" cy="369332"/>
          </a:xfrm>
          <a:prstGeom prst="rect">
            <a:avLst/>
          </a:prstGeom>
          <a:noFill/>
        </p:spPr>
        <p:txBody>
          <a:bodyPr wrap="square">
            <a:spAutoFit/>
          </a:bodyPr>
          <a:lstStyle/>
          <a:p>
            <a:r>
              <a:rPr lang="en-GB" sz="1800" b="0" i="0" u="none" strike="noStrike" baseline="0" dirty="0">
                <a:solidFill>
                  <a:srgbClr val="000000"/>
                </a:solidFill>
                <a:latin typeface="Times New Roman" panose="02020603050405020304" pitchFamily="18" charset="0"/>
              </a:rPr>
              <a:t>Curr Med Res </a:t>
            </a:r>
            <a:r>
              <a:rPr lang="en-GB" sz="1800" b="0" i="0" u="none" strike="noStrike" baseline="0" dirty="0" err="1">
                <a:solidFill>
                  <a:srgbClr val="000000"/>
                </a:solidFill>
                <a:latin typeface="Times New Roman" panose="02020603050405020304" pitchFamily="18" charset="0"/>
              </a:rPr>
              <a:t>Opin</a:t>
            </a:r>
            <a:r>
              <a:rPr lang="en-GB" sz="1800" b="0" i="0" u="none" strike="noStrike" baseline="0" dirty="0">
                <a:solidFill>
                  <a:srgbClr val="000000"/>
                </a:solidFill>
                <a:latin typeface="Times New Roman" panose="02020603050405020304" pitchFamily="18" charset="0"/>
              </a:rPr>
              <a:t>. 2025 March ; 41(3): 549–558 </a:t>
            </a:r>
            <a:endParaRPr lang="en-GB" dirty="0"/>
          </a:p>
        </p:txBody>
      </p:sp>
    </p:spTree>
    <p:extLst>
      <p:ext uri="{BB962C8B-B14F-4D97-AF65-F5344CB8AC3E}">
        <p14:creationId xmlns:p14="http://schemas.microsoft.com/office/powerpoint/2010/main" val="614566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2EA535E-140C-47D2-BE0D-5D65AB223A29}"/>
              </a:ext>
            </a:extLst>
          </p:cNvPr>
          <p:cNvPicPr>
            <a:picLocks noChangeAspect="1"/>
          </p:cNvPicPr>
          <p:nvPr/>
        </p:nvPicPr>
        <p:blipFill>
          <a:blip r:embed="rId3"/>
          <a:stretch>
            <a:fillRect/>
          </a:stretch>
        </p:blipFill>
        <p:spPr>
          <a:xfrm>
            <a:off x="759467" y="2392689"/>
            <a:ext cx="3155013" cy="611368"/>
          </a:xfrm>
          <a:prstGeom prst="rect">
            <a:avLst/>
          </a:prstGeom>
        </p:spPr>
      </p:pic>
      <p:pic>
        <p:nvPicPr>
          <p:cNvPr id="2050" name="Picture 2" descr="La ragione in sonno d'Europa - Corriere.it">
            <a:extLst>
              <a:ext uri="{FF2B5EF4-FFF2-40B4-BE49-F238E27FC236}">
                <a16:creationId xmlns:a16="http://schemas.microsoft.com/office/drawing/2014/main" id="{98A79A48-D849-4935-8836-8E19E8749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263" y="3363074"/>
            <a:ext cx="2635420" cy="1976564"/>
          </a:xfrm>
          <a:prstGeom prst="rect">
            <a:avLst/>
          </a:prstGeom>
          <a:noFill/>
          <a:extLst>
            <a:ext uri="{909E8E84-426E-40DD-AFC4-6F175D3DCCD1}">
              <a14:hiddenFill xmlns:a14="http://schemas.microsoft.com/office/drawing/2010/main">
                <a:solidFill>
                  <a:srgbClr val="FFFFFF"/>
                </a:solidFill>
              </a14:hiddenFill>
            </a:ext>
          </a:extLst>
        </p:spPr>
      </p:pic>
      <p:sp>
        <p:nvSpPr>
          <p:cNvPr id="10" name="Sottotitolo 2">
            <a:extLst>
              <a:ext uri="{FF2B5EF4-FFF2-40B4-BE49-F238E27FC236}">
                <a16:creationId xmlns:a16="http://schemas.microsoft.com/office/drawing/2014/main" id="{40D06CCC-1B39-4057-A4AD-E24E01E6D672}"/>
              </a:ext>
            </a:extLst>
          </p:cNvPr>
          <p:cNvSpPr txBox="1">
            <a:spLocks/>
          </p:cNvSpPr>
          <p:nvPr/>
        </p:nvSpPr>
        <p:spPr>
          <a:xfrm>
            <a:off x="1564252" y="903101"/>
            <a:ext cx="9063497" cy="694312"/>
          </a:xfrm>
          <a:prstGeom prst="rect">
            <a:avLst/>
          </a:prstGeom>
          <a:no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just">
              <a:spcBef>
                <a:spcPts val="0"/>
              </a:spcBef>
            </a:pPr>
            <a:r>
              <a:rPr lang="it-IT" sz="5333" dirty="0">
                <a:solidFill>
                  <a:schemeClr val="tx2"/>
                </a:solidFill>
                <a:latin typeface="Trebuchet MS" panose="020B0703020202090204" pitchFamily="34" charset="0"/>
                <a:ea typeface="Tahoma" panose="020B0604030504040204" pitchFamily="34" charset="0"/>
                <a:cs typeface="Tahoma" panose="020B0604030504040204" pitchFamily="34" charset="0"/>
              </a:rPr>
              <a:t>WAKE-PROMOTING AGENTS</a:t>
            </a:r>
            <a:endParaRPr lang="it-IT" sz="2667" dirty="0">
              <a:solidFill>
                <a:schemeClr val="tx2"/>
              </a:solidFill>
              <a:latin typeface="Trebuchet MS" panose="020B0703020202090204" pitchFamily="34" charset="0"/>
              <a:ea typeface="Tahoma" panose="020B0604030504040204" pitchFamily="34" charset="0"/>
              <a:cs typeface="Tahoma" panose="020B0604030504040204" pitchFamily="34" charset="0"/>
            </a:endParaRPr>
          </a:p>
        </p:txBody>
      </p:sp>
      <p:sp>
        <p:nvSpPr>
          <p:cNvPr id="3" name="Rettangolo con angoli arrotondati 2">
            <a:extLst>
              <a:ext uri="{FF2B5EF4-FFF2-40B4-BE49-F238E27FC236}">
                <a16:creationId xmlns:a16="http://schemas.microsoft.com/office/drawing/2014/main" id="{87676A3F-0E71-4131-AC0F-2892645F2376}"/>
              </a:ext>
            </a:extLst>
          </p:cNvPr>
          <p:cNvSpPr/>
          <p:nvPr/>
        </p:nvSpPr>
        <p:spPr>
          <a:xfrm>
            <a:off x="4639442" y="2282163"/>
            <a:ext cx="6718300" cy="1553792"/>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2" name="Rettangolo 1">
            <a:extLst>
              <a:ext uri="{FF2B5EF4-FFF2-40B4-BE49-F238E27FC236}">
                <a16:creationId xmlns:a16="http://schemas.microsoft.com/office/drawing/2014/main" id="{4CD26B48-FB17-484D-9D0F-F92FB725202E}"/>
              </a:ext>
            </a:extLst>
          </p:cNvPr>
          <p:cNvSpPr/>
          <p:nvPr/>
        </p:nvSpPr>
        <p:spPr>
          <a:xfrm>
            <a:off x="4732600" y="2452717"/>
            <a:ext cx="6531981" cy="1231106"/>
          </a:xfrm>
          <a:prstGeom prst="rect">
            <a:avLst/>
          </a:prstGeom>
          <a:noFill/>
        </p:spPr>
        <p:txBody>
          <a:bodyPr wrap="none" lIns="121920" tIns="60960" rIns="121920" bIns="60960">
            <a:spAutoFit/>
          </a:bodyPr>
          <a:lstStyle/>
          <a:p>
            <a:pPr algn="ctr"/>
            <a:r>
              <a:rPr lang="it-IT" sz="7200" dirty="0">
                <a:ln w="0"/>
                <a:solidFill>
                  <a:srgbClr val="063C84"/>
                </a:solidFill>
                <a:effectLst>
                  <a:outerShdw blurRad="38100" dist="25400" dir="5400000" algn="ctr" rotWithShape="0">
                    <a:srgbClr val="6E747A">
                      <a:alpha val="43000"/>
                    </a:srgbClr>
                  </a:outerShdw>
                </a:effectLst>
              </a:rPr>
              <a:t>SOLRIAMFETOL</a:t>
            </a:r>
          </a:p>
        </p:txBody>
      </p:sp>
      <p:sp>
        <p:nvSpPr>
          <p:cNvPr id="12" name="Rettangolo con angoli arrotondati 11">
            <a:extLst>
              <a:ext uri="{FF2B5EF4-FFF2-40B4-BE49-F238E27FC236}">
                <a16:creationId xmlns:a16="http://schemas.microsoft.com/office/drawing/2014/main" id="{2589091C-0FB4-4614-B281-28AE403611B5}"/>
              </a:ext>
            </a:extLst>
          </p:cNvPr>
          <p:cNvSpPr/>
          <p:nvPr/>
        </p:nvSpPr>
        <p:spPr>
          <a:xfrm>
            <a:off x="4639443" y="4262293"/>
            <a:ext cx="6718300" cy="1553792"/>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1" name="Rettangolo 10">
            <a:extLst>
              <a:ext uri="{FF2B5EF4-FFF2-40B4-BE49-F238E27FC236}">
                <a16:creationId xmlns:a16="http://schemas.microsoft.com/office/drawing/2014/main" id="{B4FD6D27-5180-4403-A5AD-DC797063842D}"/>
              </a:ext>
            </a:extLst>
          </p:cNvPr>
          <p:cNvSpPr/>
          <p:nvPr/>
        </p:nvSpPr>
        <p:spPr>
          <a:xfrm>
            <a:off x="5249091" y="4293597"/>
            <a:ext cx="5499006" cy="1354217"/>
          </a:xfrm>
          <a:prstGeom prst="rect">
            <a:avLst/>
          </a:prstGeom>
          <a:noFill/>
        </p:spPr>
        <p:txBody>
          <a:bodyPr wrap="none" lIns="121920" tIns="60960" rIns="121920" bIns="60960">
            <a:spAutoFit/>
          </a:bodyPr>
          <a:lstStyle/>
          <a:p>
            <a:pPr algn="ctr"/>
            <a:r>
              <a:rPr lang="it-IT" sz="8000" dirty="0">
                <a:ln w="0"/>
                <a:solidFill>
                  <a:srgbClr val="063C84"/>
                </a:solidFill>
                <a:effectLst>
                  <a:outerShdw blurRad="38100" dist="25400" dir="5400000" algn="ctr" rotWithShape="0">
                    <a:srgbClr val="6E747A">
                      <a:alpha val="43000"/>
                    </a:srgbClr>
                  </a:outerShdw>
                </a:effectLst>
              </a:rPr>
              <a:t>PITOLISANT</a:t>
            </a:r>
          </a:p>
        </p:txBody>
      </p:sp>
      <p:sp>
        <p:nvSpPr>
          <p:cNvPr id="13" name="Sottotitolo 2">
            <a:extLst>
              <a:ext uri="{FF2B5EF4-FFF2-40B4-BE49-F238E27FC236}">
                <a16:creationId xmlns:a16="http://schemas.microsoft.com/office/drawing/2014/main" id="{9DAD0692-27D8-41B7-90DA-42BE767F3BCC}"/>
              </a:ext>
            </a:extLst>
          </p:cNvPr>
          <p:cNvSpPr txBox="1">
            <a:spLocks/>
          </p:cNvSpPr>
          <p:nvPr/>
        </p:nvSpPr>
        <p:spPr>
          <a:xfrm>
            <a:off x="10019020" y="222336"/>
            <a:ext cx="1948969" cy="694312"/>
          </a:xfrm>
          <a:prstGeom prst="rect">
            <a:avLst/>
          </a:prstGeom>
          <a:solidFill>
            <a:schemeClr val="bg1">
              <a:lumMod val="95000"/>
            </a:schemeClr>
          </a:solidFill>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pPr>
            <a:r>
              <a:rPr lang="it-IT" sz="4000" dirty="0">
                <a:solidFill>
                  <a:schemeClr val="accent1"/>
                </a:solidFill>
                <a:latin typeface="Trebuchet MS" panose="020B0703020202090204" pitchFamily="34" charset="0"/>
                <a:ea typeface="Tahoma" panose="020B0604030504040204" pitchFamily="34" charset="0"/>
                <a:cs typeface="Tahoma" panose="020B0604030504040204" pitchFamily="34" charset="0"/>
              </a:rPr>
              <a:t>ESS&gt;10 </a:t>
            </a:r>
          </a:p>
        </p:txBody>
      </p:sp>
      <p:sp>
        <p:nvSpPr>
          <p:cNvPr id="5" name="Sottotitolo 2">
            <a:extLst>
              <a:ext uri="{FF2B5EF4-FFF2-40B4-BE49-F238E27FC236}">
                <a16:creationId xmlns:a16="http://schemas.microsoft.com/office/drawing/2014/main" id="{AC43FD05-3AC1-39F0-4A02-95614B97DB70}"/>
              </a:ext>
            </a:extLst>
          </p:cNvPr>
          <p:cNvSpPr txBox="1">
            <a:spLocks/>
          </p:cNvSpPr>
          <p:nvPr/>
        </p:nvSpPr>
        <p:spPr>
          <a:xfrm>
            <a:off x="1903218" y="270423"/>
            <a:ext cx="7776837" cy="694312"/>
          </a:xfrm>
          <a:prstGeom prst="rect">
            <a:avLst/>
          </a:prstGeom>
          <a:solidFill>
            <a:schemeClr val="accent1">
              <a:lumMod val="20000"/>
              <a:lumOff val="80000"/>
            </a:schemeClr>
          </a:solidFill>
          <a:ln>
            <a:solidFill>
              <a:schemeClr val="accent1">
                <a:lumMod val="40000"/>
                <a:lumOff val="60000"/>
              </a:schemeClr>
            </a:solidFill>
          </a:ln>
        </p:spPr>
        <p:txBody>
          <a:bodyPr vert="horz" lIns="121920" tIns="60960" rIns="121920" bIns="6096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it-IT" b="1" dirty="0">
                <a:solidFill>
                  <a:schemeClr val="accent1"/>
                </a:solidFill>
                <a:latin typeface="Trebuchet MS" panose="020B0703020202090204" pitchFamily="34" charset="0"/>
                <a:ea typeface="Tahoma" panose="020B0604030504040204" pitchFamily="34" charset="0"/>
                <a:cs typeface="Tahoma" panose="020B0604030504040204" pitchFamily="34" charset="0"/>
              </a:rPr>
              <a:t>Excessive daytime sleepiness </a:t>
            </a:r>
            <a:endParaRPr lang="it-IT" sz="26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867"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spcBef>
                <a:spcPts val="0"/>
              </a:spcBef>
            </a:pPr>
            <a:endParaRPr lang="it-IT" sz="16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7717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B44CF4-48DD-C953-DF9A-7B9BEF82B21C}"/>
              </a:ext>
            </a:extLst>
          </p:cNvPr>
          <p:cNvPicPr>
            <a:picLocks noChangeAspect="1"/>
          </p:cNvPicPr>
          <p:nvPr/>
        </p:nvPicPr>
        <p:blipFill>
          <a:blip r:embed="rId3"/>
          <a:srcRect l="47759" t="26785" r="19998" b="5014"/>
          <a:stretch>
            <a:fillRect/>
          </a:stretch>
        </p:blipFill>
        <p:spPr>
          <a:xfrm>
            <a:off x="217164" y="1683205"/>
            <a:ext cx="3938851" cy="4894629"/>
          </a:xfrm>
          <a:prstGeom prst="rect">
            <a:avLst/>
          </a:prstGeom>
        </p:spPr>
      </p:pic>
      <p:pic>
        <p:nvPicPr>
          <p:cNvPr id="7" name="Picture 6">
            <a:extLst>
              <a:ext uri="{FF2B5EF4-FFF2-40B4-BE49-F238E27FC236}">
                <a16:creationId xmlns:a16="http://schemas.microsoft.com/office/drawing/2014/main" id="{60F72DEA-41CF-F6B8-59B3-F4C2D19AADB9}"/>
              </a:ext>
            </a:extLst>
          </p:cNvPr>
          <p:cNvPicPr>
            <a:picLocks noChangeAspect="1"/>
          </p:cNvPicPr>
          <p:nvPr/>
        </p:nvPicPr>
        <p:blipFill>
          <a:blip r:embed="rId4"/>
          <a:srcRect l="6928" t="29735" r="56608" b="11976"/>
          <a:stretch>
            <a:fillRect/>
          </a:stretch>
        </p:blipFill>
        <p:spPr>
          <a:xfrm>
            <a:off x="3368351" y="1683718"/>
            <a:ext cx="2605298" cy="2446801"/>
          </a:xfrm>
          <a:prstGeom prst="rect">
            <a:avLst/>
          </a:prstGeom>
        </p:spPr>
      </p:pic>
      <p:pic>
        <p:nvPicPr>
          <p:cNvPr id="2" name="Immagine 2">
            <a:extLst>
              <a:ext uri="{FF2B5EF4-FFF2-40B4-BE49-F238E27FC236}">
                <a16:creationId xmlns:a16="http://schemas.microsoft.com/office/drawing/2014/main" id="{BC0297A8-AE8A-D0DC-ACDC-C9E787921ABF}"/>
              </a:ext>
            </a:extLst>
          </p:cNvPr>
          <p:cNvPicPr>
            <a:picLocks noChangeAspect="1"/>
          </p:cNvPicPr>
          <p:nvPr/>
        </p:nvPicPr>
        <p:blipFill rotWithShape="1">
          <a:blip r:embed="rId5"/>
          <a:srcRect l="-1" r="50857"/>
          <a:stretch/>
        </p:blipFill>
        <p:spPr>
          <a:xfrm>
            <a:off x="5973649" y="3134061"/>
            <a:ext cx="3034725" cy="3297085"/>
          </a:xfrm>
          <a:prstGeom prst="rect">
            <a:avLst/>
          </a:prstGeom>
        </p:spPr>
      </p:pic>
      <p:pic>
        <p:nvPicPr>
          <p:cNvPr id="3" name="Immagine 1">
            <a:extLst>
              <a:ext uri="{FF2B5EF4-FFF2-40B4-BE49-F238E27FC236}">
                <a16:creationId xmlns:a16="http://schemas.microsoft.com/office/drawing/2014/main" id="{5F78477A-F83C-3B51-030B-D249A99CC1F6}"/>
              </a:ext>
            </a:extLst>
          </p:cNvPr>
          <p:cNvPicPr>
            <a:picLocks noChangeAspect="1"/>
          </p:cNvPicPr>
          <p:nvPr/>
        </p:nvPicPr>
        <p:blipFill>
          <a:blip r:embed="rId6"/>
          <a:stretch>
            <a:fillRect/>
          </a:stretch>
        </p:blipFill>
        <p:spPr>
          <a:xfrm>
            <a:off x="9157277" y="3134060"/>
            <a:ext cx="3034724" cy="3189945"/>
          </a:xfrm>
          <a:prstGeom prst="rect">
            <a:avLst/>
          </a:prstGeom>
        </p:spPr>
      </p:pic>
      <p:sp>
        <p:nvSpPr>
          <p:cNvPr id="4" name="TextBox 3">
            <a:extLst>
              <a:ext uri="{FF2B5EF4-FFF2-40B4-BE49-F238E27FC236}">
                <a16:creationId xmlns:a16="http://schemas.microsoft.com/office/drawing/2014/main" id="{87080BDB-6085-A679-1A26-F0428306BC1E}"/>
              </a:ext>
            </a:extLst>
          </p:cNvPr>
          <p:cNvSpPr txBox="1"/>
          <p:nvPr/>
        </p:nvSpPr>
        <p:spPr>
          <a:xfrm>
            <a:off x="6277232" y="3134060"/>
            <a:ext cx="5771333" cy="3297084"/>
          </a:xfrm>
          <a:prstGeom prst="rect">
            <a:avLst/>
          </a:prstGeom>
          <a:noFill/>
          <a:ln w="38100">
            <a:solidFill>
              <a:schemeClr val="accent1"/>
            </a:solidFill>
          </a:ln>
        </p:spPr>
        <p:txBody>
          <a:bodyPr wrap="square" rtlCol="0">
            <a:spAutoFit/>
          </a:bodyPr>
          <a:lstStyle/>
          <a:p>
            <a:endParaRPr lang="en-GB" dirty="0">
              <a:solidFill>
                <a:schemeClr val="accent1"/>
              </a:solidFill>
            </a:endParaRPr>
          </a:p>
        </p:txBody>
      </p:sp>
      <p:pic>
        <p:nvPicPr>
          <p:cNvPr id="8" name="Picture 7">
            <a:extLst>
              <a:ext uri="{FF2B5EF4-FFF2-40B4-BE49-F238E27FC236}">
                <a16:creationId xmlns:a16="http://schemas.microsoft.com/office/drawing/2014/main" id="{17425E94-0B8E-E2C0-DA52-2CA2B103880D}"/>
              </a:ext>
            </a:extLst>
          </p:cNvPr>
          <p:cNvPicPr>
            <a:picLocks noChangeAspect="1"/>
          </p:cNvPicPr>
          <p:nvPr/>
        </p:nvPicPr>
        <p:blipFill>
          <a:blip r:embed="rId7"/>
          <a:stretch>
            <a:fillRect/>
          </a:stretch>
        </p:blipFill>
        <p:spPr>
          <a:xfrm>
            <a:off x="759843" y="77604"/>
            <a:ext cx="10516511" cy="1786283"/>
          </a:xfrm>
          <a:prstGeom prst="rect">
            <a:avLst/>
          </a:prstGeom>
        </p:spPr>
      </p:pic>
    </p:spTree>
    <p:extLst>
      <p:ext uri="{BB962C8B-B14F-4D97-AF65-F5344CB8AC3E}">
        <p14:creationId xmlns:p14="http://schemas.microsoft.com/office/powerpoint/2010/main" val="1565777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EF7282E-0C0A-4054-A813-CFA533A25484}"/>
              </a:ext>
            </a:extLst>
          </p:cNvPr>
          <p:cNvPicPr>
            <a:picLocks noChangeAspect="1"/>
          </p:cNvPicPr>
          <p:nvPr/>
        </p:nvPicPr>
        <p:blipFill>
          <a:blip r:embed="rId2"/>
          <a:stretch>
            <a:fillRect/>
          </a:stretch>
        </p:blipFill>
        <p:spPr>
          <a:xfrm>
            <a:off x="47990" y="129366"/>
            <a:ext cx="4314173" cy="2559028"/>
          </a:xfrm>
          <a:prstGeom prst="rect">
            <a:avLst/>
          </a:prstGeom>
        </p:spPr>
      </p:pic>
      <p:sp>
        <p:nvSpPr>
          <p:cNvPr id="8" name="Rettangolo con angoli arrotondati 7">
            <a:extLst>
              <a:ext uri="{FF2B5EF4-FFF2-40B4-BE49-F238E27FC236}">
                <a16:creationId xmlns:a16="http://schemas.microsoft.com/office/drawing/2014/main" id="{AF98AE82-061C-47AB-A593-1113D7E59193}"/>
              </a:ext>
            </a:extLst>
          </p:cNvPr>
          <p:cNvSpPr/>
          <p:nvPr/>
        </p:nvSpPr>
        <p:spPr>
          <a:xfrm>
            <a:off x="4362163" y="129366"/>
            <a:ext cx="6196108" cy="1107996"/>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0" name="CasellaDiTesto 9">
            <a:extLst>
              <a:ext uri="{FF2B5EF4-FFF2-40B4-BE49-F238E27FC236}">
                <a16:creationId xmlns:a16="http://schemas.microsoft.com/office/drawing/2014/main" id="{E7CF1CFF-4011-439C-9643-96EC24C9D04D}"/>
              </a:ext>
            </a:extLst>
          </p:cNvPr>
          <p:cNvSpPr txBox="1"/>
          <p:nvPr/>
        </p:nvSpPr>
        <p:spPr>
          <a:xfrm>
            <a:off x="152401" y="5186405"/>
            <a:ext cx="11355572" cy="1200329"/>
          </a:xfrm>
          <a:prstGeom prst="rect">
            <a:avLst/>
          </a:prstGeom>
          <a:noFill/>
        </p:spPr>
        <p:txBody>
          <a:bodyPr wrap="square">
            <a:spAutoFit/>
          </a:bodyPr>
          <a:lstStyle/>
          <a:p>
            <a:pPr algn="l"/>
            <a:r>
              <a:rPr lang="it-IT" sz="2400" dirty="0">
                <a:solidFill>
                  <a:schemeClr val="tx2"/>
                </a:solidFill>
                <a:latin typeface="ui-sans-serif"/>
              </a:rPr>
              <a:t>C</a:t>
            </a:r>
            <a:r>
              <a:rPr lang="it-IT" sz="2400" baseline="-25000" dirty="0">
                <a:solidFill>
                  <a:schemeClr val="tx2"/>
                </a:solidFill>
                <a:latin typeface="ui-sans-serif"/>
              </a:rPr>
              <a:t>10</a:t>
            </a:r>
            <a:r>
              <a:rPr lang="it-IT" sz="2400" dirty="0">
                <a:solidFill>
                  <a:schemeClr val="tx2"/>
                </a:solidFill>
                <a:latin typeface="ui-sans-serif"/>
              </a:rPr>
              <a:t>H</a:t>
            </a:r>
            <a:r>
              <a:rPr lang="it-IT" sz="2400" baseline="-25000" dirty="0">
                <a:solidFill>
                  <a:schemeClr val="tx2"/>
                </a:solidFill>
                <a:latin typeface="ui-sans-serif"/>
              </a:rPr>
              <a:t>14</a:t>
            </a:r>
            <a:r>
              <a:rPr lang="it-IT" sz="2400" dirty="0">
                <a:solidFill>
                  <a:schemeClr val="tx2"/>
                </a:solidFill>
                <a:latin typeface="ui-sans-serif"/>
              </a:rPr>
              <a:t>N</a:t>
            </a:r>
            <a:r>
              <a:rPr lang="it-IT" sz="2400" baseline="-25000" dirty="0">
                <a:solidFill>
                  <a:schemeClr val="tx2"/>
                </a:solidFill>
                <a:latin typeface="ui-sans-serif"/>
              </a:rPr>
              <a:t>2</a:t>
            </a:r>
            <a:r>
              <a:rPr lang="it-IT" sz="2400" dirty="0">
                <a:solidFill>
                  <a:schemeClr val="tx2"/>
                </a:solidFill>
                <a:latin typeface="ui-sans-serif"/>
              </a:rPr>
              <a:t>O</a:t>
            </a:r>
            <a:r>
              <a:rPr lang="it-IT" sz="2400" baseline="-25000" dirty="0">
                <a:solidFill>
                  <a:schemeClr val="tx2"/>
                </a:solidFill>
                <a:latin typeface="ui-sans-serif"/>
              </a:rPr>
              <a:t>2</a:t>
            </a:r>
            <a:endParaRPr lang="it-IT" sz="2400" dirty="0">
              <a:solidFill>
                <a:schemeClr val="tx2"/>
              </a:solidFill>
              <a:latin typeface="ui-sans-serif"/>
            </a:endParaRPr>
          </a:p>
          <a:p>
            <a:pPr algn="l"/>
            <a:r>
              <a:rPr lang="it-IT" sz="2400" dirty="0">
                <a:solidFill>
                  <a:schemeClr val="tx2"/>
                </a:solidFill>
                <a:latin typeface="ui-sans-serif"/>
              </a:rPr>
              <a:t>Nome IUPAC:</a:t>
            </a:r>
          </a:p>
          <a:p>
            <a:pPr algn="l"/>
            <a:r>
              <a:rPr lang="it-IT" sz="2400" dirty="0">
                <a:solidFill>
                  <a:schemeClr val="tx2"/>
                </a:solidFill>
                <a:latin typeface="ui-sans-serif"/>
              </a:rPr>
              <a:t>[(2</a:t>
            </a:r>
            <a:r>
              <a:rPr lang="it-IT" sz="2400" i="1" dirty="0">
                <a:solidFill>
                  <a:schemeClr val="tx2"/>
                </a:solidFill>
                <a:latin typeface="ui-sans-serif"/>
              </a:rPr>
              <a:t>R</a:t>
            </a:r>
            <a:r>
              <a:rPr lang="it-IT" sz="2400" dirty="0">
                <a:solidFill>
                  <a:schemeClr val="tx2"/>
                </a:solidFill>
                <a:latin typeface="ui-sans-serif"/>
              </a:rPr>
              <a:t>)-2-amino-3-phenylpropyl] carbamate</a:t>
            </a:r>
          </a:p>
        </p:txBody>
      </p:sp>
      <p:sp>
        <p:nvSpPr>
          <p:cNvPr id="11" name="Rettangolo 10">
            <a:extLst>
              <a:ext uri="{FF2B5EF4-FFF2-40B4-BE49-F238E27FC236}">
                <a16:creationId xmlns:a16="http://schemas.microsoft.com/office/drawing/2014/main" id="{81DCBDB3-E0B5-4580-AFB9-016CE73AC3D3}"/>
              </a:ext>
            </a:extLst>
          </p:cNvPr>
          <p:cNvSpPr/>
          <p:nvPr/>
        </p:nvSpPr>
        <p:spPr>
          <a:xfrm>
            <a:off x="4542270" y="129364"/>
            <a:ext cx="5835893" cy="1107996"/>
          </a:xfrm>
          <a:prstGeom prst="rect">
            <a:avLst/>
          </a:prstGeom>
          <a:noFill/>
        </p:spPr>
        <p:txBody>
          <a:bodyPr wrap="none" lIns="121920" tIns="60960" rIns="121920" bIns="60960">
            <a:spAutoFit/>
          </a:bodyPr>
          <a:lstStyle/>
          <a:p>
            <a:pPr algn="ctr"/>
            <a:r>
              <a:rPr lang="it-IT" sz="6400" dirty="0">
                <a:ln w="0"/>
                <a:solidFill>
                  <a:srgbClr val="063C84"/>
                </a:solidFill>
                <a:effectLst>
                  <a:outerShdw blurRad="38100" dist="25400" dir="5400000" algn="ctr" rotWithShape="0">
                    <a:srgbClr val="6E747A">
                      <a:alpha val="43000"/>
                    </a:srgbClr>
                  </a:outerShdw>
                </a:effectLst>
              </a:rPr>
              <a:t>SOLRIAMFETOL</a:t>
            </a:r>
          </a:p>
        </p:txBody>
      </p:sp>
      <p:pic>
        <p:nvPicPr>
          <p:cNvPr id="3" name="Immagine 2" descr="Immagine che contiene diagramma, linea, Piano, design&#10;&#10;Il contenuto generato dall'IA potrebbe non essere corretto.">
            <a:extLst>
              <a:ext uri="{FF2B5EF4-FFF2-40B4-BE49-F238E27FC236}">
                <a16:creationId xmlns:a16="http://schemas.microsoft.com/office/drawing/2014/main" id="{EEB6DB9C-744F-4C4C-81DF-2D43B5667802}"/>
              </a:ext>
            </a:extLst>
          </p:cNvPr>
          <p:cNvPicPr>
            <a:picLocks noChangeAspect="1"/>
          </p:cNvPicPr>
          <p:nvPr/>
        </p:nvPicPr>
        <p:blipFill>
          <a:blip r:embed="rId3"/>
          <a:stretch>
            <a:fillRect/>
          </a:stretch>
        </p:blipFill>
        <p:spPr>
          <a:xfrm>
            <a:off x="2205076" y="2688394"/>
            <a:ext cx="2734291" cy="2734291"/>
          </a:xfrm>
          <a:prstGeom prst="rect">
            <a:avLst/>
          </a:prstGeom>
        </p:spPr>
      </p:pic>
      <p:sp>
        <p:nvSpPr>
          <p:cNvPr id="5" name="CasellaDiTesto 4">
            <a:extLst>
              <a:ext uri="{FF2B5EF4-FFF2-40B4-BE49-F238E27FC236}">
                <a16:creationId xmlns:a16="http://schemas.microsoft.com/office/drawing/2014/main" id="{782A2A20-74D8-4F58-98FB-F824A28F51AB}"/>
              </a:ext>
            </a:extLst>
          </p:cNvPr>
          <p:cNvSpPr txBox="1"/>
          <p:nvPr/>
        </p:nvSpPr>
        <p:spPr>
          <a:xfrm>
            <a:off x="6038198" y="1589855"/>
            <a:ext cx="6105812" cy="5017527"/>
          </a:xfrm>
          <a:prstGeom prst="rect">
            <a:avLst/>
          </a:prstGeom>
          <a:solidFill>
            <a:schemeClr val="tx2">
              <a:lumMod val="10000"/>
              <a:lumOff val="90000"/>
            </a:schemeClr>
          </a:solidFill>
        </p:spPr>
        <p:txBody>
          <a:bodyPr wrap="square">
            <a:spAutoFit/>
          </a:bodyPr>
          <a:lstStyle/>
          <a:p>
            <a:pPr marL="457200" indent="-457200" algn="just">
              <a:buFont typeface="Wingdings" panose="05000000000000000000" pitchFamily="2" charset="2"/>
              <a:buChar char="Ø"/>
            </a:pPr>
            <a:r>
              <a:rPr lang="en-GB" sz="2667" dirty="0">
                <a:solidFill>
                  <a:schemeClr val="tx2"/>
                </a:solidFill>
                <a:latin typeface="ui-sans-serif"/>
              </a:rPr>
              <a:t>It inhibits the reuptake of dopamine and norepinephrine, but does not facilitate their release: no risk of dependence.</a:t>
            </a:r>
          </a:p>
          <a:p>
            <a:pPr algn="just"/>
            <a:endParaRPr lang="en-GB" sz="2667" dirty="0">
              <a:solidFill>
                <a:schemeClr val="tx2"/>
              </a:solidFill>
              <a:latin typeface="ui-sans-serif"/>
            </a:endParaRPr>
          </a:p>
          <a:p>
            <a:pPr marL="457200" indent="-457200" algn="just">
              <a:buFont typeface="Wingdings" panose="05000000000000000000" pitchFamily="2" charset="2"/>
              <a:buChar char="Ø"/>
            </a:pPr>
            <a:r>
              <a:rPr lang="en-GB" sz="2667" dirty="0">
                <a:solidFill>
                  <a:schemeClr val="tx2"/>
                </a:solidFill>
                <a:latin typeface="ui-sans-serif"/>
              </a:rPr>
              <a:t>Approved as an addition to primary therapy for OSA.</a:t>
            </a:r>
          </a:p>
          <a:p>
            <a:pPr marL="457200" indent="-457200" algn="just">
              <a:buFont typeface="Wingdings" panose="05000000000000000000" pitchFamily="2" charset="2"/>
              <a:buChar char="Ø"/>
            </a:pPr>
            <a:endParaRPr lang="en-GB" sz="2667" dirty="0">
              <a:solidFill>
                <a:schemeClr val="tx2"/>
              </a:solidFill>
              <a:latin typeface="ui-sans-serif"/>
            </a:endParaRPr>
          </a:p>
          <a:p>
            <a:pPr marL="457200" indent="-457200" algn="just">
              <a:buFont typeface="Wingdings" panose="05000000000000000000" pitchFamily="2" charset="2"/>
              <a:buChar char="Ø"/>
            </a:pPr>
            <a:r>
              <a:rPr lang="en-GB" sz="2667" dirty="0">
                <a:solidFill>
                  <a:schemeClr val="tx2"/>
                </a:solidFill>
                <a:latin typeface="ui-sans-serif"/>
              </a:rPr>
              <a:t>It is approved for use starting at a dose of 37.5 mg once daily upon waking, which can be doubled after at least three days up to a maximum of 150 mg. </a:t>
            </a:r>
            <a:endParaRPr lang="it-IT" sz="2667" dirty="0">
              <a:solidFill>
                <a:schemeClr val="tx2"/>
              </a:solidFill>
              <a:latin typeface="ui-sans-serif"/>
            </a:endParaRPr>
          </a:p>
        </p:txBody>
      </p:sp>
    </p:spTree>
    <p:extLst>
      <p:ext uri="{BB962C8B-B14F-4D97-AF65-F5344CB8AC3E}">
        <p14:creationId xmlns:p14="http://schemas.microsoft.com/office/powerpoint/2010/main" val="3046330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8956E65-DA15-4870-B74D-F2BF9CD78EE1}"/>
              </a:ext>
            </a:extLst>
          </p:cNvPr>
          <p:cNvPicPr>
            <a:picLocks noChangeAspect="1"/>
          </p:cNvPicPr>
          <p:nvPr/>
        </p:nvPicPr>
        <p:blipFill>
          <a:blip r:embed="rId3"/>
          <a:stretch>
            <a:fillRect/>
          </a:stretch>
        </p:blipFill>
        <p:spPr>
          <a:xfrm>
            <a:off x="226829" y="165998"/>
            <a:ext cx="8463516" cy="1459777"/>
          </a:xfrm>
          <a:prstGeom prst="rect">
            <a:avLst/>
          </a:prstGeom>
        </p:spPr>
      </p:pic>
      <p:pic>
        <p:nvPicPr>
          <p:cNvPr id="4" name="Immagine 3">
            <a:extLst>
              <a:ext uri="{FF2B5EF4-FFF2-40B4-BE49-F238E27FC236}">
                <a16:creationId xmlns:a16="http://schemas.microsoft.com/office/drawing/2014/main" id="{01BA9419-9B22-4E56-A90D-3831CE497FD0}"/>
              </a:ext>
            </a:extLst>
          </p:cNvPr>
          <p:cNvPicPr>
            <a:picLocks noChangeAspect="1"/>
          </p:cNvPicPr>
          <p:nvPr/>
        </p:nvPicPr>
        <p:blipFill>
          <a:blip r:embed="rId4"/>
          <a:stretch>
            <a:fillRect/>
          </a:stretch>
        </p:blipFill>
        <p:spPr>
          <a:xfrm>
            <a:off x="226829" y="2005922"/>
            <a:ext cx="3341759" cy="2371727"/>
          </a:xfrm>
          <a:prstGeom prst="rect">
            <a:avLst/>
          </a:prstGeom>
        </p:spPr>
      </p:pic>
      <p:pic>
        <p:nvPicPr>
          <p:cNvPr id="9" name="Immagine 8">
            <a:extLst>
              <a:ext uri="{FF2B5EF4-FFF2-40B4-BE49-F238E27FC236}">
                <a16:creationId xmlns:a16="http://schemas.microsoft.com/office/drawing/2014/main" id="{4F9E5929-1421-4DE9-A304-CD1AE3578752}"/>
              </a:ext>
            </a:extLst>
          </p:cNvPr>
          <p:cNvPicPr>
            <a:picLocks noChangeAspect="1"/>
          </p:cNvPicPr>
          <p:nvPr/>
        </p:nvPicPr>
        <p:blipFill>
          <a:blip r:embed="rId5"/>
          <a:stretch>
            <a:fillRect/>
          </a:stretch>
        </p:blipFill>
        <p:spPr>
          <a:xfrm>
            <a:off x="3556138" y="2114637"/>
            <a:ext cx="3211454" cy="2154295"/>
          </a:xfrm>
          <a:prstGeom prst="rect">
            <a:avLst/>
          </a:prstGeom>
        </p:spPr>
      </p:pic>
      <p:pic>
        <p:nvPicPr>
          <p:cNvPr id="11" name="Immagine 10">
            <a:extLst>
              <a:ext uri="{FF2B5EF4-FFF2-40B4-BE49-F238E27FC236}">
                <a16:creationId xmlns:a16="http://schemas.microsoft.com/office/drawing/2014/main" id="{A422E155-45BF-41F3-A09B-3FB4E4EE3CDB}"/>
              </a:ext>
            </a:extLst>
          </p:cNvPr>
          <p:cNvPicPr>
            <a:picLocks noChangeAspect="1"/>
          </p:cNvPicPr>
          <p:nvPr/>
        </p:nvPicPr>
        <p:blipFill>
          <a:blip r:embed="rId6"/>
          <a:stretch>
            <a:fillRect/>
          </a:stretch>
        </p:blipFill>
        <p:spPr>
          <a:xfrm>
            <a:off x="594262" y="5238386"/>
            <a:ext cx="4363991" cy="980380"/>
          </a:xfrm>
          <a:prstGeom prst="rect">
            <a:avLst/>
          </a:prstGeom>
        </p:spPr>
      </p:pic>
      <p:sp>
        <p:nvSpPr>
          <p:cNvPr id="7" name="Rettangolo 6">
            <a:extLst>
              <a:ext uri="{FF2B5EF4-FFF2-40B4-BE49-F238E27FC236}">
                <a16:creationId xmlns:a16="http://schemas.microsoft.com/office/drawing/2014/main" id="{B49BD404-481F-4A25-B7A4-A2495DDB132C}"/>
              </a:ext>
            </a:extLst>
          </p:cNvPr>
          <p:cNvSpPr/>
          <p:nvPr/>
        </p:nvSpPr>
        <p:spPr>
          <a:xfrm>
            <a:off x="8900289" y="286664"/>
            <a:ext cx="2877879" cy="1928861"/>
          </a:xfrm>
          <a:prstGeom prst="rect">
            <a:avLst/>
          </a:prstGeom>
          <a:noFill/>
        </p:spPr>
        <p:txBody>
          <a:bodyPr wrap="square" lIns="121920" tIns="60960" rIns="121920" bIns="60960">
            <a:spAutoFit/>
          </a:bodyPr>
          <a:lstStyle/>
          <a:p>
            <a:pPr algn="ctr"/>
            <a:r>
              <a:rPr lang="it-IT" sz="5867"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TONES 3</a:t>
            </a:r>
          </a:p>
        </p:txBody>
      </p:sp>
      <p:pic>
        <p:nvPicPr>
          <p:cNvPr id="2" name="Immagine 4">
            <a:extLst>
              <a:ext uri="{FF2B5EF4-FFF2-40B4-BE49-F238E27FC236}">
                <a16:creationId xmlns:a16="http://schemas.microsoft.com/office/drawing/2014/main" id="{75D1718A-D472-4DD0-1AB7-C0316CFBF002}"/>
              </a:ext>
            </a:extLst>
          </p:cNvPr>
          <p:cNvPicPr>
            <a:picLocks noChangeAspect="1"/>
          </p:cNvPicPr>
          <p:nvPr/>
        </p:nvPicPr>
        <p:blipFill>
          <a:blip r:embed="rId7"/>
          <a:stretch>
            <a:fillRect/>
          </a:stretch>
        </p:blipFill>
        <p:spPr>
          <a:xfrm>
            <a:off x="6897897" y="2369528"/>
            <a:ext cx="4754281" cy="2272948"/>
          </a:xfrm>
          <a:prstGeom prst="rect">
            <a:avLst/>
          </a:prstGeom>
        </p:spPr>
      </p:pic>
    </p:spTree>
    <p:extLst>
      <p:ext uri="{BB962C8B-B14F-4D97-AF65-F5344CB8AC3E}">
        <p14:creationId xmlns:p14="http://schemas.microsoft.com/office/powerpoint/2010/main" val="2033985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BE0D42A-93E0-4604-B7C3-F2317E794CD6}"/>
              </a:ext>
            </a:extLst>
          </p:cNvPr>
          <p:cNvPicPr>
            <a:picLocks noChangeAspect="1"/>
          </p:cNvPicPr>
          <p:nvPr/>
        </p:nvPicPr>
        <p:blipFill>
          <a:blip r:embed="rId3"/>
          <a:stretch>
            <a:fillRect/>
          </a:stretch>
        </p:blipFill>
        <p:spPr>
          <a:xfrm>
            <a:off x="1" y="0"/>
            <a:ext cx="7349740" cy="2171181"/>
          </a:xfrm>
          <a:prstGeom prst="rect">
            <a:avLst/>
          </a:prstGeom>
        </p:spPr>
      </p:pic>
      <p:pic>
        <p:nvPicPr>
          <p:cNvPr id="9" name="Immagine 8">
            <a:extLst>
              <a:ext uri="{FF2B5EF4-FFF2-40B4-BE49-F238E27FC236}">
                <a16:creationId xmlns:a16="http://schemas.microsoft.com/office/drawing/2014/main" id="{13B0EE18-9B82-472F-9B2A-AFA36B9CDED9}"/>
              </a:ext>
            </a:extLst>
          </p:cNvPr>
          <p:cNvPicPr>
            <a:picLocks noChangeAspect="1"/>
          </p:cNvPicPr>
          <p:nvPr/>
        </p:nvPicPr>
        <p:blipFill>
          <a:blip r:embed="rId4"/>
          <a:stretch>
            <a:fillRect/>
          </a:stretch>
        </p:blipFill>
        <p:spPr>
          <a:xfrm>
            <a:off x="1252131" y="2150655"/>
            <a:ext cx="5321300" cy="3987800"/>
          </a:xfrm>
          <a:prstGeom prst="rect">
            <a:avLst/>
          </a:prstGeom>
        </p:spPr>
      </p:pic>
      <p:pic>
        <p:nvPicPr>
          <p:cNvPr id="11" name="Immagine 10">
            <a:extLst>
              <a:ext uri="{FF2B5EF4-FFF2-40B4-BE49-F238E27FC236}">
                <a16:creationId xmlns:a16="http://schemas.microsoft.com/office/drawing/2014/main" id="{CF6B07C7-E2B6-4A95-91A5-73088FA72471}"/>
              </a:ext>
            </a:extLst>
          </p:cNvPr>
          <p:cNvPicPr>
            <a:picLocks noChangeAspect="1"/>
          </p:cNvPicPr>
          <p:nvPr/>
        </p:nvPicPr>
        <p:blipFill>
          <a:blip r:embed="rId5"/>
          <a:stretch>
            <a:fillRect/>
          </a:stretch>
        </p:blipFill>
        <p:spPr>
          <a:xfrm>
            <a:off x="6811335" y="1274355"/>
            <a:ext cx="5232400" cy="4864100"/>
          </a:xfrm>
          <a:prstGeom prst="rect">
            <a:avLst/>
          </a:prstGeom>
        </p:spPr>
      </p:pic>
      <p:sp>
        <p:nvSpPr>
          <p:cNvPr id="12" name="Rettangolo 11">
            <a:extLst>
              <a:ext uri="{FF2B5EF4-FFF2-40B4-BE49-F238E27FC236}">
                <a16:creationId xmlns:a16="http://schemas.microsoft.com/office/drawing/2014/main" id="{FC144260-3A0B-495D-8D26-4F89FDFFDFA7}"/>
              </a:ext>
            </a:extLst>
          </p:cNvPr>
          <p:cNvSpPr/>
          <p:nvPr/>
        </p:nvSpPr>
        <p:spPr>
          <a:xfrm>
            <a:off x="8917173" y="182655"/>
            <a:ext cx="2877879" cy="1928861"/>
          </a:xfrm>
          <a:prstGeom prst="rect">
            <a:avLst/>
          </a:prstGeom>
          <a:noFill/>
        </p:spPr>
        <p:txBody>
          <a:bodyPr wrap="square" lIns="121920" tIns="60960" rIns="121920" bIns="60960">
            <a:spAutoFit/>
          </a:bodyPr>
          <a:lstStyle/>
          <a:p>
            <a:pPr algn="ctr"/>
            <a:r>
              <a:rPr lang="it-IT" sz="5867"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TONES 5</a:t>
            </a:r>
          </a:p>
        </p:txBody>
      </p:sp>
    </p:spTree>
    <p:extLst>
      <p:ext uri="{BB962C8B-B14F-4D97-AF65-F5344CB8AC3E}">
        <p14:creationId xmlns:p14="http://schemas.microsoft.com/office/powerpoint/2010/main" val="4999464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D95BB1-AC32-4F42-96EB-EF0DB4C3C172}"/>
              </a:ext>
            </a:extLst>
          </p:cNvPr>
          <p:cNvPicPr>
            <a:picLocks noChangeAspect="1"/>
          </p:cNvPicPr>
          <p:nvPr/>
        </p:nvPicPr>
        <p:blipFill>
          <a:blip r:embed="rId3"/>
          <a:stretch>
            <a:fillRect/>
          </a:stretch>
        </p:blipFill>
        <p:spPr>
          <a:xfrm>
            <a:off x="8631349" y="162721"/>
            <a:ext cx="3329320" cy="1107997"/>
          </a:xfrm>
          <a:prstGeom prst="rect">
            <a:avLst/>
          </a:prstGeom>
        </p:spPr>
      </p:pic>
      <p:pic>
        <p:nvPicPr>
          <p:cNvPr id="8" name="Immagine 7">
            <a:extLst>
              <a:ext uri="{FF2B5EF4-FFF2-40B4-BE49-F238E27FC236}">
                <a16:creationId xmlns:a16="http://schemas.microsoft.com/office/drawing/2014/main" id="{B85D9E51-BBF6-4A9D-8D60-685D7FE433B8}"/>
              </a:ext>
            </a:extLst>
          </p:cNvPr>
          <p:cNvPicPr>
            <a:picLocks noChangeAspect="1"/>
          </p:cNvPicPr>
          <p:nvPr/>
        </p:nvPicPr>
        <p:blipFill>
          <a:blip r:embed="rId4"/>
          <a:stretch>
            <a:fillRect/>
          </a:stretch>
        </p:blipFill>
        <p:spPr>
          <a:xfrm>
            <a:off x="2060929" y="1773349"/>
            <a:ext cx="8480499" cy="3996749"/>
          </a:xfrm>
          <a:prstGeom prst="rect">
            <a:avLst/>
          </a:prstGeom>
        </p:spPr>
      </p:pic>
      <p:sp>
        <p:nvSpPr>
          <p:cNvPr id="10" name="CasellaDiTesto 9">
            <a:extLst>
              <a:ext uri="{FF2B5EF4-FFF2-40B4-BE49-F238E27FC236}">
                <a16:creationId xmlns:a16="http://schemas.microsoft.com/office/drawing/2014/main" id="{E7CF1CFF-4011-439C-9643-96EC24C9D04D}"/>
              </a:ext>
            </a:extLst>
          </p:cNvPr>
          <p:cNvSpPr txBox="1"/>
          <p:nvPr/>
        </p:nvSpPr>
        <p:spPr>
          <a:xfrm>
            <a:off x="764338" y="5406102"/>
            <a:ext cx="10902231" cy="1077218"/>
          </a:xfrm>
          <a:prstGeom prst="rect">
            <a:avLst/>
          </a:prstGeom>
          <a:solidFill>
            <a:schemeClr val="tx2">
              <a:lumMod val="10000"/>
              <a:lumOff val="90000"/>
            </a:schemeClr>
          </a:solidFill>
        </p:spPr>
        <p:txBody>
          <a:bodyPr wrap="square">
            <a:spAutoFit/>
          </a:bodyPr>
          <a:lstStyle/>
          <a:p>
            <a:pPr algn="l"/>
            <a:r>
              <a:rPr lang="it-IT" sz="3200" dirty="0">
                <a:solidFill>
                  <a:srgbClr val="111827"/>
                </a:solidFill>
                <a:latin typeface="ui-sans-serif"/>
              </a:rPr>
              <a:t>C</a:t>
            </a:r>
            <a:r>
              <a:rPr lang="it-IT" sz="3200" baseline="-25000" dirty="0">
                <a:solidFill>
                  <a:srgbClr val="111827"/>
                </a:solidFill>
                <a:latin typeface="ui-sans-serif"/>
              </a:rPr>
              <a:t>17</a:t>
            </a:r>
            <a:r>
              <a:rPr lang="it-IT" sz="3200" dirty="0">
                <a:solidFill>
                  <a:srgbClr val="111827"/>
                </a:solidFill>
                <a:latin typeface="ui-sans-serif"/>
              </a:rPr>
              <a:t>H</a:t>
            </a:r>
            <a:r>
              <a:rPr lang="it-IT" sz="3200" baseline="-25000" dirty="0">
                <a:solidFill>
                  <a:srgbClr val="111827"/>
                </a:solidFill>
                <a:latin typeface="ui-sans-serif"/>
              </a:rPr>
              <a:t>26</a:t>
            </a:r>
            <a:r>
              <a:rPr lang="it-IT" sz="3200" dirty="0">
                <a:solidFill>
                  <a:srgbClr val="111827"/>
                </a:solidFill>
                <a:latin typeface="ui-sans-serif"/>
              </a:rPr>
              <a:t>ClNO</a:t>
            </a:r>
          </a:p>
          <a:p>
            <a:pPr algn="l"/>
            <a:r>
              <a:rPr lang="it-IT" sz="3200" dirty="0">
                <a:solidFill>
                  <a:srgbClr val="111827"/>
                </a:solidFill>
                <a:latin typeface="ui-sans-serif"/>
              </a:rPr>
              <a:t>IUPAC: 1-[3-[3-(4-chlorophenyl)propoxy]propyl]piperidine</a:t>
            </a:r>
          </a:p>
        </p:txBody>
      </p:sp>
      <p:sp>
        <p:nvSpPr>
          <p:cNvPr id="5" name="Rettangolo con angoli arrotondati 4">
            <a:extLst>
              <a:ext uri="{FF2B5EF4-FFF2-40B4-BE49-F238E27FC236}">
                <a16:creationId xmlns:a16="http://schemas.microsoft.com/office/drawing/2014/main" id="{B28D96D6-296F-42A2-B54F-D129B955E24B}"/>
              </a:ext>
            </a:extLst>
          </p:cNvPr>
          <p:cNvSpPr/>
          <p:nvPr/>
        </p:nvSpPr>
        <p:spPr>
          <a:xfrm>
            <a:off x="1778017" y="414038"/>
            <a:ext cx="6196108" cy="1107996"/>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6" name="Rettangolo 5">
            <a:extLst>
              <a:ext uri="{FF2B5EF4-FFF2-40B4-BE49-F238E27FC236}">
                <a16:creationId xmlns:a16="http://schemas.microsoft.com/office/drawing/2014/main" id="{8205F941-5953-4D67-86F6-3DCB4AB9FDC2}"/>
              </a:ext>
            </a:extLst>
          </p:cNvPr>
          <p:cNvSpPr/>
          <p:nvPr/>
        </p:nvSpPr>
        <p:spPr>
          <a:xfrm>
            <a:off x="2651039" y="414038"/>
            <a:ext cx="4450064" cy="1107996"/>
          </a:xfrm>
          <a:prstGeom prst="rect">
            <a:avLst/>
          </a:prstGeom>
          <a:noFill/>
        </p:spPr>
        <p:txBody>
          <a:bodyPr wrap="none" lIns="121920" tIns="60960" rIns="121920" bIns="60960">
            <a:spAutoFit/>
          </a:bodyPr>
          <a:lstStyle/>
          <a:p>
            <a:pPr algn="ctr"/>
            <a:r>
              <a:rPr lang="it-IT" sz="6400" dirty="0">
                <a:ln w="0"/>
                <a:solidFill>
                  <a:srgbClr val="063C84"/>
                </a:solidFill>
                <a:effectLst>
                  <a:outerShdw blurRad="38100" dist="25400" dir="5400000" algn="ctr" rotWithShape="0">
                    <a:srgbClr val="6E747A">
                      <a:alpha val="43000"/>
                    </a:srgbClr>
                  </a:outerShdw>
                </a:effectLst>
              </a:rPr>
              <a:t>PITOLISANT</a:t>
            </a:r>
          </a:p>
        </p:txBody>
      </p:sp>
    </p:spTree>
    <p:extLst>
      <p:ext uri="{BB962C8B-B14F-4D97-AF65-F5344CB8AC3E}">
        <p14:creationId xmlns:p14="http://schemas.microsoft.com/office/powerpoint/2010/main" val="1415634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9B49A7E-F9F1-4217-A499-FFCB83B8F182}"/>
              </a:ext>
            </a:extLst>
          </p:cNvPr>
          <p:cNvPicPr>
            <a:picLocks noChangeAspect="1"/>
          </p:cNvPicPr>
          <p:nvPr/>
        </p:nvPicPr>
        <p:blipFill>
          <a:blip r:embed="rId3"/>
          <a:srcRect l="11899" r="12878" b="30701"/>
          <a:stretch>
            <a:fillRect/>
          </a:stretch>
        </p:blipFill>
        <p:spPr>
          <a:xfrm>
            <a:off x="113145" y="1871099"/>
            <a:ext cx="5395223" cy="3681975"/>
          </a:xfrm>
          <a:prstGeom prst="rect">
            <a:avLst/>
          </a:prstGeom>
        </p:spPr>
      </p:pic>
      <p:sp>
        <p:nvSpPr>
          <p:cNvPr id="8" name="CasellaDiTesto 7">
            <a:extLst>
              <a:ext uri="{FF2B5EF4-FFF2-40B4-BE49-F238E27FC236}">
                <a16:creationId xmlns:a16="http://schemas.microsoft.com/office/drawing/2014/main" id="{BE759A1A-62D4-4AE3-B9A2-DD5490996A50}"/>
              </a:ext>
            </a:extLst>
          </p:cNvPr>
          <p:cNvSpPr txBox="1"/>
          <p:nvPr/>
        </p:nvSpPr>
        <p:spPr>
          <a:xfrm>
            <a:off x="5508368" y="1521498"/>
            <a:ext cx="6270643" cy="4607095"/>
          </a:xfrm>
          <a:prstGeom prst="rect">
            <a:avLst/>
          </a:prstGeom>
          <a:solidFill>
            <a:schemeClr val="tx2">
              <a:lumMod val="10000"/>
              <a:lumOff val="90000"/>
            </a:schemeClr>
          </a:solidFill>
          <a:ln>
            <a:solidFill>
              <a:srgbClr val="063C84"/>
            </a:solidFill>
          </a:ln>
        </p:spPr>
        <p:txBody>
          <a:bodyPr wrap="square">
            <a:spAutoFit/>
          </a:bodyPr>
          <a:lstStyle/>
          <a:p>
            <a:pPr marL="457200" indent="-457200" algn="just">
              <a:buFont typeface="Wingdings" panose="05000000000000000000" pitchFamily="2" charset="2"/>
              <a:buChar char="Ø"/>
            </a:pPr>
            <a:r>
              <a:rPr lang="en-GB" sz="2667" dirty="0">
                <a:solidFill>
                  <a:schemeClr val="tx2"/>
                </a:solidFill>
                <a:latin typeface="ui-sans-serif"/>
              </a:rPr>
              <a:t>Reverse agonist/selective antagonist of the histamine H3 receptor</a:t>
            </a:r>
          </a:p>
          <a:p>
            <a:pPr marL="457200" indent="-457200" algn="just">
              <a:buFont typeface="Wingdings" panose="05000000000000000000" pitchFamily="2" charset="2"/>
              <a:buChar char="Ø"/>
            </a:pPr>
            <a:r>
              <a:rPr lang="en-GB" sz="2667" dirty="0">
                <a:solidFill>
                  <a:schemeClr val="tx2"/>
                </a:solidFill>
                <a:latin typeface="ui-sans-serif"/>
              </a:rPr>
              <a:t>Binding to the H3 receptor inhibits the reuptake of histamine.</a:t>
            </a:r>
          </a:p>
          <a:p>
            <a:pPr marL="457200" indent="-457200" algn="just">
              <a:buFont typeface="Wingdings" panose="05000000000000000000" pitchFamily="2" charset="2"/>
              <a:buChar char="Ø"/>
            </a:pPr>
            <a:r>
              <a:rPr lang="en-GB" sz="2667" dirty="0">
                <a:solidFill>
                  <a:schemeClr val="tx2"/>
                </a:solidFill>
                <a:latin typeface="ui-sans-serif"/>
              </a:rPr>
              <a:t>It crosses the blood-brain barrier and stimulates the release of histamine throughout the central nervous system (CNS).</a:t>
            </a:r>
          </a:p>
          <a:p>
            <a:pPr marL="457200" indent="-457200" algn="just">
              <a:buFont typeface="Wingdings" panose="05000000000000000000" pitchFamily="2" charset="2"/>
              <a:buChar char="Ø"/>
            </a:pPr>
            <a:r>
              <a:rPr lang="en-GB" sz="2667" dirty="0">
                <a:solidFill>
                  <a:schemeClr val="tx2"/>
                </a:solidFill>
                <a:latin typeface="ui-sans-serif"/>
              </a:rPr>
              <a:t>It does not affect dopamine release in the nucleus accumbens, unlike amphetamines.</a:t>
            </a:r>
            <a:endParaRPr lang="it-IT" sz="2667" dirty="0">
              <a:solidFill>
                <a:schemeClr val="tx2"/>
              </a:solidFill>
              <a:latin typeface="ui-sans-serif"/>
            </a:endParaRPr>
          </a:p>
        </p:txBody>
      </p:sp>
      <p:sp>
        <p:nvSpPr>
          <p:cNvPr id="9" name="Rettangolo con angoli arrotondati 8">
            <a:extLst>
              <a:ext uri="{FF2B5EF4-FFF2-40B4-BE49-F238E27FC236}">
                <a16:creationId xmlns:a16="http://schemas.microsoft.com/office/drawing/2014/main" id="{359BCA34-2B08-45D5-9D14-FFD0AC089684}"/>
              </a:ext>
            </a:extLst>
          </p:cNvPr>
          <p:cNvSpPr/>
          <p:nvPr/>
        </p:nvSpPr>
        <p:spPr>
          <a:xfrm>
            <a:off x="2844817" y="133999"/>
            <a:ext cx="6196108" cy="1107996"/>
          </a:xfrm>
          <a:prstGeom prst="roundRect">
            <a:avLst/>
          </a:prstGeom>
          <a:solidFill>
            <a:schemeClr val="tx2">
              <a:lumMod val="10000"/>
              <a:lumOff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2400"/>
          </a:p>
        </p:txBody>
      </p:sp>
      <p:sp>
        <p:nvSpPr>
          <p:cNvPr id="10" name="Rettangolo 9">
            <a:extLst>
              <a:ext uri="{FF2B5EF4-FFF2-40B4-BE49-F238E27FC236}">
                <a16:creationId xmlns:a16="http://schemas.microsoft.com/office/drawing/2014/main" id="{5AEF1D9F-8D6D-4F23-A21D-129D3B8210D6}"/>
              </a:ext>
            </a:extLst>
          </p:cNvPr>
          <p:cNvSpPr/>
          <p:nvPr/>
        </p:nvSpPr>
        <p:spPr>
          <a:xfrm>
            <a:off x="4062484" y="133997"/>
            <a:ext cx="3760774" cy="1107996"/>
          </a:xfrm>
          <a:prstGeom prst="rect">
            <a:avLst/>
          </a:prstGeom>
          <a:noFill/>
        </p:spPr>
        <p:txBody>
          <a:bodyPr wrap="none" lIns="121920" tIns="60960" rIns="121920" bIns="60960">
            <a:spAutoFit/>
          </a:bodyPr>
          <a:lstStyle/>
          <a:p>
            <a:pPr algn="ctr"/>
            <a:r>
              <a:rPr lang="it-IT" sz="6400" dirty="0">
                <a:ln w="0"/>
                <a:solidFill>
                  <a:srgbClr val="063C84"/>
                </a:solidFill>
                <a:effectLst>
                  <a:outerShdw blurRad="38100" dist="25400" dir="5400000" algn="ctr" rotWithShape="0">
                    <a:srgbClr val="6E747A">
                      <a:alpha val="43000"/>
                    </a:srgbClr>
                  </a:outerShdw>
                </a:effectLst>
              </a:rPr>
              <a:t>Pitolisant </a:t>
            </a:r>
          </a:p>
        </p:txBody>
      </p:sp>
      <p:sp>
        <p:nvSpPr>
          <p:cNvPr id="11" name="CasellaDiTesto 10">
            <a:extLst>
              <a:ext uri="{FF2B5EF4-FFF2-40B4-BE49-F238E27FC236}">
                <a16:creationId xmlns:a16="http://schemas.microsoft.com/office/drawing/2014/main" id="{D3197EC3-5625-4A5A-BD27-97568EE8160C}"/>
              </a:ext>
            </a:extLst>
          </p:cNvPr>
          <p:cNvSpPr txBox="1"/>
          <p:nvPr/>
        </p:nvSpPr>
        <p:spPr>
          <a:xfrm>
            <a:off x="8332758" y="6408101"/>
            <a:ext cx="11355572" cy="338554"/>
          </a:xfrm>
          <a:prstGeom prst="rect">
            <a:avLst/>
          </a:prstGeom>
          <a:noFill/>
        </p:spPr>
        <p:txBody>
          <a:bodyPr wrap="square">
            <a:spAutoFit/>
          </a:bodyPr>
          <a:lstStyle/>
          <a:p>
            <a:pPr algn="l"/>
            <a:r>
              <a:rPr lang="it-IT" sz="1600" dirty="0">
                <a:solidFill>
                  <a:srgbClr val="111827"/>
                </a:solidFill>
                <a:latin typeface="ui-sans-serif"/>
              </a:rPr>
              <a:t>Harwell and Fasinu, </a:t>
            </a:r>
            <a:r>
              <a:rPr lang="it-IT" sz="1600" dirty="0">
                <a:latin typeface="URWPalladioL-Ital"/>
              </a:rPr>
              <a:t>Medicines </a:t>
            </a:r>
            <a:r>
              <a:rPr lang="it-IT" sz="1600" b="1" dirty="0">
                <a:latin typeface="URWPalladioL-Bold"/>
              </a:rPr>
              <a:t>2020</a:t>
            </a:r>
            <a:r>
              <a:rPr lang="it-IT" sz="1600" dirty="0">
                <a:latin typeface="URWPalladioL-Roma"/>
              </a:rPr>
              <a:t>, </a:t>
            </a:r>
            <a:r>
              <a:rPr lang="it-IT" sz="1600" dirty="0">
                <a:latin typeface="URWPalladioL-Ital"/>
              </a:rPr>
              <a:t>7</a:t>
            </a:r>
            <a:r>
              <a:rPr lang="it-IT" sz="1600" dirty="0">
                <a:latin typeface="URWPalladioL-Roma"/>
              </a:rPr>
              <a:t>, 55</a:t>
            </a:r>
            <a:endParaRPr lang="it-IT" sz="1600" dirty="0">
              <a:solidFill>
                <a:srgbClr val="111827"/>
              </a:solidFill>
              <a:latin typeface="ui-sans-serif"/>
            </a:endParaRPr>
          </a:p>
        </p:txBody>
      </p:sp>
    </p:spTree>
    <p:extLst>
      <p:ext uri="{BB962C8B-B14F-4D97-AF65-F5344CB8AC3E}">
        <p14:creationId xmlns:p14="http://schemas.microsoft.com/office/powerpoint/2010/main" val="4245990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74E4CB8-D0A2-40F1-9183-CF7B98252812}"/>
              </a:ext>
            </a:extLst>
          </p:cNvPr>
          <p:cNvPicPr>
            <a:picLocks noChangeAspect="1"/>
          </p:cNvPicPr>
          <p:nvPr/>
        </p:nvPicPr>
        <p:blipFill>
          <a:blip r:embed="rId3"/>
          <a:stretch>
            <a:fillRect/>
          </a:stretch>
        </p:blipFill>
        <p:spPr>
          <a:xfrm>
            <a:off x="351175" y="1607376"/>
            <a:ext cx="7051767" cy="5177757"/>
          </a:xfrm>
          <a:prstGeom prst="rect">
            <a:avLst/>
          </a:prstGeom>
          <a:ln>
            <a:solidFill>
              <a:srgbClr val="063C84"/>
            </a:solidFill>
          </a:ln>
        </p:spPr>
      </p:pic>
      <p:pic>
        <p:nvPicPr>
          <p:cNvPr id="8" name="Immagine 7">
            <a:extLst>
              <a:ext uri="{FF2B5EF4-FFF2-40B4-BE49-F238E27FC236}">
                <a16:creationId xmlns:a16="http://schemas.microsoft.com/office/drawing/2014/main" id="{B5F36A3F-EEAF-4737-9FC8-FF7928D92D03}"/>
              </a:ext>
            </a:extLst>
          </p:cNvPr>
          <p:cNvPicPr>
            <a:picLocks noChangeAspect="1"/>
          </p:cNvPicPr>
          <p:nvPr/>
        </p:nvPicPr>
        <p:blipFill>
          <a:blip r:embed="rId4"/>
          <a:stretch>
            <a:fillRect/>
          </a:stretch>
        </p:blipFill>
        <p:spPr>
          <a:xfrm>
            <a:off x="0" y="0"/>
            <a:ext cx="5068963" cy="1780363"/>
          </a:xfrm>
          <a:prstGeom prst="rect">
            <a:avLst/>
          </a:prstGeom>
        </p:spPr>
      </p:pic>
      <p:sp>
        <p:nvSpPr>
          <p:cNvPr id="9" name="Rettangolo 8">
            <a:extLst>
              <a:ext uri="{FF2B5EF4-FFF2-40B4-BE49-F238E27FC236}">
                <a16:creationId xmlns:a16="http://schemas.microsoft.com/office/drawing/2014/main" id="{9A810F9D-0896-4E20-B675-87FE6DF45AE1}"/>
              </a:ext>
            </a:extLst>
          </p:cNvPr>
          <p:cNvSpPr/>
          <p:nvPr/>
        </p:nvSpPr>
        <p:spPr>
          <a:xfrm>
            <a:off x="7402942" y="72867"/>
            <a:ext cx="4510529" cy="1231106"/>
          </a:xfrm>
          <a:prstGeom prst="rect">
            <a:avLst/>
          </a:prstGeom>
          <a:noFill/>
        </p:spPr>
        <p:txBody>
          <a:bodyPr wrap="none" lIns="121920" tIns="60960" rIns="121920" bIns="60960">
            <a:spAutoFit/>
          </a:bodyPr>
          <a:lstStyle/>
          <a:p>
            <a:pPr algn="ctr"/>
            <a:r>
              <a:rPr lang="it-IT"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HAROSA I </a:t>
            </a:r>
          </a:p>
        </p:txBody>
      </p:sp>
      <p:sp>
        <p:nvSpPr>
          <p:cNvPr id="6" name="CasellaDiTesto 5">
            <a:extLst>
              <a:ext uri="{FF2B5EF4-FFF2-40B4-BE49-F238E27FC236}">
                <a16:creationId xmlns:a16="http://schemas.microsoft.com/office/drawing/2014/main" id="{357CAA1A-84C1-40B5-A1D5-AA26FD34DE70}"/>
              </a:ext>
            </a:extLst>
          </p:cNvPr>
          <p:cNvSpPr txBox="1"/>
          <p:nvPr/>
        </p:nvSpPr>
        <p:spPr>
          <a:xfrm>
            <a:off x="7496332" y="1607376"/>
            <a:ext cx="4564341" cy="3929987"/>
          </a:xfrm>
          <a:prstGeom prst="rect">
            <a:avLst/>
          </a:prstGeom>
          <a:solidFill>
            <a:schemeClr val="accent5">
              <a:lumMod val="20000"/>
              <a:lumOff val="80000"/>
            </a:schemeClr>
          </a:solidFill>
          <a:ln w="19050">
            <a:solidFill>
              <a:srgbClr val="063C84"/>
            </a:solidFill>
          </a:ln>
        </p:spPr>
        <p:txBody>
          <a:bodyPr wrap="square">
            <a:spAutoFit/>
          </a:bodyPr>
          <a:lstStyle/>
          <a:p>
            <a:pPr marL="457189" indent="-457189" algn="just">
              <a:buFont typeface="Arial" panose="020B0604020202020204" pitchFamily="34" charset="0"/>
              <a:buChar char="•"/>
            </a:pPr>
            <a:r>
              <a:rPr lang="en-GB" sz="2267" dirty="0" err="1">
                <a:solidFill>
                  <a:schemeClr val="tx2"/>
                </a:solidFill>
                <a:latin typeface="Trebuchet MS" panose="020B0603020202020204" pitchFamily="34" charset="0"/>
              </a:rPr>
              <a:t>Multicenter</a:t>
            </a:r>
            <a:r>
              <a:rPr lang="en-GB" sz="2267" dirty="0">
                <a:solidFill>
                  <a:schemeClr val="tx2"/>
                </a:solidFill>
                <a:latin typeface="Trebuchet MS" panose="020B0603020202020204" pitchFamily="34" charset="0"/>
              </a:rPr>
              <a:t>, randomized, double-blind, placebo-controlled 12 weeks</a:t>
            </a:r>
          </a:p>
          <a:p>
            <a:pPr marL="457189" indent="-457189" algn="just">
              <a:buFont typeface="Arial" panose="020B0604020202020204" pitchFamily="34" charset="0"/>
              <a:buChar char="•"/>
            </a:pPr>
            <a:r>
              <a:rPr lang="en-GB" sz="2267" dirty="0">
                <a:solidFill>
                  <a:schemeClr val="tx2"/>
                </a:solidFill>
                <a:latin typeface="Trebuchet MS" panose="020B0603020202020204" pitchFamily="34" charset="0"/>
              </a:rPr>
              <a:t>Moderate or severe OSAS </a:t>
            </a:r>
            <a:r>
              <a:rPr lang="en-GB" sz="2267" b="1" dirty="0">
                <a:solidFill>
                  <a:schemeClr val="tx2"/>
                </a:solidFill>
                <a:latin typeface="Trebuchet MS" panose="020B0603020202020204" pitchFamily="34" charset="0"/>
              </a:rPr>
              <a:t>treated with CPAP for at least 3 months</a:t>
            </a:r>
            <a:r>
              <a:rPr lang="en-GB" sz="2267" dirty="0">
                <a:solidFill>
                  <a:schemeClr val="tx2"/>
                </a:solidFill>
                <a:latin typeface="Trebuchet MS" panose="020B0603020202020204" pitchFamily="34" charset="0"/>
              </a:rPr>
              <a:t> and for at least 4 hours per night, with excessive daytime sleepiness (ESS ≥ 12)</a:t>
            </a:r>
          </a:p>
          <a:p>
            <a:pPr marL="457189" indent="-457189" algn="just">
              <a:buFont typeface="Arial" panose="020B0604020202020204" pitchFamily="34" charset="0"/>
              <a:buChar char="•"/>
            </a:pPr>
            <a:r>
              <a:rPr lang="en-GB" sz="2267" dirty="0">
                <a:solidFill>
                  <a:schemeClr val="tx2"/>
                </a:solidFill>
                <a:latin typeface="Trebuchet MS" panose="020B0603020202020204" pitchFamily="34" charset="0"/>
              </a:rPr>
              <a:t>Dosage titrated from 5 mg up to 20 mg</a:t>
            </a:r>
            <a:endParaRPr lang="it-IT" sz="2267" dirty="0">
              <a:solidFill>
                <a:schemeClr val="tx2"/>
              </a:solidFill>
              <a:latin typeface="Trebuchet MS" panose="020B0603020202020204" pitchFamily="34" charset="0"/>
            </a:endParaRPr>
          </a:p>
        </p:txBody>
      </p:sp>
    </p:spTree>
    <p:extLst>
      <p:ext uri="{BB962C8B-B14F-4D97-AF65-F5344CB8AC3E}">
        <p14:creationId xmlns:p14="http://schemas.microsoft.com/office/powerpoint/2010/main" val="3471458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F780C7-B2FF-476A-ACBA-71A45BA9DD4B}"/>
              </a:ext>
            </a:extLst>
          </p:cNvPr>
          <p:cNvPicPr>
            <a:picLocks noChangeAspect="1"/>
          </p:cNvPicPr>
          <p:nvPr/>
        </p:nvPicPr>
        <p:blipFill>
          <a:blip r:embed="rId3"/>
          <a:stretch>
            <a:fillRect/>
          </a:stretch>
        </p:blipFill>
        <p:spPr>
          <a:xfrm>
            <a:off x="278234" y="132707"/>
            <a:ext cx="7140180" cy="1525972"/>
          </a:xfrm>
          <a:prstGeom prst="rect">
            <a:avLst/>
          </a:prstGeom>
        </p:spPr>
      </p:pic>
      <p:pic>
        <p:nvPicPr>
          <p:cNvPr id="3" name="Immagine 2">
            <a:extLst>
              <a:ext uri="{FF2B5EF4-FFF2-40B4-BE49-F238E27FC236}">
                <a16:creationId xmlns:a16="http://schemas.microsoft.com/office/drawing/2014/main" id="{72426CD1-729B-4393-ABF9-04CEAC416D7A}"/>
              </a:ext>
            </a:extLst>
          </p:cNvPr>
          <p:cNvPicPr>
            <a:picLocks noChangeAspect="1"/>
          </p:cNvPicPr>
          <p:nvPr/>
        </p:nvPicPr>
        <p:blipFill>
          <a:blip r:embed="rId4"/>
          <a:stretch>
            <a:fillRect/>
          </a:stretch>
        </p:blipFill>
        <p:spPr>
          <a:xfrm>
            <a:off x="4882811" y="1734368"/>
            <a:ext cx="6240157" cy="4628308"/>
          </a:xfrm>
          <a:prstGeom prst="rect">
            <a:avLst/>
          </a:prstGeom>
          <a:ln>
            <a:solidFill>
              <a:srgbClr val="063C84"/>
            </a:solidFill>
          </a:ln>
        </p:spPr>
      </p:pic>
      <p:sp>
        <p:nvSpPr>
          <p:cNvPr id="4" name="Rettangolo 3">
            <a:extLst>
              <a:ext uri="{FF2B5EF4-FFF2-40B4-BE49-F238E27FC236}">
                <a16:creationId xmlns:a16="http://schemas.microsoft.com/office/drawing/2014/main" id="{2F891FB2-3BA3-4AEA-979F-F95CF51EA496}"/>
              </a:ext>
            </a:extLst>
          </p:cNvPr>
          <p:cNvSpPr/>
          <p:nvPr/>
        </p:nvSpPr>
        <p:spPr>
          <a:xfrm>
            <a:off x="7450833" y="132707"/>
            <a:ext cx="4781437" cy="1231106"/>
          </a:xfrm>
          <a:prstGeom prst="rect">
            <a:avLst/>
          </a:prstGeom>
          <a:noFill/>
        </p:spPr>
        <p:txBody>
          <a:bodyPr wrap="none" lIns="121920" tIns="60960" rIns="121920" bIns="60960">
            <a:spAutoFit/>
          </a:bodyPr>
          <a:lstStyle/>
          <a:p>
            <a:pPr algn="ctr"/>
            <a:r>
              <a:rPr lang="it-IT"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HAROSA II </a:t>
            </a:r>
          </a:p>
        </p:txBody>
      </p:sp>
      <p:sp>
        <p:nvSpPr>
          <p:cNvPr id="2" name="CasellaDiTesto 5">
            <a:extLst>
              <a:ext uri="{FF2B5EF4-FFF2-40B4-BE49-F238E27FC236}">
                <a16:creationId xmlns:a16="http://schemas.microsoft.com/office/drawing/2014/main" id="{FEA2EAA3-8992-4926-BDF1-BB160B4596CF}"/>
              </a:ext>
            </a:extLst>
          </p:cNvPr>
          <p:cNvSpPr txBox="1"/>
          <p:nvPr/>
        </p:nvSpPr>
        <p:spPr>
          <a:xfrm>
            <a:off x="117785" y="2432406"/>
            <a:ext cx="4571312" cy="3232231"/>
          </a:xfrm>
          <a:prstGeom prst="rect">
            <a:avLst/>
          </a:prstGeom>
          <a:solidFill>
            <a:schemeClr val="accent5">
              <a:lumMod val="20000"/>
              <a:lumOff val="80000"/>
            </a:schemeClr>
          </a:solidFill>
          <a:ln w="28575">
            <a:solidFill>
              <a:srgbClr val="063C84"/>
            </a:solidFill>
          </a:ln>
        </p:spPr>
        <p:txBody>
          <a:bodyPr wrap="square">
            <a:spAutoFit/>
          </a:bodyPr>
          <a:lstStyle/>
          <a:p>
            <a:pPr marL="457189" indent="-457189" algn="just">
              <a:buFont typeface="Wingdings" panose="05000000000000000000" pitchFamily="2" charset="2"/>
              <a:buChar char="Ø"/>
            </a:pPr>
            <a:r>
              <a:rPr lang="en-GB" sz="2267" dirty="0">
                <a:solidFill>
                  <a:schemeClr val="tx2"/>
                </a:solidFill>
                <a:latin typeface="Trebuchet MS" panose="020B0603020202020204" pitchFamily="34" charset="0"/>
              </a:rPr>
              <a:t>International, </a:t>
            </a:r>
            <a:r>
              <a:rPr lang="en-GB" sz="2267" dirty="0" err="1">
                <a:solidFill>
                  <a:schemeClr val="tx2"/>
                </a:solidFill>
                <a:latin typeface="Trebuchet MS" panose="020B0603020202020204" pitchFamily="34" charset="0"/>
              </a:rPr>
              <a:t>multicenter</a:t>
            </a:r>
            <a:r>
              <a:rPr lang="en-GB" sz="2267" dirty="0">
                <a:solidFill>
                  <a:schemeClr val="tx2"/>
                </a:solidFill>
                <a:latin typeface="Trebuchet MS" panose="020B0603020202020204" pitchFamily="34" charset="0"/>
              </a:rPr>
              <a:t>, randomized, double-blind, placebo-controlled 12 weeks</a:t>
            </a:r>
          </a:p>
          <a:p>
            <a:pPr marL="457189" indent="-457189" algn="just">
              <a:buFont typeface="Wingdings" panose="05000000000000000000" pitchFamily="2" charset="2"/>
              <a:buChar char="Ø"/>
            </a:pPr>
            <a:r>
              <a:rPr lang="en-GB" sz="2267" dirty="0">
                <a:solidFill>
                  <a:schemeClr val="tx2"/>
                </a:solidFill>
                <a:latin typeface="Trebuchet MS" panose="020B0603020202020204" pitchFamily="34" charset="0"/>
              </a:rPr>
              <a:t>Moderate or severe OSAS, </a:t>
            </a:r>
            <a:r>
              <a:rPr lang="en-GB" sz="2267" b="1" dirty="0">
                <a:solidFill>
                  <a:schemeClr val="tx2"/>
                </a:solidFill>
                <a:latin typeface="Trebuchet MS" panose="020B0603020202020204" pitchFamily="34" charset="0"/>
              </a:rPr>
              <a:t>patients who refused or did not adhere to CPAP</a:t>
            </a:r>
            <a:r>
              <a:rPr lang="en-GB" sz="2267" dirty="0">
                <a:solidFill>
                  <a:schemeClr val="tx2"/>
                </a:solidFill>
                <a:latin typeface="Trebuchet MS" panose="020B0603020202020204" pitchFamily="34" charset="0"/>
              </a:rPr>
              <a:t>, with </a:t>
            </a:r>
            <a:r>
              <a:rPr lang="en-GB" sz="2267" dirty="0" err="1">
                <a:solidFill>
                  <a:schemeClr val="tx2"/>
                </a:solidFill>
                <a:latin typeface="Trebuchet MS" panose="020B0603020202020204" pitchFamily="34" charset="0"/>
              </a:rPr>
              <a:t>rEDS</a:t>
            </a:r>
            <a:r>
              <a:rPr lang="en-GB" sz="2267" dirty="0">
                <a:solidFill>
                  <a:schemeClr val="tx2"/>
                </a:solidFill>
                <a:latin typeface="Trebuchet MS" panose="020B0603020202020204" pitchFamily="34" charset="0"/>
              </a:rPr>
              <a:t> (ESS ≥ 12) </a:t>
            </a:r>
          </a:p>
          <a:p>
            <a:pPr marL="457189" indent="-457189" algn="just">
              <a:buFont typeface="Wingdings" panose="05000000000000000000" pitchFamily="2" charset="2"/>
              <a:buChar char="Ø"/>
            </a:pPr>
            <a:r>
              <a:rPr lang="en-GB" sz="2267" dirty="0">
                <a:solidFill>
                  <a:schemeClr val="tx2"/>
                </a:solidFill>
                <a:latin typeface="Trebuchet MS" panose="020B0603020202020204" pitchFamily="34" charset="0"/>
              </a:rPr>
              <a:t>Titrated from 5 mg up to 20 mg</a:t>
            </a:r>
            <a:endParaRPr lang="it-IT" sz="2267" dirty="0">
              <a:solidFill>
                <a:schemeClr val="tx2"/>
              </a:solidFill>
              <a:latin typeface="Trebuchet MS" panose="020B0603020202020204" pitchFamily="34" charset="0"/>
            </a:endParaRPr>
          </a:p>
        </p:txBody>
      </p:sp>
      <p:sp>
        <p:nvSpPr>
          <p:cNvPr id="7" name="TextBox 6">
            <a:extLst>
              <a:ext uri="{FF2B5EF4-FFF2-40B4-BE49-F238E27FC236}">
                <a16:creationId xmlns:a16="http://schemas.microsoft.com/office/drawing/2014/main" id="{9392F98D-BC07-0152-0013-AEB280509744}"/>
              </a:ext>
            </a:extLst>
          </p:cNvPr>
          <p:cNvSpPr txBox="1"/>
          <p:nvPr/>
        </p:nvSpPr>
        <p:spPr>
          <a:xfrm>
            <a:off x="9841552" y="4570787"/>
            <a:ext cx="6236042" cy="369332"/>
          </a:xfrm>
          <a:prstGeom prst="rect">
            <a:avLst/>
          </a:prstGeom>
          <a:noFill/>
        </p:spPr>
        <p:txBody>
          <a:bodyPr wrap="square">
            <a:spAutoFit/>
          </a:bodyPr>
          <a:lstStyle/>
          <a:p>
            <a:r>
              <a:rPr lang="it-IT" dirty="0"/>
              <a:t>p&lt;0.001</a:t>
            </a:r>
            <a:endParaRPr lang="en-GB" dirty="0"/>
          </a:p>
        </p:txBody>
      </p:sp>
      <p:sp>
        <p:nvSpPr>
          <p:cNvPr id="9" name="TextBox 8">
            <a:extLst>
              <a:ext uri="{FF2B5EF4-FFF2-40B4-BE49-F238E27FC236}">
                <a16:creationId xmlns:a16="http://schemas.microsoft.com/office/drawing/2014/main" id="{C8A0F0EF-4346-5DCF-F5EE-77E0F76EAD9A}"/>
              </a:ext>
            </a:extLst>
          </p:cNvPr>
          <p:cNvSpPr txBox="1"/>
          <p:nvPr/>
        </p:nvSpPr>
        <p:spPr>
          <a:xfrm>
            <a:off x="117785" y="6438364"/>
            <a:ext cx="8040128" cy="369332"/>
          </a:xfrm>
          <a:prstGeom prst="rect">
            <a:avLst/>
          </a:prstGeom>
          <a:noFill/>
        </p:spPr>
        <p:txBody>
          <a:bodyPr wrap="square">
            <a:spAutoFit/>
          </a:bodyPr>
          <a:lstStyle/>
          <a:p>
            <a:r>
              <a:rPr lang="en-GB" dirty="0"/>
              <a:t>The HAROSA studies did not examine differences in efficacy based on gender</a:t>
            </a:r>
          </a:p>
        </p:txBody>
      </p:sp>
    </p:spTree>
    <p:extLst>
      <p:ext uri="{BB962C8B-B14F-4D97-AF65-F5344CB8AC3E}">
        <p14:creationId xmlns:p14="http://schemas.microsoft.com/office/powerpoint/2010/main" val="43479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1C945E3-902F-41D6-9300-3706BA795A8C}"/>
              </a:ext>
            </a:extLst>
          </p:cNvPr>
          <p:cNvPicPr>
            <a:picLocks noChangeAspect="1"/>
          </p:cNvPicPr>
          <p:nvPr/>
        </p:nvPicPr>
        <p:blipFill>
          <a:blip r:embed="rId3"/>
          <a:stretch>
            <a:fillRect/>
          </a:stretch>
        </p:blipFill>
        <p:spPr>
          <a:xfrm>
            <a:off x="215167" y="1454281"/>
            <a:ext cx="6641650" cy="2329534"/>
          </a:xfrm>
          <a:prstGeom prst="rect">
            <a:avLst/>
          </a:prstGeom>
        </p:spPr>
      </p:pic>
      <p:pic>
        <p:nvPicPr>
          <p:cNvPr id="6" name="Immagine 5">
            <a:extLst>
              <a:ext uri="{FF2B5EF4-FFF2-40B4-BE49-F238E27FC236}">
                <a16:creationId xmlns:a16="http://schemas.microsoft.com/office/drawing/2014/main" id="{3AA711B5-8B3B-4AAC-B4C0-891C6B5116A4}"/>
              </a:ext>
            </a:extLst>
          </p:cNvPr>
          <p:cNvPicPr>
            <a:picLocks noChangeAspect="1"/>
          </p:cNvPicPr>
          <p:nvPr/>
        </p:nvPicPr>
        <p:blipFill>
          <a:blip r:embed="rId4"/>
          <a:stretch>
            <a:fillRect/>
          </a:stretch>
        </p:blipFill>
        <p:spPr>
          <a:xfrm>
            <a:off x="278235" y="132707"/>
            <a:ext cx="4508915" cy="963628"/>
          </a:xfrm>
          <a:prstGeom prst="rect">
            <a:avLst/>
          </a:prstGeom>
        </p:spPr>
      </p:pic>
      <p:cxnSp>
        <p:nvCxnSpPr>
          <p:cNvPr id="7" name="Connettore diritto 6">
            <a:extLst>
              <a:ext uri="{FF2B5EF4-FFF2-40B4-BE49-F238E27FC236}">
                <a16:creationId xmlns:a16="http://schemas.microsoft.com/office/drawing/2014/main" id="{55F96E6B-DF88-4CE6-A8D1-D4633E869099}"/>
              </a:ext>
            </a:extLst>
          </p:cNvPr>
          <p:cNvCxnSpPr>
            <a:cxnSpLocks/>
          </p:cNvCxnSpPr>
          <p:nvPr/>
        </p:nvCxnSpPr>
        <p:spPr>
          <a:xfrm>
            <a:off x="278235" y="3301293"/>
            <a:ext cx="6484348" cy="0"/>
          </a:xfrm>
          <a:prstGeom prst="line">
            <a:avLst/>
          </a:prstGeom>
          <a:ln w="38100">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Rettangolo 7">
            <a:extLst>
              <a:ext uri="{FF2B5EF4-FFF2-40B4-BE49-F238E27FC236}">
                <a16:creationId xmlns:a16="http://schemas.microsoft.com/office/drawing/2014/main" id="{4D86C994-EB3D-47C3-AD2C-E2341AE8C55B}"/>
              </a:ext>
            </a:extLst>
          </p:cNvPr>
          <p:cNvSpPr/>
          <p:nvPr/>
        </p:nvSpPr>
        <p:spPr>
          <a:xfrm>
            <a:off x="7688952" y="1"/>
            <a:ext cx="4781437" cy="1231106"/>
          </a:xfrm>
          <a:prstGeom prst="rect">
            <a:avLst/>
          </a:prstGeom>
          <a:noFill/>
        </p:spPr>
        <p:txBody>
          <a:bodyPr wrap="none" lIns="121920" tIns="60960" rIns="121920" bIns="60960">
            <a:spAutoFit/>
          </a:bodyPr>
          <a:lstStyle/>
          <a:p>
            <a:pPr algn="ctr"/>
            <a:r>
              <a:rPr lang="it-IT" sz="7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HAROSA II </a:t>
            </a:r>
          </a:p>
        </p:txBody>
      </p:sp>
      <p:sp>
        <p:nvSpPr>
          <p:cNvPr id="3" name="TextBox 2">
            <a:extLst>
              <a:ext uri="{FF2B5EF4-FFF2-40B4-BE49-F238E27FC236}">
                <a16:creationId xmlns:a16="http://schemas.microsoft.com/office/drawing/2014/main" id="{18497948-6D11-4B0F-127E-82F8C33C87F5}"/>
              </a:ext>
            </a:extLst>
          </p:cNvPr>
          <p:cNvSpPr txBox="1"/>
          <p:nvPr/>
        </p:nvSpPr>
        <p:spPr>
          <a:xfrm>
            <a:off x="7018102" y="1791591"/>
            <a:ext cx="4790440" cy="1785104"/>
          </a:xfrm>
          <a:prstGeom prst="rect">
            <a:avLst/>
          </a:prstGeom>
          <a:noFill/>
          <a:ln w="38100">
            <a:solidFill>
              <a:schemeClr val="accent1"/>
            </a:solidFill>
          </a:ln>
        </p:spPr>
        <p:txBody>
          <a:bodyPr wrap="square">
            <a:spAutoFit/>
          </a:bodyPr>
          <a:lstStyle/>
          <a:p>
            <a:pPr algn="just"/>
            <a:r>
              <a:rPr lang="en-GB" sz="2000" b="1" dirty="0">
                <a:solidFill>
                  <a:schemeClr val="accent1"/>
                </a:solidFill>
              </a:rPr>
              <a:t>Efficacy: </a:t>
            </a:r>
          </a:p>
          <a:p>
            <a:pPr algn="just"/>
            <a:r>
              <a:rPr lang="en-GB" dirty="0"/>
              <a:t>“ESS response” if the </a:t>
            </a:r>
            <a:r>
              <a:rPr lang="en-GB" dirty="0">
                <a:solidFill>
                  <a:schemeClr val="accent1"/>
                </a:solidFill>
              </a:rPr>
              <a:t>ESS was ≤ 10 </a:t>
            </a:r>
            <a:r>
              <a:rPr lang="en-GB" dirty="0"/>
              <a:t>or a </a:t>
            </a:r>
            <a:r>
              <a:rPr lang="en-GB" b="1" dirty="0">
                <a:solidFill>
                  <a:schemeClr val="accent1"/>
                </a:solidFill>
              </a:rPr>
              <a:t>reduction in ESS of ≥ 3 points </a:t>
            </a:r>
            <a:r>
              <a:rPr lang="en-GB" dirty="0"/>
              <a:t>was observed in </a:t>
            </a:r>
            <a:r>
              <a:rPr lang="en-GB" b="1" dirty="0">
                <a:solidFill>
                  <a:schemeClr val="accent1"/>
                </a:solidFill>
              </a:rPr>
              <a:t>80.6% of patients receiving </a:t>
            </a:r>
            <a:r>
              <a:rPr lang="en-GB" b="1" dirty="0" err="1">
                <a:solidFill>
                  <a:schemeClr val="accent1"/>
                </a:solidFill>
              </a:rPr>
              <a:t>pitolisant</a:t>
            </a:r>
            <a:r>
              <a:rPr lang="en-GB" b="1" dirty="0">
                <a:solidFill>
                  <a:schemeClr val="accent1"/>
                </a:solidFill>
              </a:rPr>
              <a:t> </a:t>
            </a:r>
            <a:r>
              <a:rPr lang="en-GB" dirty="0"/>
              <a:t>and in 53.7% of patients receiving placebo, resulting in a statistically significant difference</a:t>
            </a:r>
            <a:endParaRPr lang="it-IT" dirty="0"/>
          </a:p>
        </p:txBody>
      </p:sp>
      <p:pic>
        <p:nvPicPr>
          <p:cNvPr id="2" name="Content Placeholder 4">
            <a:extLst>
              <a:ext uri="{FF2B5EF4-FFF2-40B4-BE49-F238E27FC236}">
                <a16:creationId xmlns:a16="http://schemas.microsoft.com/office/drawing/2014/main" id="{6F3E7931-6411-EAAF-89E5-9B6A0790C671}"/>
              </a:ext>
            </a:extLst>
          </p:cNvPr>
          <p:cNvPicPr>
            <a:picLocks noGrp="1" noChangeAspect="1"/>
          </p:cNvPicPr>
          <p:nvPr>
            <p:ph idx="1"/>
          </p:nvPr>
        </p:nvPicPr>
        <p:blipFill>
          <a:blip r:embed="rId5"/>
          <a:srcRect t="20530" b="16152"/>
          <a:stretch>
            <a:fillRect/>
          </a:stretch>
        </p:blipFill>
        <p:spPr>
          <a:xfrm>
            <a:off x="145317" y="3874208"/>
            <a:ext cx="6746597" cy="2669893"/>
          </a:xfrm>
          <a:prstGeom prst="rect">
            <a:avLst/>
          </a:prstGeom>
        </p:spPr>
      </p:pic>
      <p:sp>
        <p:nvSpPr>
          <p:cNvPr id="4" name="TextBox 3">
            <a:extLst>
              <a:ext uri="{FF2B5EF4-FFF2-40B4-BE49-F238E27FC236}">
                <a16:creationId xmlns:a16="http://schemas.microsoft.com/office/drawing/2014/main" id="{983FC9F4-A914-CCF9-5AEA-F8672CC59BFC}"/>
              </a:ext>
            </a:extLst>
          </p:cNvPr>
          <p:cNvSpPr txBox="1"/>
          <p:nvPr/>
        </p:nvSpPr>
        <p:spPr>
          <a:xfrm>
            <a:off x="7018102" y="4523418"/>
            <a:ext cx="4790440" cy="1015663"/>
          </a:xfrm>
          <a:prstGeom prst="rect">
            <a:avLst/>
          </a:prstGeom>
          <a:noFill/>
          <a:ln w="38100">
            <a:solidFill>
              <a:schemeClr val="accent1"/>
            </a:solidFill>
          </a:ln>
        </p:spPr>
        <p:txBody>
          <a:bodyPr wrap="square">
            <a:spAutoFit/>
          </a:bodyPr>
          <a:lstStyle/>
          <a:p>
            <a:pPr algn="just"/>
            <a:r>
              <a:rPr lang="en-GB" sz="2000" b="1" dirty="0">
                <a:solidFill>
                  <a:schemeClr val="accent1"/>
                </a:solidFill>
              </a:rPr>
              <a:t>Safety: </a:t>
            </a:r>
          </a:p>
          <a:p>
            <a:pPr algn="just"/>
            <a:r>
              <a:rPr lang="en-GB" sz="2000" dirty="0"/>
              <a:t>No differences in blood pressure and heart rate in the two groups </a:t>
            </a:r>
            <a:endParaRPr lang="it-IT" dirty="0"/>
          </a:p>
        </p:txBody>
      </p:sp>
    </p:spTree>
    <p:extLst>
      <p:ext uri="{BB962C8B-B14F-4D97-AF65-F5344CB8AC3E}">
        <p14:creationId xmlns:p14="http://schemas.microsoft.com/office/powerpoint/2010/main" val="2766554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02365BD-6AA6-438E-AD91-DCAE5927E13F}"/>
              </a:ext>
            </a:extLst>
          </p:cNvPr>
          <p:cNvPicPr>
            <a:picLocks noChangeAspect="1"/>
          </p:cNvPicPr>
          <p:nvPr/>
        </p:nvPicPr>
        <p:blipFill>
          <a:blip r:embed="rId3"/>
          <a:stretch>
            <a:fillRect/>
          </a:stretch>
        </p:blipFill>
        <p:spPr>
          <a:xfrm>
            <a:off x="0" y="0"/>
            <a:ext cx="7080423" cy="1735246"/>
          </a:xfrm>
          <a:prstGeom prst="rect">
            <a:avLst/>
          </a:prstGeom>
        </p:spPr>
      </p:pic>
      <p:pic>
        <p:nvPicPr>
          <p:cNvPr id="4" name="Immagine 3">
            <a:extLst>
              <a:ext uri="{FF2B5EF4-FFF2-40B4-BE49-F238E27FC236}">
                <a16:creationId xmlns:a16="http://schemas.microsoft.com/office/drawing/2014/main" id="{98ABA3FD-1A05-4CCE-B93C-748142634681}"/>
              </a:ext>
            </a:extLst>
          </p:cNvPr>
          <p:cNvPicPr>
            <a:picLocks noChangeAspect="1"/>
          </p:cNvPicPr>
          <p:nvPr/>
        </p:nvPicPr>
        <p:blipFill>
          <a:blip r:embed="rId4"/>
          <a:stretch>
            <a:fillRect/>
          </a:stretch>
        </p:blipFill>
        <p:spPr>
          <a:xfrm>
            <a:off x="305190" y="2660892"/>
            <a:ext cx="5355575" cy="3739556"/>
          </a:xfrm>
          <a:prstGeom prst="rect">
            <a:avLst/>
          </a:prstGeom>
          <a:ln>
            <a:solidFill>
              <a:srgbClr val="063C84"/>
            </a:solidFill>
          </a:ln>
        </p:spPr>
      </p:pic>
      <p:sp>
        <p:nvSpPr>
          <p:cNvPr id="6" name="TextBox 5">
            <a:extLst>
              <a:ext uri="{FF2B5EF4-FFF2-40B4-BE49-F238E27FC236}">
                <a16:creationId xmlns:a16="http://schemas.microsoft.com/office/drawing/2014/main" id="{DAEE46A6-329A-E769-B47A-11B28075D605}"/>
              </a:ext>
            </a:extLst>
          </p:cNvPr>
          <p:cNvSpPr txBox="1"/>
          <p:nvPr/>
        </p:nvSpPr>
        <p:spPr>
          <a:xfrm>
            <a:off x="5930468" y="5990304"/>
            <a:ext cx="6097280" cy="369332"/>
          </a:xfrm>
          <a:prstGeom prst="rect">
            <a:avLst/>
          </a:prstGeom>
          <a:noFill/>
        </p:spPr>
        <p:txBody>
          <a:bodyPr wrap="square">
            <a:spAutoFit/>
          </a:bodyPr>
          <a:lstStyle/>
          <a:p>
            <a:r>
              <a:rPr lang="en-GB" dirty="0"/>
              <a:t>no statistically significant difference between the two sexes</a:t>
            </a:r>
          </a:p>
        </p:txBody>
      </p:sp>
      <p:pic>
        <p:nvPicPr>
          <p:cNvPr id="7" name="Picture 6">
            <a:extLst>
              <a:ext uri="{FF2B5EF4-FFF2-40B4-BE49-F238E27FC236}">
                <a16:creationId xmlns:a16="http://schemas.microsoft.com/office/drawing/2014/main" id="{0C05FD97-D0F8-1F50-4C82-99457860DFA0}"/>
              </a:ext>
            </a:extLst>
          </p:cNvPr>
          <p:cNvPicPr>
            <a:picLocks noChangeAspect="1"/>
          </p:cNvPicPr>
          <p:nvPr/>
        </p:nvPicPr>
        <p:blipFill>
          <a:blip r:embed="rId5"/>
          <a:stretch>
            <a:fillRect/>
          </a:stretch>
        </p:blipFill>
        <p:spPr>
          <a:xfrm>
            <a:off x="83931" y="1793874"/>
            <a:ext cx="11802879" cy="1133954"/>
          </a:xfrm>
          <a:prstGeom prst="rect">
            <a:avLst/>
          </a:prstGeom>
        </p:spPr>
      </p:pic>
      <p:pic>
        <p:nvPicPr>
          <p:cNvPr id="8" name="Immagine 4">
            <a:extLst>
              <a:ext uri="{FF2B5EF4-FFF2-40B4-BE49-F238E27FC236}">
                <a16:creationId xmlns:a16="http://schemas.microsoft.com/office/drawing/2014/main" id="{E43482AC-6114-F7FD-4BC9-5A31211E0438}"/>
              </a:ext>
            </a:extLst>
          </p:cNvPr>
          <p:cNvPicPr>
            <a:picLocks noChangeAspect="1"/>
          </p:cNvPicPr>
          <p:nvPr/>
        </p:nvPicPr>
        <p:blipFill>
          <a:blip r:embed="rId6"/>
          <a:stretch>
            <a:fillRect/>
          </a:stretch>
        </p:blipFill>
        <p:spPr>
          <a:xfrm>
            <a:off x="9107601" y="6400448"/>
            <a:ext cx="2920147" cy="250641"/>
          </a:xfrm>
          <a:prstGeom prst="rect">
            <a:avLst/>
          </a:prstGeom>
        </p:spPr>
      </p:pic>
      <p:pic>
        <p:nvPicPr>
          <p:cNvPr id="9" name="Immagine 16">
            <a:extLst>
              <a:ext uri="{FF2B5EF4-FFF2-40B4-BE49-F238E27FC236}">
                <a16:creationId xmlns:a16="http://schemas.microsoft.com/office/drawing/2014/main" id="{76C17E9E-63DA-D2B3-FF17-FD167A6A6720}"/>
              </a:ext>
            </a:extLst>
          </p:cNvPr>
          <p:cNvPicPr>
            <a:picLocks noChangeAspect="1"/>
          </p:cNvPicPr>
          <p:nvPr/>
        </p:nvPicPr>
        <p:blipFill rotWithShape="1">
          <a:blip r:embed="rId7"/>
          <a:srcRect l="12342" b="7378"/>
          <a:stretch/>
        </p:blipFill>
        <p:spPr>
          <a:xfrm>
            <a:off x="6340429" y="2927828"/>
            <a:ext cx="4846533" cy="2880555"/>
          </a:xfrm>
          <a:prstGeom prst="rect">
            <a:avLst/>
          </a:prstGeom>
        </p:spPr>
      </p:pic>
    </p:spTree>
    <p:extLst>
      <p:ext uri="{BB962C8B-B14F-4D97-AF65-F5344CB8AC3E}">
        <p14:creationId xmlns:p14="http://schemas.microsoft.com/office/powerpoint/2010/main" val="9915630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02365BD-6AA6-438E-AD91-DCAE5927E13F}"/>
              </a:ext>
            </a:extLst>
          </p:cNvPr>
          <p:cNvPicPr>
            <a:picLocks noChangeAspect="1"/>
          </p:cNvPicPr>
          <p:nvPr/>
        </p:nvPicPr>
        <p:blipFill>
          <a:blip r:embed="rId3"/>
          <a:stretch>
            <a:fillRect/>
          </a:stretch>
        </p:blipFill>
        <p:spPr>
          <a:xfrm>
            <a:off x="0" y="105092"/>
            <a:ext cx="8205216" cy="2010907"/>
          </a:xfrm>
          <a:prstGeom prst="rect">
            <a:avLst/>
          </a:prstGeom>
        </p:spPr>
      </p:pic>
      <p:sp>
        <p:nvSpPr>
          <p:cNvPr id="6" name="CasellaDiTesto 5">
            <a:extLst>
              <a:ext uri="{FF2B5EF4-FFF2-40B4-BE49-F238E27FC236}">
                <a16:creationId xmlns:a16="http://schemas.microsoft.com/office/drawing/2014/main" id="{3F4CB2FF-D449-4AB1-9D14-FA16DF2E358F}"/>
              </a:ext>
            </a:extLst>
          </p:cNvPr>
          <p:cNvSpPr txBox="1"/>
          <p:nvPr/>
        </p:nvSpPr>
        <p:spPr>
          <a:xfrm>
            <a:off x="6535490" y="2328503"/>
            <a:ext cx="3339451" cy="3827523"/>
          </a:xfrm>
          <a:prstGeom prst="rect">
            <a:avLst/>
          </a:prstGeom>
          <a:solidFill>
            <a:schemeClr val="accent5">
              <a:lumMod val="20000"/>
              <a:lumOff val="80000"/>
            </a:schemeClr>
          </a:solidFill>
          <a:ln w="28575">
            <a:solidFill>
              <a:srgbClr val="063C84"/>
            </a:solidFill>
          </a:ln>
        </p:spPr>
        <p:txBody>
          <a:bodyPr wrap="square">
            <a:spAutoFit/>
          </a:bodyPr>
          <a:lstStyle/>
          <a:p>
            <a:pPr algn="l"/>
            <a:r>
              <a:rPr lang="en-GB" sz="1867" dirty="0">
                <a:solidFill>
                  <a:schemeClr val="tx2"/>
                </a:solidFill>
                <a:latin typeface="Trebuchet MS" panose="020B0603020202020204" pitchFamily="34" charset="0"/>
              </a:rPr>
              <a:t>MAIN SIDE EFFECTS:</a:t>
            </a:r>
          </a:p>
          <a:p>
            <a:pPr marL="342900" indent="-342900" algn="l">
              <a:buFont typeface="Wingdings" panose="05000000000000000000" pitchFamily="2" charset="2"/>
              <a:buChar char="Ø"/>
            </a:pPr>
            <a:r>
              <a:rPr lang="en-GB" sz="1867" dirty="0">
                <a:solidFill>
                  <a:schemeClr val="tx2"/>
                </a:solidFill>
                <a:latin typeface="Trebuchet MS" panose="020B0603020202020204" pitchFamily="34" charset="0"/>
              </a:rPr>
              <a:t>Headaches</a:t>
            </a:r>
          </a:p>
          <a:p>
            <a:pPr marL="342900" indent="-342900" algn="l">
              <a:buFont typeface="Wingdings" panose="05000000000000000000" pitchFamily="2" charset="2"/>
              <a:buChar char="Ø"/>
            </a:pPr>
            <a:r>
              <a:rPr lang="en-GB" sz="1867" dirty="0">
                <a:solidFill>
                  <a:schemeClr val="tx2"/>
                </a:solidFill>
                <a:latin typeface="Trebuchet MS" panose="020B0603020202020204" pitchFamily="34" charset="0"/>
              </a:rPr>
              <a:t>Insomnia</a:t>
            </a:r>
          </a:p>
          <a:p>
            <a:pPr marL="342900" indent="-342900" algn="l">
              <a:buFont typeface="Wingdings" panose="05000000000000000000" pitchFamily="2" charset="2"/>
              <a:buChar char="Ø"/>
            </a:pPr>
            <a:r>
              <a:rPr lang="en-GB" sz="1867" dirty="0">
                <a:solidFill>
                  <a:schemeClr val="tx2"/>
                </a:solidFill>
                <a:latin typeface="Trebuchet MS" panose="020B0603020202020204" pitchFamily="34" charset="0"/>
              </a:rPr>
              <a:t>Nausea</a:t>
            </a:r>
          </a:p>
          <a:p>
            <a:pPr marL="342900" indent="-342900" algn="l">
              <a:buFont typeface="Wingdings" panose="05000000000000000000" pitchFamily="2" charset="2"/>
              <a:buChar char="Ø"/>
            </a:pPr>
            <a:r>
              <a:rPr lang="en-GB" sz="1867" dirty="0">
                <a:solidFill>
                  <a:schemeClr val="tx2"/>
                </a:solidFill>
                <a:latin typeface="Trebuchet MS" panose="020B0603020202020204" pitchFamily="34" charset="0"/>
              </a:rPr>
              <a:t>Dizziness</a:t>
            </a:r>
          </a:p>
          <a:p>
            <a:pPr algn="l"/>
            <a:endParaRPr lang="en-GB" sz="1867" dirty="0">
              <a:solidFill>
                <a:schemeClr val="tx2"/>
              </a:solidFill>
              <a:latin typeface="Trebuchet MS" panose="020B0603020202020204" pitchFamily="34" charset="0"/>
            </a:endParaRPr>
          </a:p>
          <a:p>
            <a:pPr algn="l"/>
            <a:endParaRPr lang="en-GB" sz="1867" dirty="0">
              <a:solidFill>
                <a:schemeClr val="tx2"/>
              </a:solidFill>
              <a:latin typeface="Trebuchet MS" panose="020B0603020202020204" pitchFamily="34" charset="0"/>
            </a:endParaRPr>
          </a:p>
          <a:p>
            <a:pPr algn="l"/>
            <a:endParaRPr lang="en-GB" sz="1867" dirty="0">
              <a:solidFill>
                <a:schemeClr val="tx2"/>
              </a:solidFill>
              <a:latin typeface="Trebuchet MS" panose="020B0603020202020204" pitchFamily="34" charset="0"/>
            </a:endParaRPr>
          </a:p>
          <a:p>
            <a:pPr algn="just"/>
            <a:r>
              <a:rPr lang="en-GB" sz="1867" dirty="0">
                <a:solidFill>
                  <a:schemeClr val="tx2"/>
                </a:solidFill>
                <a:latin typeface="Trebuchet MS" panose="020B0603020202020204" pitchFamily="34" charset="0"/>
              </a:rPr>
              <a:t>Note: Interacts with CYP3A4 substrate drugs (including contraceptives) and CYP2D6 inducer drugs. Do not use in cases of severe liver disease.</a:t>
            </a:r>
            <a:endParaRPr lang="it-IT" sz="1867" dirty="0">
              <a:solidFill>
                <a:schemeClr val="tx2"/>
              </a:solidFill>
              <a:latin typeface="Trebuchet MS" panose="020B0603020202020204" pitchFamily="34" charset="0"/>
            </a:endParaRPr>
          </a:p>
        </p:txBody>
      </p:sp>
      <p:pic>
        <p:nvPicPr>
          <p:cNvPr id="4" name="Immagine 3">
            <a:extLst>
              <a:ext uri="{FF2B5EF4-FFF2-40B4-BE49-F238E27FC236}">
                <a16:creationId xmlns:a16="http://schemas.microsoft.com/office/drawing/2014/main" id="{4BF75AE4-17A6-4150-9653-2D2A8A5CB167}"/>
              </a:ext>
            </a:extLst>
          </p:cNvPr>
          <p:cNvPicPr>
            <a:picLocks noChangeAspect="1"/>
          </p:cNvPicPr>
          <p:nvPr/>
        </p:nvPicPr>
        <p:blipFill>
          <a:blip r:embed="rId4"/>
          <a:stretch>
            <a:fillRect/>
          </a:stretch>
        </p:blipFill>
        <p:spPr>
          <a:xfrm>
            <a:off x="531215" y="2170115"/>
            <a:ext cx="5125296" cy="3987471"/>
          </a:xfrm>
          <a:prstGeom prst="rect">
            <a:avLst/>
          </a:prstGeom>
          <a:ln>
            <a:solidFill>
              <a:srgbClr val="063C84"/>
            </a:solidFill>
          </a:ln>
        </p:spPr>
      </p:pic>
    </p:spTree>
    <p:extLst>
      <p:ext uri="{BB962C8B-B14F-4D97-AF65-F5344CB8AC3E}">
        <p14:creationId xmlns:p14="http://schemas.microsoft.com/office/powerpoint/2010/main" val="1353566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815F3-A9AC-08E8-0079-D41386C4A12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5073084-6161-2167-A613-A41755D3536D}"/>
              </a:ext>
            </a:extLst>
          </p:cNvPr>
          <p:cNvPicPr>
            <a:picLocks noChangeAspect="1"/>
          </p:cNvPicPr>
          <p:nvPr/>
        </p:nvPicPr>
        <p:blipFill>
          <a:blip r:embed="rId3"/>
          <a:stretch>
            <a:fillRect/>
          </a:stretch>
        </p:blipFill>
        <p:spPr>
          <a:xfrm>
            <a:off x="715393" y="69731"/>
            <a:ext cx="10516511" cy="1786283"/>
          </a:xfrm>
          <a:prstGeom prst="rect">
            <a:avLst/>
          </a:prstGeom>
        </p:spPr>
      </p:pic>
      <p:pic>
        <p:nvPicPr>
          <p:cNvPr id="6" name="Picture 5">
            <a:extLst>
              <a:ext uri="{FF2B5EF4-FFF2-40B4-BE49-F238E27FC236}">
                <a16:creationId xmlns:a16="http://schemas.microsoft.com/office/drawing/2014/main" id="{8BF806A7-6394-EBCF-3590-7A14B7C1C5C5}"/>
              </a:ext>
            </a:extLst>
          </p:cNvPr>
          <p:cNvPicPr>
            <a:picLocks noChangeAspect="1"/>
          </p:cNvPicPr>
          <p:nvPr/>
        </p:nvPicPr>
        <p:blipFill>
          <a:blip r:embed="rId4"/>
          <a:srcRect l="18629" t="9129" r="5113" b="2823"/>
          <a:stretch>
            <a:fillRect/>
          </a:stretch>
        </p:blipFill>
        <p:spPr>
          <a:xfrm>
            <a:off x="2177342" y="1694141"/>
            <a:ext cx="6771502" cy="4929008"/>
          </a:xfrm>
          <a:prstGeom prst="rect">
            <a:avLst/>
          </a:prstGeom>
        </p:spPr>
      </p:pic>
      <p:sp>
        <p:nvSpPr>
          <p:cNvPr id="9" name="TextBox 8">
            <a:extLst>
              <a:ext uri="{FF2B5EF4-FFF2-40B4-BE49-F238E27FC236}">
                <a16:creationId xmlns:a16="http://schemas.microsoft.com/office/drawing/2014/main" id="{2A285260-6350-A50E-1B60-4B7EAC786284}"/>
              </a:ext>
            </a:extLst>
          </p:cNvPr>
          <p:cNvSpPr txBox="1"/>
          <p:nvPr/>
        </p:nvSpPr>
        <p:spPr>
          <a:xfrm>
            <a:off x="5205803" y="6581001"/>
            <a:ext cx="7928298" cy="276999"/>
          </a:xfrm>
          <a:prstGeom prst="rect">
            <a:avLst/>
          </a:prstGeom>
          <a:noFill/>
        </p:spPr>
        <p:txBody>
          <a:bodyPr wrap="square">
            <a:spAutoFit/>
          </a:bodyPr>
          <a:lstStyle/>
          <a:p>
            <a:r>
              <a:rPr lang="en-GB" sz="1200" dirty="0"/>
              <a:t>American Journal of Respiratory and Critical Care Medicine Volume 211 Number 9 | September 2025 </a:t>
            </a:r>
          </a:p>
        </p:txBody>
      </p:sp>
    </p:spTree>
    <p:extLst>
      <p:ext uri="{BB962C8B-B14F-4D97-AF65-F5344CB8AC3E}">
        <p14:creationId xmlns:p14="http://schemas.microsoft.com/office/powerpoint/2010/main" val="3802190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AC5DDE0-94F4-4C60-B36B-E11257552ECF}"/>
              </a:ext>
            </a:extLst>
          </p:cNvPr>
          <p:cNvPicPr>
            <a:picLocks noChangeAspect="1"/>
          </p:cNvPicPr>
          <p:nvPr/>
        </p:nvPicPr>
        <p:blipFill>
          <a:blip r:embed="rId3"/>
          <a:stretch>
            <a:fillRect/>
          </a:stretch>
        </p:blipFill>
        <p:spPr>
          <a:xfrm>
            <a:off x="0" y="82167"/>
            <a:ext cx="4334933" cy="1073652"/>
          </a:xfrm>
          <a:prstGeom prst="rect">
            <a:avLst/>
          </a:prstGeom>
        </p:spPr>
      </p:pic>
      <p:pic>
        <p:nvPicPr>
          <p:cNvPr id="7" name="Immagine 6">
            <a:extLst>
              <a:ext uri="{FF2B5EF4-FFF2-40B4-BE49-F238E27FC236}">
                <a16:creationId xmlns:a16="http://schemas.microsoft.com/office/drawing/2014/main" id="{BA81852C-0CE0-49F4-8C23-A498F0301B57}"/>
              </a:ext>
            </a:extLst>
          </p:cNvPr>
          <p:cNvPicPr>
            <a:picLocks noChangeAspect="1"/>
          </p:cNvPicPr>
          <p:nvPr/>
        </p:nvPicPr>
        <p:blipFill>
          <a:blip r:embed="rId4"/>
          <a:stretch>
            <a:fillRect/>
          </a:stretch>
        </p:blipFill>
        <p:spPr>
          <a:xfrm>
            <a:off x="4543997" y="213115"/>
            <a:ext cx="7468031" cy="6097428"/>
          </a:xfrm>
          <a:prstGeom prst="rect">
            <a:avLst/>
          </a:prstGeom>
          <a:ln>
            <a:solidFill>
              <a:srgbClr val="063C84"/>
            </a:solidFill>
          </a:ln>
        </p:spPr>
      </p:pic>
      <p:sp>
        <p:nvSpPr>
          <p:cNvPr id="4" name="TextBox 3">
            <a:extLst>
              <a:ext uri="{FF2B5EF4-FFF2-40B4-BE49-F238E27FC236}">
                <a16:creationId xmlns:a16="http://schemas.microsoft.com/office/drawing/2014/main" id="{A476B7DA-F64D-8058-7D0A-759C645053A1}"/>
              </a:ext>
            </a:extLst>
          </p:cNvPr>
          <p:cNvSpPr txBox="1"/>
          <p:nvPr/>
        </p:nvSpPr>
        <p:spPr>
          <a:xfrm>
            <a:off x="4543997" y="3665285"/>
            <a:ext cx="5683451" cy="2043952"/>
          </a:xfrm>
          <a:prstGeom prst="rect">
            <a:avLst/>
          </a:prstGeom>
          <a:noFill/>
          <a:ln w="38100">
            <a:solidFill>
              <a:schemeClr val="accent1"/>
            </a:solidFill>
          </a:ln>
          <a:effectLst>
            <a:glow rad="228600">
              <a:schemeClr val="accent3">
                <a:satMod val="175000"/>
                <a:alpha val="40000"/>
              </a:schemeClr>
            </a:glow>
          </a:effectLst>
        </p:spPr>
        <p:txBody>
          <a:bodyPr wrap="square" rtlCol="0">
            <a:spAutoFit/>
          </a:bodyPr>
          <a:lstStyle/>
          <a:p>
            <a:endParaRPr lang="en-GB" dirty="0"/>
          </a:p>
        </p:txBody>
      </p:sp>
      <p:pic>
        <p:nvPicPr>
          <p:cNvPr id="6" name="Picture 5">
            <a:extLst>
              <a:ext uri="{FF2B5EF4-FFF2-40B4-BE49-F238E27FC236}">
                <a16:creationId xmlns:a16="http://schemas.microsoft.com/office/drawing/2014/main" id="{CAB2A891-C5CE-3CA1-AFC6-B3C1BDB3E0C0}"/>
              </a:ext>
            </a:extLst>
          </p:cNvPr>
          <p:cNvPicPr>
            <a:picLocks noChangeAspect="1"/>
          </p:cNvPicPr>
          <p:nvPr/>
        </p:nvPicPr>
        <p:blipFill>
          <a:blip r:embed="rId5"/>
          <a:srcRect b="5643"/>
          <a:stretch>
            <a:fillRect/>
          </a:stretch>
        </p:blipFill>
        <p:spPr>
          <a:xfrm>
            <a:off x="858822" y="1931356"/>
            <a:ext cx="3110941" cy="2727141"/>
          </a:xfrm>
          <a:prstGeom prst="rect">
            <a:avLst/>
          </a:prstGeom>
        </p:spPr>
      </p:pic>
    </p:spTree>
    <p:extLst>
      <p:ext uri="{BB962C8B-B14F-4D97-AF65-F5344CB8AC3E}">
        <p14:creationId xmlns:p14="http://schemas.microsoft.com/office/powerpoint/2010/main" val="405789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F38D-F0B4-5779-EFCF-F28E8E4967B3}"/>
              </a:ext>
            </a:extLst>
          </p:cNvPr>
          <p:cNvSpPr>
            <a:spLocks noGrp="1"/>
          </p:cNvSpPr>
          <p:nvPr>
            <p:ph type="title"/>
          </p:nvPr>
        </p:nvSpPr>
        <p:spPr/>
        <p:txBody>
          <a:bodyPr/>
          <a:lstStyle/>
          <a:p>
            <a:pPr algn="ctr"/>
            <a:r>
              <a:rPr lang="en-GB" b="1" dirty="0">
                <a:solidFill>
                  <a:schemeClr val="accent1"/>
                </a:solidFill>
              </a:rPr>
              <a:t>Choosing a pharmacologic agent</a:t>
            </a:r>
          </a:p>
        </p:txBody>
      </p:sp>
      <p:sp>
        <p:nvSpPr>
          <p:cNvPr id="7" name="Content Placeholder 6">
            <a:extLst>
              <a:ext uri="{FF2B5EF4-FFF2-40B4-BE49-F238E27FC236}">
                <a16:creationId xmlns:a16="http://schemas.microsoft.com/office/drawing/2014/main" id="{A7F292B7-84DB-C849-4D44-E248AC52E1D6}"/>
              </a:ext>
            </a:extLst>
          </p:cNvPr>
          <p:cNvSpPr>
            <a:spLocks noGrp="1"/>
          </p:cNvSpPr>
          <p:nvPr>
            <p:ph idx="1"/>
          </p:nvPr>
        </p:nvSpPr>
        <p:spPr/>
        <p:txBody>
          <a:bodyPr>
            <a:normAutofit/>
          </a:bodyPr>
          <a:lstStyle/>
          <a:p>
            <a:pPr marL="0" indent="0" algn="just">
              <a:buNone/>
            </a:pPr>
            <a:r>
              <a:rPr lang="en-GB" dirty="0"/>
              <a:t>should be individualized to the patient, taking into account the evidence available regarding an </a:t>
            </a:r>
            <a:r>
              <a:rPr lang="en-GB" b="1" dirty="0">
                <a:solidFill>
                  <a:schemeClr val="accent1"/>
                </a:solidFill>
              </a:rPr>
              <a:t>agent’s efficacy </a:t>
            </a:r>
            <a:r>
              <a:rPr lang="en-GB" dirty="0"/>
              <a:t>and </a:t>
            </a:r>
            <a:r>
              <a:rPr lang="en-GB" b="1" dirty="0">
                <a:solidFill>
                  <a:schemeClr val="accent1"/>
                </a:solidFill>
              </a:rPr>
              <a:t>safety profile</a:t>
            </a:r>
            <a:r>
              <a:rPr lang="en-GB" dirty="0"/>
              <a:t>, cost, and patient characteristics</a:t>
            </a:r>
          </a:p>
          <a:p>
            <a:pPr marL="0" indent="0" algn="just">
              <a:buNone/>
            </a:pPr>
            <a:r>
              <a:rPr lang="en-GB" dirty="0"/>
              <a:t>During follow-up visits check</a:t>
            </a:r>
          </a:p>
          <a:p>
            <a:pPr algn="just">
              <a:buFont typeface="Wingdings" panose="05000000000000000000" pitchFamily="2" charset="2"/>
              <a:buChar char="Ø"/>
            </a:pPr>
            <a:r>
              <a:rPr lang="en-GB" dirty="0"/>
              <a:t> Efficacy with the ESS</a:t>
            </a:r>
          </a:p>
          <a:p>
            <a:pPr algn="just">
              <a:buFont typeface="Wingdings" panose="05000000000000000000" pitchFamily="2" charset="2"/>
              <a:buChar char="Ø"/>
            </a:pPr>
            <a:r>
              <a:rPr lang="en-GB" dirty="0"/>
              <a:t> Tolerability with adverse events</a:t>
            </a:r>
          </a:p>
          <a:p>
            <a:pPr algn="just">
              <a:buFont typeface="Wingdings" panose="05000000000000000000" pitchFamily="2" charset="2"/>
              <a:buChar char="Ø"/>
            </a:pPr>
            <a:r>
              <a:rPr lang="en-GB" dirty="0"/>
              <a:t> Blood pressure (every 6 months) and heart rate (a 12-lead ECG annually)</a:t>
            </a:r>
          </a:p>
          <a:p>
            <a:pPr algn="just">
              <a:buFont typeface="Wingdings" panose="05000000000000000000" pitchFamily="2" charset="2"/>
              <a:buChar char="Ø"/>
            </a:pPr>
            <a:r>
              <a:rPr lang="en-GB" dirty="0"/>
              <a:t> Adherence to primary OSA therapy</a:t>
            </a:r>
          </a:p>
        </p:txBody>
      </p:sp>
    </p:spTree>
    <p:extLst>
      <p:ext uri="{BB962C8B-B14F-4D97-AF65-F5344CB8AC3E}">
        <p14:creationId xmlns:p14="http://schemas.microsoft.com/office/powerpoint/2010/main" val="1574451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F1FFB-FC98-50BF-7970-C0D941F01240}"/>
            </a:ext>
          </a:extLst>
        </p:cNvPr>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EDBAD12-4863-69C9-5718-C7C000A66608}"/>
              </a:ext>
            </a:extLst>
          </p:cNvPr>
          <p:cNvPicPr>
            <a:picLocks noChangeAspect="1"/>
          </p:cNvPicPr>
          <p:nvPr/>
        </p:nvPicPr>
        <p:blipFill rotWithShape="1">
          <a:blip r:embed="rId3"/>
          <a:srcRect l="9594" t="2175"/>
          <a:stretch>
            <a:fillRect/>
          </a:stretch>
        </p:blipFill>
        <p:spPr>
          <a:xfrm>
            <a:off x="0" y="10"/>
            <a:ext cx="8741989" cy="6857991"/>
          </a:xfrm>
          <a:prstGeom prst="rect">
            <a:avLst/>
          </a:prstGeom>
        </p:spPr>
      </p:pic>
      <p:pic>
        <p:nvPicPr>
          <p:cNvPr id="10" name="Picture 9" descr="A screenshot of a computer screen&#10;&#10;AI-generated content may be incorrect.">
            <a:extLst>
              <a:ext uri="{FF2B5EF4-FFF2-40B4-BE49-F238E27FC236}">
                <a16:creationId xmlns:a16="http://schemas.microsoft.com/office/drawing/2014/main" id="{7E317BA4-56CB-1637-7E77-F1C98413F45D}"/>
              </a:ext>
            </a:extLst>
          </p:cNvPr>
          <p:cNvPicPr>
            <a:picLocks noChangeAspect="1"/>
          </p:cNvPicPr>
          <p:nvPr/>
        </p:nvPicPr>
        <p:blipFill>
          <a:blip r:embed="rId4"/>
          <a:srcRect l="4831" t="14853" r="4348" b="16006"/>
          <a:stretch>
            <a:fillRect/>
          </a:stretch>
        </p:blipFill>
        <p:spPr>
          <a:xfrm>
            <a:off x="2213003" y="1644382"/>
            <a:ext cx="9567994" cy="4552483"/>
          </a:xfrm>
          <a:prstGeom prst="rect">
            <a:avLst/>
          </a:prstGeom>
        </p:spPr>
      </p:pic>
      <p:sp>
        <p:nvSpPr>
          <p:cNvPr id="2" name="TextBox 1">
            <a:extLst>
              <a:ext uri="{FF2B5EF4-FFF2-40B4-BE49-F238E27FC236}">
                <a16:creationId xmlns:a16="http://schemas.microsoft.com/office/drawing/2014/main" id="{6BCAA72F-7B2B-C610-7075-72823AA03B53}"/>
              </a:ext>
            </a:extLst>
          </p:cNvPr>
          <p:cNvSpPr txBox="1"/>
          <p:nvPr/>
        </p:nvSpPr>
        <p:spPr>
          <a:xfrm>
            <a:off x="3004457" y="476410"/>
            <a:ext cx="8058959" cy="707886"/>
          </a:xfrm>
          <a:prstGeom prst="rect">
            <a:avLst/>
          </a:prstGeom>
          <a:solidFill>
            <a:schemeClr val="bg1"/>
          </a:solidFill>
        </p:spPr>
        <p:txBody>
          <a:bodyPr wrap="square" rtlCol="0">
            <a:spAutoFit/>
          </a:bodyPr>
          <a:lstStyle/>
          <a:p>
            <a:r>
              <a:rPr lang="it-IT" sz="4000" b="1" dirty="0">
                <a:solidFill>
                  <a:schemeClr val="accent1"/>
                </a:solidFill>
              </a:rPr>
              <a:t>What about gender differences? </a:t>
            </a:r>
            <a:endParaRPr lang="en-GB" sz="4000" b="1" dirty="0">
              <a:solidFill>
                <a:schemeClr val="accent1"/>
              </a:solidFill>
            </a:endParaRPr>
          </a:p>
        </p:txBody>
      </p:sp>
    </p:spTree>
    <p:extLst>
      <p:ext uri="{BB962C8B-B14F-4D97-AF65-F5344CB8AC3E}">
        <p14:creationId xmlns:p14="http://schemas.microsoft.com/office/powerpoint/2010/main" val="2634636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1DFF7C-89F0-D05B-ED10-2C086CEE7ACD}"/>
              </a:ext>
            </a:extLst>
          </p:cNvPr>
          <p:cNvPicPr>
            <a:picLocks noChangeAspect="1"/>
          </p:cNvPicPr>
          <p:nvPr/>
        </p:nvPicPr>
        <p:blipFill>
          <a:blip r:embed="rId3"/>
          <a:srcRect l="15524" t="17227" r="13075" b="43717"/>
          <a:stretch>
            <a:fillRect/>
          </a:stretch>
        </p:blipFill>
        <p:spPr>
          <a:xfrm>
            <a:off x="115985" y="121380"/>
            <a:ext cx="5980015" cy="1921734"/>
          </a:xfrm>
          <a:prstGeom prst="rect">
            <a:avLst/>
          </a:prstGeom>
        </p:spPr>
      </p:pic>
      <p:sp>
        <p:nvSpPr>
          <p:cNvPr id="9" name="TextBox 8">
            <a:extLst>
              <a:ext uri="{FF2B5EF4-FFF2-40B4-BE49-F238E27FC236}">
                <a16:creationId xmlns:a16="http://schemas.microsoft.com/office/drawing/2014/main" id="{4081EA8E-AA87-0B0C-DDE8-30AD520F23E5}"/>
              </a:ext>
            </a:extLst>
          </p:cNvPr>
          <p:cNvSpPr txBox="1"/>
          <p:nvPr/>
        </p:nvSpPr>
        <p:spPr>
          <a:xfrm>
            <a:off x="3178223" y="-27139615"/>
            <a:ext cx="6097136" cy="646331"/>
          </a:xfrm>
          <a:prstGeom prst="rect">
            <a:avLst/>
          </a:prstGeom>
          <a:noFill/>
        </p:spPr>
        <p:txBody>
          <a:bodyPr wrap="square">
            <a:spAutoFit/>
          </a:bodyPr>
          <a:lstStyle/>
          <a:p>
            <a:r>
              <a:rPr lang="en-GB" dirty="0"/>
              <a:t>SleepEpidemiology4(2024)100077</a:t>
            </a:r>
          </a:p>
          <a:p>
            <a:endParaRPr lang="en-GB" dirty="0"/>
          </a:p>
        </p:txBody>
      </p:sp>
      <p:pic>
        <p:nvPicPr>
          <p:cNvPr id="11" name="Picture 10">
            <a:extLst>
              <a:ext uri="{FF2B5EF4-FFF2-40B4-BE49-F238E27FC236}">
                <a16:creationId xmlns:a16="http://schemas.microsoft.com/office/drawing/2014/main" id="{444F1AD2-FFBC-F3A5-CDFA-246278DFDC82}"/>
              </a:ext>
            </a:extLst>
          </p:cNvPr>
          <p:cNvPicPr>
            <a:picLocks noChangeAspect="1"/>
          </p:cNvPicPr>
          <p:nvPr/>
        </p:nvPicPr>
        <p:blipFill>
          <a:blip r:embed="rId4"/>
          <a:srcRect l="51572" t="56580" r="21601" b="15398"/>
          <a:stretch>
            <a:fillRect/>
          </a:stretch>
        </p:blipFill>
        <p:spPr>
          <a:xfrm>
            <a:off x="6679605" y="121380"/>
            <a:ext cx="5171151" cy="3173304"/>
          </a:xfrm>
          <a:prstGeom prst="rect">
            <a:avLst/>
          </a:prstGeom>
        </p:spPr>
      </p:pic>
      <p:pic>
        <p:nvPicPr>
          <p:cNvPr id="12" name="Picture 11">
            <a:extLst>
              <a:ext uri="{FF2B5EF4-FFF2-40B4-BE49-F238E27FC236}">
                <a16:creationId xmlns:a16="http://schemas.microsoft.com/office/drawing/2014/main" id="{1D676767-8CC9-5A87-06B5-90EF388844FD}"/>
              </a:ext>
            </a:extLst>
          </p:cNvPr>
          <p:cNvPicPr>
            <a:picLocks noChangeAspect="1"/>
          </p:cNvPicPr>
          <p:nvPr/>
        </p:nvPicPr>
        <p:blipFill>
          <a:blip r:embed="rId4"/>
          <a:srcRect l="51572" t="19941" r="21601" b="42950"/>
          <a:stretch>
            <a:fillRect/>
          </a:stretch>
        </p:blipFill>
        <p:spPr>
          <a:xfrm>
            <a:off x="729086" y="1998887"/>
            <a:ext cx="4015543" cy="3263277"/>
          </a:xfrm>
          <a:prstGeom prst="rect">
            <a:avLst/>
          </a:prstGeom>
        </p:spPr>
      </p:pic>
      <p:sp>
        <p:nvSpPr>
          <p:cNvPr id="18" name="TextBox 17">
            <a:extLst>
              <a:ext uri="{FF2B5EF4-FFF2-40B4-BE49-F238E27FC236}">
                <a16:creationId xmlns:a16="http://schemas.microsoft.com/office/drawing/2014/main" id="{E191D1A4-C817-502D-8B93-06D109FE3762}"/>
              </a:ext>
            </a:extLst>
          </p:cNvPr>
          <p:cNvSpPr txBox="1"/>
          <p:nvPr/>
        </p:nvSpPr>
        <p:spPr>
          <a:xfrm>
            <a:off x="5427242" y="3294684"/>
            <a:ext cx="6754926" cy="1200329"/>
          </a:xfrm>
          <a:prstGeom prst="rect">
            <a:avLst/>
          </a:prstGeom>
          <a:noFill/>
        </p:spPr>
        <p:txBody>
          <a:bodyPr wrap="none" rtlCol="0">
            <a:spAutoFit/>
          </a:bodyPr>
          <a:lstStyle/>
          <a:p>
            <a:r>
              <a:rPr lang="it-IT" dirty="0"/>
              <a:t>rEDS was found in 25% of males and 13% females (p= 0.03)</a:t>
            </a:r>
          </a:p>
          <a:p>
            <a:r>
              <a:rPr lang="it-IT" dirty="0"/>
              <a:t>Females were more adherent to night time treatment than males</a:t>
            </a:r>
          </a:p>
          <a:p>
            <a:r>
              <a:rPr lang="it-IT" dirty="0"/>
              <a:t>(83% vs 67% respectevely, p=0.008)</a:t>
            </a:r>
          </a:p>
          <a:p>
            <a:r>
              <a:rPr lang="en-GB" b="1" dirty="0">
                <a:solidFill>
                  <a:schemeClr val="accent1"/>
                </a:solidFill>
              </a:rPr>
              <a:t>sleepy females reported more cognitive impairment</a:t>
            </a:r>
            <a:endParaRPr lang="en-GB" dirty="0"/>
          </a:p>
        </p:txBody>
      </p:sp>
      <p:sp>
        <p:nvSpPr>
          <p:cNvPr id="25" name="TextBox 24">
            <a:extLst>
              <a:ext uri="{FF2B5EF4-FFF2-40B4-BE49-F238E27FC236}">
                <a16:creationId xmlns:a16="http://schemas.microsoft.com/office/drawing/2014/main" id="{27A5A468-D58F-758C-4A7D-B95B95851002}"/>
              </a:ext>
            </a:extLst>
          </p:cNvPr>
          <p:cNvSpPr txBox="1"/>
          <p:nvPr/>
        </p:nvSpPr>
        <p:spPr>
          <a:xfrm>
            <a:off x="145481" y="5380672"/>
            <a:ext cx="6708503" cy="1477328"/>
          </a:xfrm>
          <a:prstGeom prst="rect">
            <a:avLst/>
          </a:prstGeom>
          <a:noFill/>
        </p:spPr>
        <p:txBody>
          <a:bodyPr wrap="none" rtlCol="0">
            <a:spAutoFit/>
          </a:bodyPr>
          <a:lstStyle/>
          <a:p>
            <a:pPr marL="285750" indent="-285750">
              <a:buFont typeface="Wingdings" panose="05000000000000000000" pitchFamily="2" charset="2"/>
              <a:buChar char="Ø"/>
            </a:pPr>
            <a:r>
              <a:rPr lang="en-GB" dirty="0"/>
              <a:t>females were more elderly (67% over 65 yr vs. 46 % of  males) </a:t>
            </a:r>
          </a:p>
          <a:p>
            <a:pPr marL="285750" indent="-285750">
              <a:buFont typeface="Wingdings" panose="05000000000000000000" pitchFamily="2" charset="2"/>
              <a:buChar char="Ø"/>
            </a:pPr>
            <a:r>
              <a:rPr lang="en-GB" dirty="0"/>
              <a:t>had a higher BMI than sleepy males (46,19 vs 34,37)</a:t>
            </a:r>
          </a:p>
          <a:p>
            <a:pPr marL="285750" indent="-285750">
              <a:buFont typeface="Wingdings" panose="05000000000000000000" pitchFamily="2" charset="2"/>
              <a:buChar char="Ø"/>
            </a:pPr>
            <a:r>
              <a:rPr lang="en-GB" dirty="0"/>
              <a:t>Sleepy males had history of more comorbidities and symptoms</a:t>
            </a:r>
          </a:p>
          <a:p>
            <a:pPr marL="285750" indent="-285750">
              <a:buFont typeface="Wingdings" panose="05000000000000000000" pitchFamily="2" charset="2"/>
              <a:buChar char="Ø"/>
            </a:pPr>
            <a:r>
              <a:rPr lang="en-GB" b="1" u="sng" dirty="0">
                <a:solidFill>
                  <a:schemeClr val="accent1"/>
                </a:solidFill>
              </a:rPr>
              <a:t>Baseline sleepiness </a:t>
            </a:r>
            <a:r>
              <a:rPr lang="en-GB" u="sng" dirty="0"/>
              <a:t>in a risk factor for </a:t>
            </a:r>
            <a:r>
              <a:rPr lang="en-GB" u="sng" dirty="0" err="1"/>
              <a:t>rEDS</a:t>
            </a:r>
            <a:r>
              <a:rPr lang="en-GB" u="sng" dirty="0"/>
              <a:t> for both sexes </a:t>
            </a:r>
          </a:p>
          <a:p>
            <a:endParaRPr lang="en-GB" dirty="0"/>
          </a:p>
        </p:txBody>
      </p:sp>
      <p:sp>
        <p:nvSpPr>
          <p:cNvPr id="28" name="TextBox 27">
            <a:extLst>
              <a:ext uri="{FF2B5EF4-FFF2-40B4-BE49-F238E27FC236}">
                <a16:creationId xmlns:a16="http://schemas.microsoft.com/office/drawing/2014/main" id="{52365830-212A-D158-0555-52ABCC58D0EC}"/>
              </a:ext>
            </a:extLst>
          </p:cNvPr>
          <p:cNvSpPr txBox="1"/>
          <p:nvPr/>
        </p:nvSpPr>
        <p:spPr>
          <a:xfrm>
            <a:off x="5560569" y="4495013"/>
            <a:ext cx="6290187" cy="646331"/>
          </a:xfrm>
          <a:prstGeom prst="rect">
            <a:avLst/>
          </a:prstGeom>
          <a:noFill/>
          <a:ln>
            <a:solidFill>
              <a:srgbClr val="00B0F0"/>
            </a:solidFill>
          </a:ln>
        </p:spPr>
        <p:txBody>
          <a:bodyPr wrap="square" rtlCol="0">
            <a:spAutoFit/>
          </a:bodyPr>
          <a:lstStyle/>
          <a:p>
            <a:r>
              <a:rPr lang="en-GB" dirty="0"/>
              <a:t>The only polysomnographic difference found in sleepy patients was </a:t>
            </a:r>
            <a:r>
              <a:rPr lang="en-GB" b="1" u="sng" dirty="0">
                <a:solidFill>
                  <a:schemeClr val="accent1"/>
                </a:solidFill>
              </a:rPr>
              <a:t>the presence of a higher T90</a:t>
            </a:r>
          </a:p>
        </p:txBody>
      </p:sp>
      <p:sp>
        <p:nvSpPr>
          <p:cNvPr id="29" name="TextBox 28">
            <a:extLst>
              <a:ext uri="{FF2B5EF4-FFF2-40B4-BE49-F238E27FC236}">
                <a16:creationId xmlns:a16="http://schemas.microsoft.com/office/drawing/2014/main" id="{756683F5-FCD9-D924-C565-4E92F4202C23}"/>
              </a:ext>
            </a:extLst>
          </p:cNvPr>
          <p:cNvSpPr txBox="1"/>
          <p:nvPr/>
        </p:nvSpPr>
        <p:spPr>
          <a:xfrm>
            <a:off x="145481" y="121380"/>
            <a:ext cx="1079334" cy="276999"/>
          </a:xfrm>
          <a:prstGeom prst="rect">
            <a:avLst/>
          </a:prstGeom>
          <a:noFill/>
        </p:spPr>
        <p:txBody>
          <a:bodyPr wrap="none" rtlCol="0">
            <a:spAutoFit/>
          </a:bodyPr>
          <a:lstStyle/>
          <a:p>
            <a:r>
              <a:rPr lang="it-IT" sz="1200" dirty="0"/>
              <a:t>P. Tondo et al </a:t>
            </a:r>
            <a:endParaRPr lang="en-GB" sz="1200" dirty="0"/>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33120BA-CAC6-2EE3-8F52-2729B43D2FC1}"/>
                  </a:ext>
                </a:extLst>
              </p14:cNvPr>
              <p14:cNvContentPartPr/>
              <p14:nvPr/>
            </p14:nvContentPartPr>
            <p14:xfrm>
              <a:off x="5543079" y="3398464"/>
              <a:ext cx="5785920" cy="720"/>
            </p14:xfrm>
          </p:contentPart>
        </mc:Choice>
        <mc:Fallback xmlns="">
          <p:pic>
            <p:nvPicPr>
              <p:cNvPr id="3" name="Ink 2">
                <a:extLst>
                  <a:ext uri="{FF2B5EF4-FFF2-40B4-BE49-F238E27FC236}">
                    <a16:creationId xmlns:a16="http://schemas.microsoft.com/office/drawing/2014/main" id="{A33120BA-CAC6-2EE3-8F52-2729B43D2FC1}"/>
                  </a:ext>
                </a:extLst>
              </p:cNvPr>
              <p:cNvPicPr/>
              <p:nvPr/>
            </p:nvPicPr>
            <p:blipFill>
              <a:blip r:embed="rId6"/>
              <a:stretch>
                <a:fillRect/>
              </a:stretch>
            </p:blipFill>
            <p:spPr>
              <a:xfrm>
                <a:off x="5453079" y="3038464"/>
                <a:ext cx="5965560" cy="720000"/>
              </a:xfrm>
              <a:prstGeom prst="rect">
                <a:avLst/>
              </a:prstGeom>
            </p:spPr>
          </p:pic>
        </mc:Fallback>
      </mc:AlternateContent>
    </p:spTree>
    <p:extLst>
      <p:ext uri="{BB962C8B-B14F-4D97-AF65-F5344CB8AC3E}">
        <p14:creationId xmlns:p14="http://schemas.microsoft.com/office/powerpoint/2010/main" val="3008888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981CC18-2A65-45D0-A5DD-CE15BF4B2CA6}"/>
              </a:ext>
            </a:extLst>
          </p:cNvPr>
          <p:cNvSpPr txBox="1"/>
          <p:nvPr/>
        </p:nvSpPr>
        <p:spPr>
          <a:xfrm>
            <a:off x="155887" y="2564193"/>
            <a:ext cx="3775968" cy="933717"/>
          </a:xfrm>
          <a:prstGeom prst="rect">
            <a:avLst/>
          </a:prstGeom>
          <a:solidFill>
            <a:schemeClr val="bg1">
              <a:lumMod val="95000"/>
            </a:schemeClr>
          </a:solidFill>
          <a:ln w="57150">
            <a:solidFill>
              <a:srgbClr val="063C84"/>
            </a:solidFill>
          </a:ln>
        </p:spPr>
        <p:txBody>
          <a:bodyPr wrap="square">
            <a:spAutoFit/>
          </a:bodyPr>
          <a:lstStyle/>
          <a:p>
            <a:pPr defTabSz="1219170">
              <a:lnSpc>
                <a:spcPct val="90000"/>
              </a:lnSpc>
              <a:spcBef>
                <a:spcPct val="0"/>
              </a:spcBef>
              <a:spcAft>
                <a:spcPts val="800"/>
              </a:spcAft>
            </a:pPr>
            <a:r>
              <a:rPr lang="en-US" sz="2667" dirty="0">
                <a:solidFill>
                  <a:schemeClr val="tx2"/>
                </a:solidFill>
                <a:latin typeface="Trebuchet MS" panose="020B0603020202020204" pitchFamily="34" charset="0"/>
                <a:ea typeface="+mj-ea"/>
                <a:cs typeface="+mj-cs"/>
              </a:rPr>
              <a:t>2663 patients </a:t>
            </a:r>
          </a:p>
          <a:p>
            <a:pPr defTabSz="1219170">
              <a:lnSpc>
                <a:spcPct val="90000"/>
              </a:lnSpc>
              <a:spcBef>
                <a:spcPct val="0"/>
              </a:spcBef>
              <a:spcAft>
                <a:spcPts val="800"/>
              </a:spcAft>
            </a:pPr>
            <a:r>
              <a:rPr lang="en-US" sz="2667" dirty="0">
                <a:solidFill>
                  <a:schemeClr val="tx2"/>
                </a:solidFill>
                <a:latin typeface="Trebuchet MS" panose="020B0603020202020204" pitchFamily="34" charset="0"/>
                <a:ea typeface="+mj-ea"/>
                <a:cs typeface="+mj-cs"/>
              </a:rPr>
              <a:t>EDS=39.5%</a:t>
            </a:r>
            <a:endParaRPr lang="en-US" sz="3200" dirty="0">
              <a:solidFill>
                <a:schemeClr val="tx2"/>
              </a:solidFill>
              <a:latin typeface="Trebuchet MS" panose="020B0603020202020204" pitchFamily="34" charset="0"/>
              <a:ea typeface="+mj-ea"/>
              <a:cs typeface="+mj-cs"/>
            </a:endParaRPr>
          </a:p>
        </p:txBody>
      </p:sp>
      <p:pic>
        <p:nvPicPr>
          <p:cNvPr id="3" name="Immagine 2">
            <a:extLst>
              <a:ext uri="{FF2B5EF4-FFF2-40B4-BE49-F238E27FC236}">
                <a16:creationId xmlns:a16="http://schemas.microsoft.com/office/drawing/2014/main" id="{DD65FD8D-8474-4DA0-8D9D-93AA9DD813ED}"/>
              </a:ext>
            </a:extLst>
          </p:cNvPr>
          <p:cNvPicPr>
            <a:picLocks noChangeAspect="1"/>
          </p:cNvPicPr>
          <p:nvPr/>
        </p:nvPicPr>
        <p:blipFill>
          <a:blip r:embed="rId3"/>
          <a:srcRect b="29427"/>
          <a:stretch>
            <a:fillRect/>
          </a:stretch>
        </p:blipFill>
        <p:spPr>
          <a:xfrm>
            <a:off x="1" y="-37757"/>
            <a:ext cx="7327748" cy="2446587"/>
          </a:xfrm>
          <a:prstGeom prst="rect">
            <a:avLst/>
          </a:prstGeom>
        </p:spPr>
      </p:pic>
      <p:sp>
        <p:nvSpPr>
          <p:cNvPr id="12" name="CasellaDiTesto 11">
            <a:extLst>
              <a:ext uri="{FF2B5EF4-FFF2-40B4-BE49-F238E27FC236}">
                <a16:creationId xmlns:a16="http://schemas.microsoft.com/office/drawing/2014/main" id="{B1449ADD-0D94-4767-8B7F-36EC588DAE42}"/>
              </a:ext>
            </a:extLst>
          </p:cNvPr>
          <p:cNvSpPr txBox="1"/>
          <p:nvPr/>
        </p:nvSpPr>
        <p:spPr>
          <a:xfrm>
            <a:off x="8030715" y="857343"/>
            <a:ext cx="2087453" cy="535531"/>
          </a:xfrm>
          <a:prstGeom prst="rect">
            <a:avLst/>
          </a:prstGeom>
          <a:noFill/>
        </p:spPr>
        <p:txBody>
          <a:bodyPr wrap="square">
            <a:spAutoFit/>
          </a:bodyPr>
          <a:lstStyle/>
          <a:p>
            <a:pPr defTabSz="1219170">
              <a:lnSpc>
                <a:spcPct val="90000"/>
              </a:lnSpc>
              <a:spcBef>
                <a:spcPct val="0"/>
              </a:spcBef>
              <a:spcAft>
                <a:spcPts val="800"/>
              </a:spcAft>
            </a:pPr>
            <a:r>
              <a:rPr lang="en-US" sz="3200" dirty="0">
                <a:solidFill>
                  <a:schemeClr val="tx2"/>
                </a:solidFill>
                <a:latin typeface="Trebuchet MS" panose="020B0603020202020204" pitchFamily="34" charset="0"/>
                <a:ea typeface="+mj-ea"/>
                <a:cs typeface="+mj-cs"/>
              </a:rPr>
              <a:t>ESS &gt; 10</a:t>
            </a:r>
          </a:p>
        </p:txBody>
      </p:sp>
      <p:pic>
        <p:nvPicPr>
          <p:cNvPr id="11" name="Immagine 10">
            <a:extLst>
              <a:ext uri="{FF2B5EF4-FFF2-40B4-BE49-F238E27FC236}">
                <a16:creationId xmlns:a16="http://schemas.microsoft.com/office/drawing/2014/main" id="{45BC1BD1-E610-433C-88AF-57F242196DD5}"/>
              </a:ext>
            </a:extLst>
          </p:cNvPr>
          <p:cNvPicPr>
            <a:picLocks noChangeAspect="1"/>
          </p:cNvPicPr>
          <p:nvPr/>
        </p:nvPicPr>
        <p:blipFill>
          <a:blip r:embed="rId4"/>
          <a:stretch>
            <a:fillRect/>
          </a:stretch>
        </p:blipFill>
        <p:spPr>
          <a:xfrm>
            <a:off x="9828815" y="288386"/>
            <a:ext cx="1984639" cy="2182581"/>
          </a:xfrm>
          <a:prstGeom prst="rect">
            <a:avLst/>
          </a:prstGeom>
        </p:spPr>
      </p:pic>
      <p:sp>
        <p:nvSpPr>
          <p:cNvPr id="4" name="TextBox 3">
            <a:extLst>
              <a:ext uri="{FF2B5EF4-FFF2-40B4-BE49-F238E27FC236}">
                <a16:creationId xmlns:a16="http://schemas.microsoft.com/office/drawing/2014/main" id="{AE67868F-BAB3-CFD1-7CA4-BF2858948F80}"/>
              </a:ext>
            </a:extLst>
          </p:cNvPr>
          <p:cNvSpPr txBox="1"/>
          <p:nvPr/>
        </p:nvSpPr>
        <p:spPr>
          <a:xfrm>
            <a:off x="155887" y="3433508"/>
            <a:ext cx="4988994" cy="2031325"/>
          </a:xfrm>
          <a:prstGeom prst="rect">
            <a:avLst/>
          </a:prstGeom>
          <a:noFill/>
        </p:spPr>
        <p:txBody>
          <a:bodyPr wrap="square">
            <a:spAutoFit/>
          </a:bodyPr>
          <a:lstStyle/>
          <a:p>
            <a:endParaRPr lang="en-GB" dirty="0"/>
          </a:p>
          <a:p>
            <a:pPr marL="285750" indent="-285750">
              <a:buFont typeface="Wingdings" panose="05000000000000000000" pitchFamily="2" charset="2"/>
              <a:buChar char="Ø"/>
            </a:pPr>
            <a:r>
              <a:rPr lang="en-GB" dirty="0"/>
              <a:t>EDS at diagnosis was associated with severity of </a:t>
            </a:r>
            <a:r>
              <a:rPr lang="en-GB" b="1" dirty="0">
                <a:solidFill>
                  <a:schemeClr val="accent1"/>
                </a:solidFill>
              </a:rPr>
              <a:t>nocturnal hypoxemia </a:t>
            </a:r>
            <a:r>
              <a:rPr lang="en-GB" dirty="0"/>
              <a:t>but not with AHI</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Patients with EDS were on average </a:t>
            </a:r>
            <a:r>
              <a:rPr lang="en-GB" b="1" dirty="0">
                <a:solidFill>
                  <a:schemeClr val="accent1"/>
                </a:solidFill>
              </a:rPr>
              <a:t>more symptomatic </a:t>
            </a:r>
            <a:r>
              <a:rPr lang="en-GB" dirty="0"/>
              <a:t>than patients without EDS</a:t>
            </a:r>
          </a:p>
          <a:p>
            <a:endParaRPr lang="en-GB" dirty="0"/>
          </a:p>
        </p:txBody>
      </p:sp>
      <p:pic>
        <p:nvPicPr>
          <p:cNvPr id="2" name="Picture 1">
            <a:extLst>
              <a:ext uri="{FF2B5EF4-FFF2-40B4-BE49-F238E27FC236}">
                <a16:creationId xmlns:a16="http://schemas.microsoft.com/office/drawing/2014/main" id="{64799491-9EEA-5C1A-24EE-F38B76D15D9D}"/>
              </a:ext>
            </a:extLst>
          </p:cNvPr>
          <p:cNvPicPr>
            <a:picLocks noChangeAspect="1"/>
          </p:cNvPicPr>
          <p:nvPr/>
        </p:nvPicPr>
        <p:blipFill>
          <a:blip r:embed="rId5"/>
          <a:srcRect l="24336" t="14350" r="19338" b="4381"/>
          <a:stretch>
            <a:fillRect/>
          </a:stretch>
        </p:blipFill>
        <p:spPr>
          <a:xfrm>
            <a:off x="6310091" y="2564193"/>
            <a:ext cx="4089690" cy="3466757"/>
          </a:xfrm>
          <a:prstGeom prst="rect">
            <a:avLst/>
          </a:prstGeom>
        </p:spPr>
      </p:pic>
      <p:sp>
        <p:nvSpPr>
          <p:cNvPr id="7" name="TextBox 6">
            <a:extLst>
              <a:ext uri="{FF2B5EF4-FFF2-40B4-BE49-F238E27FC236}">
                <a16:creationId xmlns:a16="http://schemas.microsoft.com/office/drawing/2014/main" id="{F0059111-5443-21AA-6E6D-E46207D864D9}"/>
              </a:ext>
            </a:extLst>
          </p:cNvPr>
          <p:cNvSpPr txBox="1"/>
          <p:nvPr/>
        </p:nvSpPr>
        <p:spPr>
          <a:xfrm>
            <a:off x="155887" y="5261367"/>
            <a:ext cx="6096000" cy="646331"/>
          </a:xfrm>
          <a:prstGeom prst="rect">
            <a:avLst/>
          </a:prstGeom>
          <a:noFill/>
        </p:spPr>
        <p:txBody>
          <a:bodyPr wrap="square">
            <a:spAutoFit/>
          </a:bodyPr>
          <a:lstStyle/>
          <a:p>
            <a:pPr marL="285750" indent="-285750">
              <a:buFont typeface="Wingdings" panose="05000000000000000000" pitchFamily="2" charset="2"/>
              <a:buChar char="Ø"/>
            </a:pPr>
            <a:r>
              <a:rPr lang="en-GB" dirty="0"/>
              <a:t>Predictors of EDS </a:t>
            </a:r>
            <a:r>
              <a:rPr lang="en-GB" b="1" dirty="0">
                <a:solidFill>
                  <a:schemeClr val="accent1"/>
                </a:solidFill>
              </a:rPr>
              <a:t>: </a:t>
            </a:r>
          </a:p>
          <a:p>
            <a:r>
              <a:rPr lang="en-GB" b="1" dirty="0">
                <a:solidFill>
                  <a:schemeClr val="accent1"/>
                </a:solidFill>
              </a:rPr>
              <a:t>      Fatigue and  subjectively impaired cognitive function</a:t>
            </a:r>
            <a:endParaRPr lang="en-GB" dirty="0"/>
          </a:p>
        </p:txBody>
      </p:sp>
      <p:sp>
        <p:nvSpPr>
          <p:cNvPr id="8" name="TextBox 7">
            <a:extLst>
              <a:ext uri="{FF2B5EF4-FFF2-40B4-BE49-F238E27FC236}">
                <a16:creationId xmlns:a16="http://schemas.microsoft.com/office/drawing/2014/main" id="{F95F99F3-517E-B569-A99D-5D8B915475D5}"/>
              </a:ext>
            </a:extLst>
          </p:cNvPr>
          <p:cNvSpPr txBox="1"/>
          <p:nvPr/>
        </p:nvSpPr>
        <p:spPr>
          <a:xfrm>
            <a:off x="6731726" y="6333698"/>
            <a:ext cx="6096000" cy="369332"/>
          </a:xfrm>
          <a:prstGeom prst="rect">
            <a:avLst/>
          </a:prstGeom>
          <a:noFill/>
        </p:spPr>
        <p:txBody>
          <a:bodyPr wrap="square">
            <a:spAutoFit/>
          </a:bodyPr>
          <a:lstStyle/>
          <a:p>
            <a:r>
              <a:rPr lang="en-GB" dirty="0"/>
              <a:t>Insalaco G. et al Sleep Medicine 136 (2025) 106819 </a:t>
            </a:r>
          </a:p>
        </p:txBody>
      </p:sp>
    </p:spTree>
    <p:extLst>
      <p:ext uri="{BB962C8B-B14F-4D97-AF65-F5344CB8AC3E}">
        <p14:creationId xmlns:p14="http://schemas.microsoft.com/office/powerpoint/2010/main" val="34702061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992F393D-4DD0-7249-A4AA-454ED1835091}"/>
              </a:ext>
            </a:extLst>
          </p:cNvPr>
          <p:cNvSpPr txBox="1"/>
          <p:nvPr/>
        </p:nvSpPr>
        <p:spPr>
          <a:xfrm>
            <a:off x="405466" y="446271"/>
            <a:ext cx="11385075" cy="913199"/>
          </a:xfrm>
          <a:prstGeom prst="rect">
            <a:avLst/>
          </a:prstGeom>
          <a:noFill/>
        </p:spPr>
        <p:txBody>
          <a:bodyPr wrap="square">
            <a:spAutoFit/>
          </a:bodyPr>
          <a:lstStyle/>
          <a:p>
            <a:pPr algn="ctr"/>
            <a:r>
              <a:rPr lang="it-IT" sz="2667" b="1" dirty="0">
                <a:solidFill>
                  <a:srgbClr val="7030A0"/>
                </a:solidFill>
              </a:rPr>
              <a:t>«</a:t>
            </a:r>
            <a:r>
              <a:rPr lang="it-IT" sz="2667" b="1" dirty="0">
                <a:solidFill>
                  <a:srgbClr val="883B8F"/>
                </a:solidFill>
              </a:rPr>
              <a:t>OSA women </a:t>
            </a:r>
            <a:r>
              <a:rPr lang="en-US" sz="2667" b="1" dirty="0">
                <a:solidFill>
                  <a:srgbClr val="883B8F"/>
                </a:solidFill>
              </a:rPr>
              <a:t>may refer their sleepiness differently, and emphasize lack of energy, fatigue, or tiredness more than sleepiness</a:t>
            </a:r>
            <a:r>
              <a:rPr lang="en-US" sz="2667" b="1" dirty="0">
                <a:solidFill>
                  <a:srgbClr val="7030A0"/>
                </a:solidFill>
              </a:rPr>
              <a:t>”</a:t>
            </a:r>
            <a:endParaRPr lang="it-IT" sz="2667" b="1" dirty="0">
              <a:solidFill>
                <a:srgbClr val="7030A0"/>
              </a:solidFill>
            </a:endParaRPr>
          </a:p>
        </p:txBody>
      </p:sp>
      <p:sp>
        <p:nvSpPr>
          <p:cNvPr id="7" name="CasellaDiTesto 6">
            <a:extLst>
              <a:ext uri="{FF2B5EF4-FFF2-40B4-BE49-F238E27FC236}">
                <a16:creationId xmlns:a16="http://schemas.microsoft.com/office/drawing/2014/main" id="{BAC7F179-1D2A-66A7-68C9-1B028A64FDD6}"/>
              </a:ext>
            </a:extLst>
          </p:cNvPr>
          <p:cNvSpPr txBox="1"/>
          <p:nvPr/>
        </p:nvSpPr>
        <p:spPr>
          <a:xfrm>
            <a:off x="7904724" y="6334327"/>
            <a:ext cx="6096000" cy="379656"/>
          </a:xfrm>
          <a:prstGeom prst="rect">
            <a:avLst/>
          </a:prstGeom>
          <a:noFill/>
        </p:spPr>
        <p:txBody>
          <a:bodyPr wrap="square">
            <a:spAutoFit/>
          </a:bodyPr>
          <a:lstStyle/>
          <a:p>
            <a:r>
              <a:rPr lang="en-US" sz="1867" dirty="0">
                <a:solidFill>
                  <a:srgbClr val="131413"/>
                </a:solidFill>
              </a:rPr>
              <a:t>Sleep and Breathing </a:t>
            </a:r>
            <a:r>
              <a:rPr lang="en-US" sz="1867" dirty="0">
                <a:solidFill>
                  <a:srgbClr val="000000"/>
                </a:solidFill>
              </a:rPr>
              <a:t>(2020) 24:533–540</a:t>
            </a:r>
            <a:endParaRPr lang="it-IT" sz="1867" dirty="0"/>
          </a:p>
        </p:txBody>
      </p:sp>
      <p:pic>
        <p:nvPicPr>
          <p:cNvPr id="8" name="Immagine 7">
            <a:extLst>
              <a:ext uri="{FF2B5EF4-FFF2-40B4-BE49-F238E27FC236}">
                <a16:creationId xmlns:a16="http://schemas.microsoft.com/office/drawing/2014/main" id="{65EBB239-53B3-DC31-6A43-403A3BCD6B40}"/>
              </a:ext>
            </a:extLst>
          </p:cNvPr>
          <p:cNvPicPr>
            <a:picLocks noChangeAspect="1"/>
          </p:cNvPicPr>
          <p:nvPr/>
        </p:nvPicPr>
        <p:blipFill>
          <a:blip r:embed="rId3"/>
          <a:stretch>
            <a:fillRect/>
          </a:stretch>
        </p:blipFill>
        <p:spPr>
          <a:xfrm>
            <a:off x="10355925" y="3361926"/>
            <a:ext cx="1434616" cy="2136604"/>
          </a:xfrm>
          <a:prstGeom prst="rect">
            <a:avLst/>
          </a:prstGeom>
        </p:spPr>
      </p:pic>
      <p:pic>
        <p:nvPicPr>
          <p:cNvPr id="9" name="Picture 8" descr="A screenshot of a graph&#10;&#10;AI-generated content may be incorrect.">
            <a:extLst>
              <a:ext uri="{FF2B5EF4-FFF2-40B4-BE49-F238E27FC236}">
                <a16:creationId xmlns:a16="http://schemas.microsoft.com/office/drawing/2014/main" id="{207B7859-12AF-3A49-7095-F1B2BF244398}"/>
              </a:ext>
            </a:extLst>
          </p:cNvPr>
          <p:cNvPicPr>
            <a:picLocks noChangeAspect="1"/>
          </p:cNvPicPr>
          <p:nvPr/>
        </p:nvPicPr>
        <p:blipFill>
          <a:blip r:embed="rId4"/>
          <a:srcRect l="28665" t="47279" r="25567" b="12786"/>
          <a:stretch>
            <a:fillRect/>
          </a:stretch>
        </p:blipFill>
        <p:spPr>
          <a:xfrm>
            <a:off x="3165189" y="1780081"/>
            <a:ext cx="5379240" cy="2757565"/>
          </a:xfrm>
          <a:prstGeom prst="rect">
            <a:avLst/>
          </a:prstGeom>
          <a:ln w="38100">
            <a:solidFill>
              <a:srgbClr val="7030A0"/>
            </a:solidFill>
          </a:ln>
        </p:spPr>
      </p:pic>
      <p:sp>
        <p:nvSpPr>
          <p:cNvPr id="11" name="TextBox 10">
            <a:extLst>
              <a:ext uri="{FF2B5EF4-FFF2-40B4-BE49-F238E27FC236}">
                <a16:creationId xmlns:a16="http://schemas.microsoft.com/office/drawing/2014/main" id="{3933177C-3F52-A594-5208-8D37F36F3C76}"/>
              </a:ext>
            </a:extLst>
          </p:cNvPr>
          <p:cNvSpPr txBox="1"/>
          <p:nvPr/>
        </p:nvSpPr>
        <p:spPr>
          <a:xfrm>
            <a:off x="93242" y="6380422"/>
            <a:ext cx="6961808" cy="379656"/>
          </a:xfrm>
          <a:prstGeom prst="rect">
            <a:avLst/>
          </a:prstGeom>
          <a:noFill/>
        </p:spPr>
        <p:txBody>
          <a:bodyPr wrap="square">
            <a:spAutoFit/>
          </a:bodyPr>
          <a:lstStyle/>
          <a:p>
            <a:r>
              <a:rPr lang="en-GB" sz="1867" dirty="0"/>
              <a:t>Insalaco et al. Sleep Medicine 136 (2025) 106819 </a:t>
            </a:r>
          </a:p>
        </p:txBody>
      </p:sp>
      <p:sp>
        <p:nvSpPr>
          <p:cNvPr id="13" name="TextBox 12">
            <a:extLst>
              <a:ext uri="{FF2B5EF4-FFF2-40B4-BE49-F238E27FC236}">
                <a16:creationId xmlns:a16="http://schemas.microsoft.com/office/drawing/2014/main" id="{C846432F-AD57-003B-EAEB-5CECCCF71BAB}"/>
              </a:ext>
            </a:extLst>
          </p:cNvPr>
          <p:cNvSpPr txBox="1"/>
          <p:nvPr/>
        </p:nvSpPr>
        <p:spPr>
          <a:xfrm>
            <a:off x="1542266" y="4789956"/>
            <a:ext cx="8977175" cy="1200329"/>
          </a:xfrm>
          <a:prstGeom prst="rect">
            <a:avLst/>
          </a:prstGeom>
          <a:noFill/>
        </p:spPr>
        <p:txBody>
          <a:bodyPr wrap="square">
            <a:spAutoFit/>
          </a:bodyPr>
          <a:lstStyle/>
          <a:p>
            <a:r>
              <a:rPr lang="en-GB" dirty="0"/>
              <a:t>daytime sleepiness as the symptom for which the patient sought medical advice was reported more often by women than by men (27 vs 19 %). </a:t>
            </a:r>
          </a:p>
          <a:p>
            <a:r>
              <a:rPr lang="en-GB" dirty="0"/>
              <a:t>while mean ESS scores were similar in men (9.2 ± 5.1) and women (9.1 ±5.1).</a:t>
            </a:r>
          </a:p>
          <a:p>
            <a:endParaRPr lang="en-GB" dirty="0"/>
          </a:p>
        </p:txBody>
      </p:sp>
    </p:spTree>
    <p:extLst>
      <p:ext uri="{BB962C8B-B14F-4D97-AF65-F5344CB8AC3E}">
        <p14:creationId xmlns:p14="http://schemas.microsoft.com/office/powerpoint/2010/main" val="3416783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DF4B49-AAD7-7FE6-8C6E-427B4C93D0E7}"/>
              </a:ext>
            </a:extLst>
          </p:cNvPr>
          <p:cNvPicPr>
            <a:picLocks noChangeAspect="1"/>
          </p:cNvPicPr>
          <p:nvPr/>
        </p:nvPicPr>
        <p:blipFill>
          <a:blip r:embed="rId3"/>
          <a:srcRect l="19062" t="15488" r="17321" b="60327"/>
          <a:stretch/>
        </p:blipFill>
        <p:spPr>
          <a:xfrm>
            <a:off x="4411668" y="92250"/>
            <a:ext cx="7193625" cy="1646825"/>
          </a:xfrm>
          <a:prstGeom prst="rect">
            <a:avLst/>
          </a:prstGeom>
        </p:spPr>
      </p:pic>
      <p:sp>
        <p:nvSpPr>
          <p:cNvPr id="7" name="TextBox 6">
            <a:extLst>
              <a:ext uri="{FF2B5EF4-FFF2-40B4-BE49-F238E27FC236}">
                <a16:creationId xmlns:a16="http://schemas.microsoft.com/office/drawing/2014/main" id="{13616285-8BEF-DB70-7BCE-3E018B91F08B}"/>
              </a:ext>
            </a:extLst>
          </p:cNvPr>
          <p:cNvSpPr txBox="1"/>
          <p:nvPr/>
        </p:nvSpPr>
        <p:spPr>
          <a:xfrm>
            <a:off x="1898834" y="1754643"/>
            <a:ext cx="8876145" cy="461665"/>
          </a:xfrm>
          <a:prstGeom prst="rect">
            <a:avLst/>
          </a:prstGeom>
          <a:noFill/>
        </p:spPr>
        <p:txBody>
          <a:bodyPr wrap="square">
            <a:spAutoFit/>
          </a:bodyPr>
          <a:lstStyle/>
          <a:p>
            <a:r>
              <a:rPr lang="en-GB" sz="2400" dirty="0"/>
              <a:t>Gender and Measures of Daytime Somnolence—Baldwin et al</a:t>
            </a:r>
          </a:p>
        </p:txBody>
      </p:sp>
      <p:sp>
        <p:nvSpPr>
          <p:cNvPr id="9" name="TextBox 8">
            <a:extLst>
              <a:ext uri="{FF2B5EF4-FFF2-40B4-BE49-F238E27FC236}">
                <a16:creationId xmlns:a16="http://schemas.microsoft.com/office/drawing/2014/main" id="{C86D12EB-25A4-54D0-C74A-E33C395B0EAE}"/>
              </a:ext>
            </a:extLst>
          </p:cNvPr>
          <p:cNvSpPr txBox="1"/>
          <p:nvPr/>
        </p:nvSpPr>
        <p:spPr>
          <a:xfrm>
            <a:off x="8579482" y="6216279"/>
            <a:ext cx="6262253" cy="379656"/>
          </a:xfrm>
          <a:prstGeom prst="rect">
            <a:avLst/>
          </a:prstGeom>
          <a:noFill/>
        </p:spPr>
        <p:txBody>
          <a:bodyPr wrap="square">
            <a:spAutoFit/>
          </a:bodyPr>
          <a:lstStyle/>
          <a:p>
            <a:r>
              <a:rPr lang="nl-NL" sz="1867" dirty="0"/>
              <a:t>SLEEP, Vol. 27, No. 2, 2004</a:t>
            </a:r>
            <a:endParaRPr lang="en-GB" sz="1867" dirty="0"/>
          </a:p>
        </p:txBody>
      </p:sp>
      <p:pic>
        <p:nvPicPr>
          <p:cNvPr id="11" name="Picture 10">
            <a:extLst>
              <a:ext uri="{FF2B5EF4-FFF2-40B4-BE49-F238E27FC236}">
                <a16:creationId xmlns:a16="http://schemas.microsoft.com/office/drawing/2014/main" id="{2A7D3997-06FF-3CAA-8112-33A5D17A2904}"/>
              </a:ext>
            </a:extLst>
          </p:cNvPr>
          <p:cNvPicPr>
            <a:picLocks noChangeAspect="1"/>
          </p:cNvPicPr>
          <p:nvPr/>
        </p:nvPicPr>
        <p:blipFill>
          <a:blip r:embed="rId4"/>
          <a:srcRect l="11538" t="40446" r="30438" b="3557"/>
          <a:stretch/>
        </p:blipFill>
        <p:spPr>
          <a:xfrm>
            <a:off x="5970060" y="2123059"/>
            <a:ext cx="5545224" cy="3143949"/>
          </a:xfrm>
          <a:prstGeom prst="rect">
            <a:avLst/>
          </a:prstGeom>
        </p:spPr>
      </p:pic>
      <p:pic>
        <p:nvPicPr>
          <p:cNvPr id="13" name="Picture 12">
            <a:extLst>
              <a:ext uri="{FF2B5EF4-FFF2-40B4-BE49-F238E27FC236}">
                <a16:creationId xmlns:a16="http://schemas.microsoft.com/office/drawing/2014/main" id="{6AE81DDF-FB79-6C3A-AA9A-85F81110674C}"/>
              </a:ext>
            </a:extLst>
          </p:cNvPr>
          <p:cNvPicPr>
            <a:picLocks noChangeAspect="1"/>
          </p:cNvPicPr>
          <p:nvPr/>
        </p:nvPicPr>
        <p:blipFill>
          <a:blip r:embed="rId5"/>
          <a:srcRect l="11040" t="29488" r="31129" b="9336"/>
          <a:stretch/>
        </p:blipFill>
        <p:spPr>
          <a:xfrm>
            <a:off x="799642" y="2343339"/>
            <a:ext cx="4928721" cy="3063131"/>
          </a:xfrm>
          <a:prstGeom prst="rect">
            <a:avLst/>
          </a:prstGeom>
        </p:spPr>
      </p:pic>
      <p:sp>
        <p:nvSpPr>
          <p:cNvPr id="2" name="Arrow: Pentagon 1">
            <a:extLst>
              <a:ext uri="{FF2B5EF4-FFF2-40B4-BE49-F238E27FC236}">
                <a16:creationId xmlns:a16="http://schemas.microsoft.com/office/drawing/2014/main" id="{1C44E782-59C1-9144-2D19-F84252E6B3AA}"/>
              </a:ext>
            </a:extLst>
          </p:cNvPr>
          <p:cNvSpPr/>
          <p:nvPr/>
        </p:nvSpPr>
        <p:spPr>
          <a:xfrm>
            <a:off x="1" y="603266"/>
            <a:ext cx="1841555" cy="754741"/>
          </a:xfrm>
          <a:prstGeom prst="homePlate">
            <a:avLst/>
          </a:prstGeom>
          <a:solidFill>
            <a:srgbClr val="883B8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2133" dirty="0"/>
              <a:t>Sleepiness</a:t>
            </a:r>
            <a:endParaRPr lang="en-GB" sz="2133" dirty="0"/>
          </a:p>
        </p:txBody>
      </p:sp>
      <p:sp>
        <p:nvSpPr>
          <p:cNvPr id="4" name="TextBox 3">
            <a:extLst>
              <a:ext uri="{FF2B5EF4-FFF2-40B4-BE49-F238E27FC236}">
                <a16:creationId xmlns:a16="http://schemas.microsoft.com/office/drawing/2014/main" id="{712359DB-E311-9964-F97C-3CB6FD016A22}"/>
              </a:ext>
            </a:extLst>
          </p:cNvPr>
          <p:cNvSpPr txBox="1"/>
          <p:nvPr/>
        </p:nvSpPr>
        <p:spPr>
          <a:xfrm>
            <a:off x="799642" y="5429281"/>
            <a:ext cx="11447388" cy="830997"/>
          </a:xfrm>
          <a:prstGeom prst="rect">
            <a:avLst/>
          </a:prstGeom>
          <a:noFill/>
        </p:spPr>
        <p:txBody>
          <a:bodyPr wrap="square">
            <a:spAutoFit/>
          </a:bodyPr>
          <a:lstStyle/>
          <a:p>
            <a:r>
              <a:rPr lang="en-GB" sz="2400" dirty="0"/>
              <a:t>Women reported feeling sleepy as often as men did, but </a:t>
            </a:r>
            <a:r>
              <a:rPr lang="en-GB" sz="2400" b="1" dirty="0">
                <a:solidFill>
                  <a:srgbClr val="883B8F"/>
                </a:solidFill>
              </a:rPr>
              <a:t>women were less likely to have an ESS score &gt; 10 </a:t>
            </a:r>
            <a:r>
              <a:rPr lang="en-GB" sz="2400" dirty="0"/>
              <a:t>and more likely to report feeling unrested than men</a:t>
            </a:r>
          </a:p>
        </p:txBody>
      </p:sp>
    </p:spTree>
    <p:extLst>
      <p:ext uri="{BB962C8B-B14F-4D97-AF65-F5344CB8AC3E}">
        <p14:creationId xmlns:p14="http://schemas.microsoft.com/office/powerpoint/2010/main" val="1230342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D6F2FE9-E162-CF8A-2837-1B8A27CC30A7}"/>
              </a:ext>
            </a:extLst>
          </p:cNvPr>
          <p:cNvSpPr txBox="1"/>
          <p:nvPr/>
        </p:nvSpPr>
        <p:spPr>
          <a:xfrm>
            <a:off x="5059950" y="716309"/>
            <a:ext cx="6516329" cy="923330"/>
          </a:xfrm>
          <a:prstGeom prst="rect">
            <a:avLst/>
          </a:prstGeom>
          <a:noFill/>
        </p:spPr>
        <p:txBody>
          <a:bodyPr wrap="square" rtlCol="0">
            <a:spAutoFit/>
          </a:bodyPr>
          <a:lstStyle/>
          <a:p>
            <a:r>
              <a:rPr lang="en-GB" dirty="0"/>
              <a:t>Differences in patient–spouse (PT-S)-paired ESS responses as they relate to gender and race and propose modifications that can be helpful in the analysis of adult ESS scores.</a:t>
            </a:r>
          </a:p>
        </p:txBody>
      </p:sp>
      <p:sp>
        <p:nvSpPr>
          <p:cNvPr id="7" name="TextBox 6">
            <a:extLst>
              <a:ext uri="{FF2B5EF4-FFF2-40B4-BE49-F238E27FC236}">
                <a16:creationId xmlns:a16="http://schemas.microsoft.com/office/drawing/2014/main" id="{8BCBBA10-A93A-3E2C-B2AB-EADD8A8FEC38}"/>
              </a:ext>
            </a:extLst>
          </p:cNvPr>
          <p:cNvSpPr txBox="1"/>
          <p:nvPr/>
        </p:nvSpPr>
        <p:spPr>
          <a:xfrm>
            <a:off x="267928" y="5380672"/>
            <a:ext cx="5773994" cy="1477328"/>
          </a:xfrm>
          <a:prstGeom prst="rect">
            <a:avLst/>
          </a:prstGeom>
          <a:noFill/>
        </p:spPr>
        <p:txBody>
          <a:bodyPr wrap="square" rtlCol="0">
            <a:spAutoFit/>
          </a:bodyPr>
          <a:lstStyle/>
          <a:p>
            <a:pPr algn="just"/>
            <a:r>
              <a:rPr lang="en-GB" b="1" dirty="0">
                <a:solidFill>
                  <a:schemeClr val="accent1"/>
                </a:solidFill>
              </a:rPr>
              <a:t>female PTs reported significantly higher total ESS </a:t>
            </a:r>
            <a:r>
              <a:rPr lang="en-GB" dirty="0"/>
              <a:t>scores than male PTs (12.16 vs 9.64, p = 0.002)</a:t>
            </a:r>
          </a:p>
          <a:p>
            <a:pPr algn="just"/>
            <a:r>
              <a:rPr lang="en-GB" b="1" dirty="0">
                <a:solidFill>
                  <a:schemeClr val="accent1"/>
                </a:solidFill>
              </a:rPr>
              <a:t>female PTs scored their sleepiness higher</a:t>
            </a:r>
            <a:r>
              <a:rPr lang="en-GB" dirty="0"/>
              <a:t> </a:t>
            </a:r>
          </a:p>
          <a:p>
            <a:pPr algn="just"/>
            <a:endParaRPr lang="en-GB" dirty="0"/>
          </a:p>
          <a:p>
            <a:endParaRPr lang="en-GB" dirty="0"/>
          </a:p>
        </p:txBody>
      </p:sp>
      <p:pic>
        <p:nvPicPr>
          <p:cNvPr id="9" name="Picture 8">
            <a:extLst>
              <a:ext uri="{FF2B5EF4-FFF2-40B4-BE49-F238E27FC236}">
                <a16:creationId xmlns:a16="http://schemas.microsoft.com/office/drawing/2014/main" id="{0D16F9A1-5025-6306-D9A0-E57E57DDB7D0}"/>
              </a:ext>
            </a:extLst>
          </p:cNvPr>
          <p:cNvPicPr>
            <a:picLocks noChangeAspect="1"/>
          </p:cNvPicPr>
          <p:nvPr/>
        </p:nvPicPr>
        <p:blipFill>
          <a:blip r:embed="rId3"/>
          <a:srcRect l="9843" t="39892" r="49158" b="5376"/>
          <a:stretch>
            <a:fillRect/>
          </a:stretch>
        </p:blipFill>
        <p:spPr>
          <a:xfrm>
            <a:off x="1958301" y="2260600"/>
            <a:ext cx="3771291" cy="2957761"/>
          </a:xfrm>
          <a:prstGeom prst="rect">
            <a:avLst/>
          </a:prstGeom>
        </p:spPr>
      </p:pic>
      <p:sp>
        <p:nvSpPr>
          <p:cNvPr id="12" name="TextBox 11">
            <a:extLst>
              <a:ext uri="{FF2B5EF4-FFF2-40B4-BE49-F238E27FC236}">
                <a16:creationId xmlns:a16="http://schemas.microsoft.com/office/drawing/2014/main" id="{511264F0-6D83-C1B1-7273-4E71F9D69094}"/>
              </a:ext>
            </a:extLst>
          </p:cNvPr>
          <p:cNvSpPr txBox="1"/>
          <p:nvPr/>
        </p:nvSpPr>
        <p:spPr>
          <a:xfrm>
            <a:off x="6738527" y="5392116"/>
            <a:ext cx="5582266" cy="1200329"/>
          </a:xfrm>
          <a:prstGeom prst="rect">
            <a:avLst/>
          </a:prstGeom>
          <a:noFill/>
        </p:spPr>
        <p:txBody>
          <a:bodyPr wrap="square">
            <a:spAutoFit/>
          </a:bodyPr>
          <a:lstStyle/>
          <a:p>
            <a:r>
              <a:rPr lang="en-GB" b="1" dirty="0">
                <a:solidFill>
                  <a:srgbClr val="0CC5E4"/>
                </a:solidFill>
              </a:rPr>
              <a:t>AA males higher total ESS compared </a:t>
            </a:r>
            <a:r>
              <a:rPr lang="en-GB" dirty="0"/>
              <a:t>with C males (11.3 vs 9.04,p &lt; 0.05),</a:t>
            </a:r>
          </a:p>
          <a:p>
            <a:r>
              <a:rPr lang="en-GB" b="1" dirty="0">
                <a:solidFill>
                  <a:schemeClr val="accent1"/>
                </a:solidFill>
              </a:rPr>
              <a:t>AA females lower total ESS </a:t>
            </a:r>
            <a:r>
              <a:rPr lang="en-GB" dirty="0"/>
              <a:t>compared with C females (11.4 vs 13.7, p &lt; 0.05).</a:t>
            </a:r>
          </a:p>
        </p:txBody>
      </p:sp>
      <p:pic>
        <p:nvPicPr>
          <p:cNvPr id="14" name="Picture 13">
            <a:extLst>
              <a:ext uri="{FF2B5EF4-FFF2-40B4-BE49-F238E27FC236}">
                <a16:creationId xmlns:a16="http://schemas.microsoft.com/office/drawing/2014/main" id="{BA6BBFC8-D89A-1AE8-12E8-F6A4FAF35F73}"/>
              </a:ext>
            </a:extLst>
          </p:cNvPr>
          <p:cNvPicPr>
            <a:picLocks noChangeAspect="1"/>
          </p:cNvPicPr>
          <p:nvPr/>
        </p:nvPicPr>
        <p:blipFill>
          <a:blip r:embed="rId4"/>
          <a:srcRect t="5541"/>
          <a:stretch>
            <a:fillRect/>
          </a:stretch>
        </p:blipFill>
        <p:spPr>
          <a:xfrm>
            <a:off x="6480172" y="2260600"/>
            <a:ext cx="5096107" cy="2813908"/>
          </a:xfrm>
          <a:prstGeom prst="rect">
            <a:avLst/>
          </a:prstGeom>
        </p:spPr>
      </p:pic>
      <p:sp>
        <p:nvSpPr>
          <p:cNvPr id="16" name="TextBox 15">
            <a:extLst>
              <a:ext uri="{FF2B5EF4-FFF2-40B4-BE49-F238E27FC236}">
                <a16:creationId xmlns:a16="http://schemas.microsoft.com/office/drawing/2014/main" id="{E1A44118-8831-B0D3-9406-9CC5B380245B}"/>
              </a:ext>
            </a:extLst>
          </p:cNvPr>
          <p:cNvSpPr txBox="1"/>
          <p:nvPr/>
        </p:nvSpPr>
        <p:spPr>
          <a:xfrm>
            <a:off x="8673569" y="6492395"/>
            <a:ext cx="6094770" cy="615553"/>
          </a:xfrm>
          <a:prstGeom prst="rect">
            <a:avLst/>
          </a:prstGeom>
          <a:noFill/>
        </p:spPr>
        <p:txBody>
          <a:bodyPr wrap="square">
            <a:spAutoFit/>
          </a:bodyPr>
          <a:lstStyle/>
          <a:p>
            <a:pPr algn="l"/>
            <a:r>
              <a:rPr lang="en-GB" sz="1600" b="0" i="0" u="none" strike="noStrike" baseline="0" dirty="0">
                <a:latin typeface="AdvGulliv-I"/>
              </a:rPr>
              <a:t>Epilepsy &amp; </a:t>
            </a:r>
            <a:r>
              <a:rPr lang="en-GB" sz="1600" b="0" i="0" u="none" strike="noStrike" baseline="0" dirty="0" err="1">
                <a:latin typeface="AdvGulliv-I"/>
              </a:rPr>
              <a:t>Behavior</a:t>
            </a:r>
            <a:r>
              <a:rPr lang="en-GB" sz="1600" b="0" i="0" u="none" strike="noStrike" baseline="0" dirty="0">
                <a:latin typeface="AdvGulliv-I"/>
              </a:rPr>
              <a:t> 114 (2021) 107272</a:t>
            </a:r>
          </a:p>
          <a:p>
            <a:pPr algn="l"/>
            <a:endParaRPr lang="en-GB" dirty="0"/>
          </a:p>
        </p:txBody>
      </p:sp>
      <p:pic>
        <p:nvPicPr>
          <p:cNvPr id="18" name="Picture 17">
            <a:extLst>
              <a:ext uri="{FF2B5EF4-FFF2-40B4-BE49-F238E27FC236}">
                <a16:creationId xmlns:a16="http://schemas.microsoft.com/office/drawing/2014/main" id="{33154CDC-9A0C-F048-1ABF-F0A85C32E050}"/>
              </a:ext>
            </a:extLst>
          </p:cNvPr>
          <p:cNvPicPr>
            <a:picLocks noChangeAspect="1"/>
          </p:cNvPicPr>
          <p:nvPr/>
        </p:nvPicPr>
        <p:blipFill>
          <a:blip r:embed="rId5"/>
          <a:srcRect l="8297" t="17905" r="7272" b="27746"/>
          <a:stretch>
            <a:fillRect/>
          </a:stretch>
        </p:blipFill>
        <p:spPr>
          <a:xfrm>
            <a:off x="0" y="0"/>
            <a:ext cx="4402053" cy="1664758"/>
          </a:xfrm>
          <a:prstGeom prst="rect">
            <a:avLst/>
          </a:prstGeom>
        </p:spPr>
      </p:pic>
    </p:spTree>
    <p:extLst>
      <p:ext uri="{BB962C8B-B14F-4D97-AF65-F5344CB8AC3E}">
        <p14:creationId xmlns:p14="http://schemas.microsoft.com/office/powerpoint/2010/main" val="1312888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57C23-E45A-FC21-44C9-E0ED744E641D}"/>
              </a:ext>
            </a:extLst>
          </p:cNvPr>
          <p:cNvPicPr>
            <a:picLocks noChangeAspect="1"/>
          </p:cNvPicPr>
          <p:nvPr/>
        </p:nvPicPr>
        <p:blipFill>
          <a:blip r:embed="rId2"/>
          <a:stretch>
            <a:fillRect/>
          </a:stretch>
        </p:blipFill>
        <p:spPr>
          <a:xfrm>
            <a:off x="256900" y="380353"/>
            <a:ext cx="4938188" cy="5846571"/>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3B1DDCC2-2BC1-BFD6-D196-2A40C6115BBC}"/>
                  </a:ext>
                </a:extLst>
              </p14:cNvPr>
              <p14:cNvContentPartPr/>
              <p14:nvPr/>
            </p14:nvContentPartPr>
            <p14:xfrm>
              <a:off x="641206" y="4025926"/>
              <a:ext cx="1199160" cy="360"/>
            </p14:xfrm>
          </p:contentPart>
        </mc:Choice>
        <mc:Fallback xmlns="">
          <p:pic>
            <p:nvPicPr>
              <p:cNvPr id="6" name="Ink 5">
                <a:extLst>
                  <a:ext uri="{FF2B5EF4-FFF2-40B4-BE49-F238E27FC236}">
                    <a16:creationId xmlns:a16="http://schemas.microsoft.com/office/drawing/2014/main" id="{3B1DDCC2-2BC1-BFD6-D196-2A40C6115BBC}"/>
                  </a:ext>
                </a:extLst>
              </p:cNvPr>
              <p:cNvPicPr/>
              <p:nvPr/>
            </p:nvPicPr>
            <p:blipFill>
              <a:blip r:embed="rId4"/>
              <a:stretch>
                <a:fillRect/>
              </a:stretch>
            </p:blipFill>
            <p:spPr>
              <a:xfrm>
                <a:off x="605566" y="3954286"/>
                <a:ext cx="12708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83A69D5-323A-E44B-09A9-15A020BEBF0F}"/>
                  </a:ext>
                </a:extLst>
              </p14:cNvPr>
              <p14:cNvContentPartPr/>
              <p14:nvPr/>
            </p14:nvContentPartPr>
            <p14:xfrm>
              <a:off x="619606" y="5294566"/>
              <a:ext cx="2034360" cy="21600"/>
            </p14:xfrm>
          </p:contentPart>
        </mc:Choice>
        <mc:Fallback xmlns="">
          <p:pic>
            <p:nvPicPr>
              <p:cNvPr id="7" name="Ink 6">
                <a:extLst>
                  <a:ext uri="{FF2B5EF4-FFF2-40B4-BE49-F238E27FC236}">
                    <a16:creationId xmlns:a16="http://schemas.microsoft.com/office/drawing/2014/main" id="{D83A69D5-323A-E44B-09A9-15A020BEBF0F}"/>
                  </a:ext>
                </a:extLst>
              </p:cNvPr>
              <p:cNvPicPr/>
              <p:nvPr/>
            </p:nvPicPr>
            <p:blipFill>
              <a:blip r:embed="rId6"/>
              <a:stretch>
                <a:fillRect/>
              </a:stretch>
            </p:blipFill>
            <p:spPr>
              <a:xfrm>
                <a:off x="583606" y="5222566"/>
                <a:ext cx="21060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3DE27733-A74E-364E-63A7-10220681354F}"/>
                  </a:ext>
                </a:extLst>
              </p14:cNvPr>
              <p14:cNvContentPartPr/>
              <p14:nvPr/>
            </p14:nvContentPartPr>
            <p14:xfrm>
              <a:off x="596787" y="4734046"/>
              <a:ext cx="3364200" cy="720"/>
            </p14:xfrm>
          </p:contentPart>
        </mc:Choice>
        <mc:Fallback xmlns="">
          <p:pic>
            <p:nvPicPr>
              <p:cNvPr id="10" name="Ink 9">
                <a:extLst>
                  <a:ext uri="{FF2B5EF4-FFF2-40B4-BE49-F238E27FC236}">
                    <a16:creationId xmlns:a16="http://schemas.microsoft.com/office/drawing/2014/main" id="{3DE27733-A74E-364E-63A7-10220681354F}"/>
                  </a:ext>
                </a:extLst>
              </p:cNvPr>
              <p:cNvPicPr/>
              <p:nvPr/>
            </p:nvPicPr>
            <p:blipFill>
              <a:blip r:embed="rId8"/>
              <a:stretch>
                <a:fillRect/>
              </a:stretch>
            </p:blipFill>
            <p:spPr>
              <a:xfrm>
                <a:off x="560787" y="4590046"/>
                <a:ext cx="34358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2131AE36-4C90-0C97-52BD-BC8D57976A20}"/>
                  </a:ext>
                </a:extLst>
              </p14:cNvPr>
              <p14:cNvContentPartPr/>
              <p14:nvPr/>
            </p14:nvContentPartPr>
            <p14:xfrm>
              <a:off x="571587" y="4799926"/>
              <a:ext cx="3678120" cy="141840"/>
            </p14:xfrm>
          </p:contentPart>
        </mc:Choice>
        <mc:Fallback xmlns="">
          <p:pic>
            <p:nvPicPr>
              <p:cNvPr id="11" name="Ink 10">
                <a:extLst>
                  <a:ext uri="{FF2B5EF4-FFF2-40B4-BE49-F238E27FC236}">
                    <a16:creationId xmlns:a16="http://schemas.microsoft.com/office/drawing/2014/main" id="{2131AE36-4C90-0C97-52BD-BC8D57976A20}"/>
                  </a:ext>
                </a:extLst>
              </p:cNvPr>
              <p:cNvPicPr/>
              <p:nvPr/>
            </p:nvPicPr>
            <p:blipFill>
              <a:blip r:embed="rId10"/>
              <a:stretch>
                <a:fillRect/>
              </a:stretch>
            </p:blipFill>
            <p:spPr>
              <a:xfrm>
                <a:off x="535587" y="4728286"/>
                <a:ext cx="37497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016E4248-5BA0-DB23-072C-5A6E1B30CCFD}"/>
                  </a:ext>
                </a:extLst>
              </p14:cNvPr>
              <p14:cNvContentPartPr/>
              <p14:nvPr/>
            </p14:nvContentPartPr>
            <p14:xfrm>
              <a:off x="781467" y="5013766"/>
              <a:ext cx="640440" cy="127080"/>
            </p14:xfrm>
          </p:contentPart>
        </mc:Choice>
        <mc:Fallback xmlns="">
          <p:pic>
            <p:nvPicPr>
              <p:cNvPr id="12" name="Ink 11">
                <a:extLst>
                  <a:ext uri="{FF2B5EF4-FFF2-40B4-BE49-F238E27FC236}">
                    <a16:creationId xmlns:a16="http://schemas.microsoft.com/office/drawing/2014/main" id="{016E4248-5BA0-DB23-072C-5A6E1B30CCFD}"/>
                  </a:ext>
                </a:extLst>
              </p:cNvPr>
              <p:cNvPicPr/>
              <p:nvPr/>
            </p:nvPicPr>
            <p:blipFill>
              <a:blip r:embed="rId12"/>
              <a:stretch>
                <a:fillRect/>
              </a:stretch>
            </p:blipFill>
            <p:spPr>
              <a:xfrm>
                <a:off x="745827" y="4941766"/>
                <a:ext cx="71208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51A7EF60-80BA-B19E-0F39-8A5ABCED4C76}"/>
                  </a:ext>
                </a:extLst>
              </p14:cNvPr>
              <p14:cNvContentPartPr/>
              <p14:nvPr/>
            </p14:nvContentPartPr>
            <p14:xfrm>
              <a:off x="626667" y="4327966"/>
              <a:ext cx="2145600" cy="37800"/>
            </p14:xfrm>
          </p:contentPart>
        </mc:Choice>
        <mc:Fallback xmlns="">
          <p:pic>
            <p:nvPicPr>
              <p:cNvPr id="13" name="Ink 12">
                <a:extLst>
                  <a:ext uri="{FF2B5EF4-FFF2-40B4-BE49-F238E27FC236}">
                    <a16:creationId xmlns:a16="http://schemas.microsoft.com/office/drawing/2014/main" id="{51A7EF60-80BA-B19E-0F39-8A5ABCED4C76}"/>
                  </a:ext>
                </a:extLst>
              </p:cNvPr>
              <p:cNvPicPr/>
              <p:nvPr/>
            </p:nvPicPr>
            <p:blipFill>
              <a:blip r:embed="rId14"/>
              <a:stretch>
                <a:fillRect/>
              </a:stretch>
            </p:blipFill>
            <p:spPr>
              <a:xfrm>
                <a:off x="590667" y="4256326"/>
                <a:ext cx="221724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5E167F9A-2D6A-71E6-3D54-A19A12E0CDFE}"/>
                  </a:ext>
                </a:extLst>
              </p14:cNvPr>
              <p14:cNvContentPartPr/>
              <p14:nvPr/>
            </p14:nvContentPartPr>
            <p14:xfrm>
              <a:off x="612267" y="4210606"/>
              <a:ext cx="946080" cy="7920"/>
            </p14:xfrm>
          </p:contentPart>
        </mc:Choice>
        <mc:Fallback xmlns="">
          <p:pic>
            <p:nvPicPr>
              <p:cNvPr id="14" name="Ink 13">
                <a:extLst>
                  <a:ext uri="{FF2B5EF4-FFF2-40B4-BE49-F238E27FC236}">
                    <a16:creationId xmlns:a16="http://schemas.microsoft.com/office/drawing/2014/main" id="{5E167F9A-2D6A-71E6-3D54-A19A12E0CDFE}"/>
                  </a:ext>
                </a:extLst>
              </p:cNvPr>
              <p:cNvPicPr/>
              <p:nvPr/>
            </p:nvPicPr>
            <p:blipFill>
              <a:blip r:embed="rId16"/>
              <a:stretch>
                <a:fillRect/>
              </a:stretch>
            </p:blipFill>
            <p:spPr>
              <a:xfrm>
                <a:off x="576267" y="4138606"/>
                <a:ext cx="10177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Ink 15">
                <a:extLst>
                  <a:ext uri="{FF2B5EF4-FFF2-40B4-BE49-F238E27FC236}">
                    <a16:creationId xmlns:a16="http://schemas.microsoft.com/office/drawing/2014/main" id="{B2B74056-9D45-AA9F-4CF2-ED0DC5AC30AF}"/>
                  </a:ext>
                </a:extLst>
              </p14:cNvPr>
              <p14:cNvContentPartPr/>
              <p14:nvPr/>
            </p14:nvContentPartPr>
            <p14:xfrm>
              <a:off x="604347" y="5486086"/>
              <a:ext cx="2883960" cy="720"/>
            </p14:xfrm>
          </p:contentPart>
        </mc:Choice>
        <mc:Fallback xmlns="">
          <p:pic>
            <p:nvPicPr>
              <p:cNvPr id="16" name="Ink 15">
                <a:extLst>
                  <a:ext uri="{FF2B5EF4-FFF2-40B4-BE49-F238E27FC236}">
                    <a16:creationId xmlns:a16="http://schemas.microsoft.com/office/drawing/2014/main" id="{B2B74056-9D45-AA9F-4CF2-ED0DC5AC30AF}"/>
                  </a:ext>
                </a:extLst>
              </p:cNvPr>
              <p:cNvPicPr/>
              <p:nvPr/>
            </p:nvPicPr>
            <p:blipFill>
              <a:blip r:embed="rId18"/>
              <a:stretch>
                <a:fillRect/>
              </a:stretch>
            </p:blipFill>
            <p:spPr>
              <a:xfrm>
                <a:off x="568347" y="5342086"/>
                <a:ext cx="2955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Ink 16">
                <a:extLst>
                  <a:ext uri="{FF2B5EF4-FFF2-40B4-BE49-F238E27FC236}">
                    <a16:creationId xmlns:a16="http://schemas.microsoft.com/office/drawing/2014/main" id="{BB95E16F-A7A5-B530-CBDB-14C1F818C0E1}"/>
                  </a:ext>
                </a:extLst>
              </p14:cNvPr>
              <p14:cNvContentPartPr/>
              <p14:nvPr/>
            </p14:nvContentPartPr>
            <p14:xfrm>
              <a:off x="5744427" y="744526"/>
              <a:ext cx="360" cy="360"/>
            </p14:xfrm>
          </p:contentPart>
        </mc:Choice>
        <mc:Fallback xmlns="">
          <p:pic>
            <p:nvPicPr>
              <p:cNvPr id="17" name="Ink 16">
                <a:extLst>
                  <a:ext uri="{FF2B5EF4-FFF2-40B4-BE49-F238E27FC236}">
                    <a16:creationId xmlns:a16="http://schemas.microsoft.com/office/drawing/2014/main" id="{BB95E16F-A7A5-B530-CBDB-14C1F818C0E1}"/>
                  </a:ext>
                </a:extLst>
              </p:cNvPr>
              <p:cNvPicPr/>
              <p:nvPr/>
            </p:nvPicPr>
            <p:blipFill>
              <a:blip r:embed="rId20"/>
              <a:stretch>
                <a:fillRect/>
              </a:stretch>
            </p:blipFill>
            <p:spPr>
              <a:xfrm>
                <a:off x="5708427" y="67252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Ink 17">
                <a:extLst>
                  <a:ext uri="{FF2B5EF4-FFF2-40B4-BE49-F238E27FC236}">
                    <a16:creationId xmlns:a16="http://schemas.microsoft.com/office/drawing/2014/main" id="{2D988E07-B9C6-B121-667E-E5D4A90663D0}"/>
                  </a:ext>
                </a:extLst>
              </p14:cNvPr>
              <p14:cNvContentPartPr/>
              <p14:nvPr/>
            </p14:nvContentPartPr>
            <p14:xfrm>
              <a:off x="5751627" y="722566"/>
              <a:ext cx="360" cy="360"/>
            </p14:xfrm>
          </p:contentPart>
        </mc:Choice>
        <mc:Fallback xmlns="">
          <p:pic>
            <p:nvPicPr>
              <p:cNvPr id="18" name="Ink 17">
                <a:extLst>
                  <a:ext uri="{FF2B5EF4-FFF2-40B4-BE49-F238E27FC236}">
                    <a16:creationId xmlns:a16="http://schemas.microsoft.com/office/drawing/2014/main" id="{2D988E07-B9C6-B121-667E-E5D4A90663D0}"/>
                  </a:ext>
                </a:extLst>
              </p:cNvPr>
              <p:cNvPicPr/>
              <p:nvPr/>
            </p:nvPicPr>
            <p:blipFill>
              <a:blip r:embed="rId20"/>
              <a:stretch>
                <a:fillRect/>
              </a:stretch>
            </p:blipFill>
            <p:spPr>
              <a:xfrm>
                <a:off x="5715627" y="65092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6C11D746-89D5-6E38-65FA-BF15E700638C}"/>
                  </a:ext>
                </a:extLst>
              </p14:cNvPr>
              <p14:cNvContentPartPr/>
              <p14:nvPr/>
            </p14:nvContentPartPr>
            <p14:xfrm>
              <a:off x="5773947" y="766846"/>
              <a:ext cx="360" cy="360"/>
            </p14:xfrm>
          </p:contentPart>
        </mc:Choice>
        <mc:Fallback xmlns="">
          <p:pic>
            <p:nvPicPr>
              <p:cNvPr id="19" name="Ink 18">
                <a:extLst>
                  <a:ext uri="{FF2B5EF4-FFF2-40B4-BE49-F238E27FC236}">
                    <a16:creationId xmlns:a16="http://schemas.microsoft.com/office/drawing/2014/main" id="{6C11D746-89D5-6E38-65FA-BF15E700638C}"/>
                  </a:ext>
                </a:extLst>
              </p:cNvPr>
              <p:cNvPicPr/>
              <p:nvPr/>
            </p:nvPicPr>
            <p:blipFill>
              <a:blip r:embed="rId23"/>
              <a:stretch>
                <a:fillRect/>
              </a:stretch>
            </p:blipFill>
            <p:spPr>
              <a:xfrm>
                <a:off x="5683947" y="586846"/>
                <a:ext cx="180000" cy="360000"/>
              </a:xfrm>
              <a:prstGeom prst="rect">
                <a:avLst/>
              </a:prstGeom>
            </p:spPr>
          </p:pic>
        </mc:Fallback>
      </mc:AlternateContent>
      <p:sp>
        <p:nvSpPr>
          <p:cNvPr id="21" name="TextBox 20">
            <a:extLst>
              <a:ext uri="{FF2B5EF4-FFF2-40B4-BE49-F238E27FC236}">
                <a16:creationId xmlns:a16="http://schemas.microsoft.com/office/drawing/2014/main" id="{CCBFA175-4895-D6BD-6262-8EDDB66A29A6}"/>
              </a:ext>
            </a:extLst>
          </p:cNvPr>
          <p:cNvSpPr txBox="1"/>
          <p:nvPr/>
        </p:nvSpPr>
        <p:spPr>
          <a:xfrm>
            <a:off x="5442888" y="2223733"/>
            <a:ext cx="6487610" cy="646331"/>
          </a:xfrm>
          <a:prstGeom prst="rect">
            <a:avLst/>
          </a:prstGeom>
          <a:noFill/>
        </p:spPr>
        <p:txBody>
          <a:bodyPr wrap="none" rtlCol="0">
            <a:spAutoFit/>
          </a:bodyPr>
          <a:lstStyle/>
          <a:p>
            <a:r>
              <a:rPr lang="it-IT" b="1" dirty="0">
                <a:solidFill>
                  <a:schemeClr val="accent1"/>
                </a:solidFill>
              </a:rPr>
              <a:t>Female patients complain of mood disturbance (depression)</a:t>
            </a:r>
          </a:p>
          <a:p>
            <a:r>
              <a:rPr lang="it-IT" b="1" dirty="0">
                <a:solidFill>
                  <a:schemeClr val="accent1"/>
                </a:solidFill>
              </a:rPr>
              <a:t>Sleep disturbance, or drugs that could explain sleepiness </a:t>
            </a:r>
            <a:endParaRPr lang="en-GB" b="1" dirty="0">
              <a:solidFill>
                <a:schemeClr val="accent1"/>
              </a:solidFill>
            </a:endParaRPr>
          </a:p>
        </p:txBody>
      </p:sp>
      <p:sp>
        <p:nvSpPr>
          <p:cNvPr id="22" name="TextBox 21">
            <a:extLst>
              <a:ext uri="{FF2B5EF4-FFF2-40B4-BE49-F238E27FC236}">
                <a16:creationId xmlns:a16="http://schemas.microsoft.com/office/drawing/2014/main" id="{FB89BDAB-368A-C7CD-170F-865877337021}"/>
              </a:ext>
            </a:extLst>
          </p:cNvPr>
          <p:cNvSpPr txBox="1"/>
          <p:nvPr/>
        </p:nvSpPr>
        <p:spPr>
          <a:xfrm>
            <a:off x="6017342" y="582180"/>
            <a:ext cx="1579278" cy="369332"/>
          </a:xfrm>
          <a:prstGeom prst="rect">
            <a:avLst/>
          </a:prstGeom>
          <a:noFill/>
        </p:spPr>
        <p:txBody>
          <a:bodyPr wrap="none" rtlCol="0">
            <a:spAutoFit/>
          </a:bodyPr>
          <a:lstStyle/>
          <a:p>
            <a:r>
              <a:rPr lang="it-IT" dirty="0"/>
              <a:t>Neutral items </a:t>
            </a:r>
            <a:endParaRPr lang="en-GB" dirty="0"/>
          </a:p>
        </p:txBody>
      </p:sp>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BD6D2F44-20E8-E9FB-3A33-1F00431C0A07}"/>
                  </a:ext>
                </a:extLst>
              </p14:cNvPr>
              <p14:cNvContentPartPr/>
              <p14:nvPr/>
            </p14:nvContentPartPr>
            <p14:xfrm>
              <a:off x="5788347" y="1474386"/>
              <a:ext cx="360" cy="360"/>
            </p14:xfrm>
          </p:contentPart>
        </mc:Choice>
        <mc:Fallback xmlns="">
          <p:pic>
            <p:nvPicPr>
              <p:cNvPr id="23" name="Ink 22">
                <a:extLst>
                  <a:ext uri="{FF2B5EF4-FFF2-40B4-BE49-F238E27FC236}">
                    <a16:creationId xmlns:a16="http://schemas.microsoft.com/office/drawing/2014/main" id="{BD6D2F44-20E8-E9FB-3A33-1F00431C0A07}"/>
                  </a:ext>
                </a:extLst>
              </p:cNvPr>
              <p:cNvPicPr/>
              <p:nvPr/>
            </p:nvPicPr>
            <p:blipFill>
              <a:blip r:embed="rId25"/>
              <a:stretch>
                <a:fillRect/>
              </a:stretch>
            </p:blipFill>
            <p:spPr>
              <a:xfrm>
                <a:off x="5698707" y="1294746"/>
                <a:ext cx="180000" cy="360000"/>
              </a:xfrm>
              <a:prstGeom prst="rect">
                <a:avLst/>
              </a:prstGeom>
            </p:spPr>
          </p:pic>
        </mc:Fallback>
      </mc:AlternateContent>
      <p:sp>
        <p:nvSpPr>
          <p:cNvPr id="24" name="TextBox 23">
            <a:extLst>
              <a:ext uri="{FF2B5EF4-FFF2-40B4-BE49-F238E27FC236}">
                <a16:creationId xmlns:a16="http://schemas.microsoft.com/office/drawing/2014/main" id="{3CA59EC4-A9DC-6EFC-5F18-D137812E5E2A}"/>
              </a:ext>
            </a:extLst>
          </p:cNvPr>
          <p:cNvSpPr txBox="1"/>
          <p:nvPr/>
        </p:nvSpPr>
        <p:spPr>
          <a:xfrm>
            <a:off x="6017342" y="1289720"/>
            <a:ext cx="1579984" cy="369332"/>
          </a:xfrm>
          <a:prstGeom prst="rect">
            <a:avLst/>
          </a:prstGeom>
          <a:noFill/>
        </p:spPr>
        <p:txBody>
          <a:bodyPr wrap="none" rtlCol="0">
            <a:spAutoFit/>
          </a:bodyPr>
          <a:lstStyle/>
          <a:p>
            <a:r>
              <a:rPr lang="it-IT" dirty="0"/>
              <a:t>Female items </a:t>
            </a:r>
            <a:endParaRPr lang="en-GB" dirty="0"/>
          </a:p>
        </p:txBody>
      </p:sp>
      <p:sp>
        <p:nvSpPr>
          <p:cNvPr id="26" name="TextBox 25">
            <a:extLst>
              <a:ext uri="{FF2B5EF4-FFF2-40B4-BE49-F238E27FC236}">
                <a16:creationId xmlns:a16="http://schemas.microsoft.com/office/drawing/2014/main" id="{20779686-CF8A-48C1-C670-6D7492487CA2}"/>
              </a:ext>
            </a:extLst>
          </p:cNvPr>
          <p:cNvSpPr txBox="1"/>
          <p:nvPr/>
        </p:nvSpPr>
        <p:spPr>
          <a:xfrm>
            <a:off x="8573028" y="6226924"/>
            <a:ext cx="6094770" cy="615553"/>
          </a:xfrm>
          <a:prstGeom prst="rect">
            <a:avLst/>
          </a:prstGeom>
          <a:noFill/>
        </p:spPr>
        <p:txBody>
          <a:bodyPr wrap="square">
            <a:spAutoFit/>
          </a:bodyPr>
          <a:lstStyle/>
          <a:p>
            <a:pPr algn="l"/>
            <a:r>
              <a:rPr lang="en-GB" sz="1600" b="0" i="0" u="none" strike="noStrike" baseline="0" dirty="0">
                <a:latin typeface="AdvGulliv-I"/>
              </a:rPr>
              <a:t>Epilepsy &amp; </a:t>
            </a:r>
            <a:r>
              <a:rPr lang="en-GB" sz="1600" b="0" i="0" u="none" strike="noStrike" baseline="0" dirty="0" err="1">
                <a:latin typeface="AdvGulliv-I"/>
              </a:rPr>
              <a:t>Behavior</a:t>
            </a:r>
            <a:r>
              <a:rPr lang="en-GB" sz="1600" b="0" i="0" u="none" strike="noStrike" baseline="0" dirty="0">
                <a:latin typeface="AdvGulliv-I"/>
              </a:rPr>
              <a:t> 114 (2021) 107272</a:t>
            </a:r>
          </a:p>
          <a:p>
            <a:pPr algn="l"/>
            <a:endParaRPr lang="en-GB" dirty="0"/>
          </a:p>
        </p:txBody>
      </p:sp>
      <p:pic>
        <p:nvPicPr>
          <p:cNvPr id="30" name="Picture 29">
            <a:extLst>
              <a:ext uri="{FF2B5EF4-FFF2-40B4-BE49-F238E27FC236}">
                <a16:creationId xmlns:a16="http://schemas.microsoft.com/office/drawing/2014/main" id="{204AF9BB-B60C-796D-968F-A15AA7CE0846}"/>
              </a:ext>
            </a:extLst>
          </p:cNvPr>
          <p:cNvPicPr>
            <a:picLocks noChangeAspect="1"/>
          </p:cNvPicPr>
          <p:nvPr/>
        </p:nvPicPr>
        <p:blipFill>
          <a:blip r:embed="rId26"/>
          <a:stretch>
            <a:fillRect/>
          </a:stretch>
        </p:blipFill>
        <p:spPr>
          <a:xfrm>
            <a:off x="8418874" y="23355"/>
            <a:ext cx="3698391" cy="1398422"/>
          </a:xfrm>
          <a:prstGeom prst="rect">
            <a:avLst/>
          </a:prstGeom>
        </p:spPr>
      </p:pic>
      <p:sp>
        <p:nvSpPr>
          <p:cNvPr id="3" name="TextBox 2">
            <a:extLst>
              <a:ext uri="{FF2B5EF4-FFF2-40B4-BE49-F238E27FC236}">
                <a16:creationId xmlns:a16="http://schemas.microsoft.com/office/drawing/2014/main" id="{17E4E893-DBF5-F018-80AB-747F9E1B3227}"/>
              </a:ext>
            </a:extLst>
          </p:cNvPr>
          <p:cNvSpPr txBox="1"/>
          <p:nvPr/>
        </p:nvSpPr>
        <p:spPr>
          <a:xfrm>
            <a:off x="5535916" y="3403261"/>
            <a:ext cx="6014878" cy="923330"/>
          </a:xfrm>
          <a:prstGeom prst="rect">
            <a:avLst/>
          </a:prstGeom>
          <a:noFill/>
        </p:spPr>
        <p:txBody>
          <a:bodyPr wrap="square">
            <a:spAutoFit/>
          </a:bodyPr>
          <a:lstStyle/>
          <a:p>
            <a:pPr algn="just"/>
            <a:r>
              <a:rPr lang="en-GB" b="1" dirty="0">
                <a:solidFill>
                  <a:srgbClr val="0CC5E4"/>
                </a:solidFill>
              </a:rPr>
              <a:t>Male PTs scored their sleepiness lower when compared with scores given by their Ss</a:t>
            </a:r>
            <a:r>
              <a:rPr lang="en-GB" dirty="0"/>
              <a:t>: total ESS</a:t>
            </a:r>
          </a:p>
          <a:p>
            <a:pPr algn="just"/>
            <a:r>
              <a:rPr lang="en-GB" dirty="0"/>
              <a:t>DPT-S was 2.44 for females and 3.1 for males, (p &lt; 0.0001)</a:t>
            </a:r>
          </a:p>
        </p:txBody>
      </p:sp>
    </p:spTree>
    <p:extLst>
      <p:ext uri="{BB962C8B-B14F-4D97-AF65-F5344CB8AC3E}">
        <p14:creationId xmlns:p14="http://schemas.microsoft.com/office/powerpoint/2010/main" val="2188227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3DE6-0ED1-7BF3-61E4-7510390D0933}"/>
              </a:ext>
            </a:extLst>
          </p:cNvPr>
          <p:cNvSpPr>
            <a:spLocks noGrp="1"/>
          </p:cNvSpPr>
          <p:nvPr>
            <p:ph type="title"/>
          </p:nvPr>
        </p:nvSpPr>
        <p:spPr/>
        <p:txBody>
          <a:bodyPr/>
          <a:lstStyle/>
          <a:p>
            <a:pPr algn="ctr"/>
            <a:r>
              <a:rPr lang="it-IT" b="1" dirty="0">
                <a:solidFill>
                  <a:schemeClr val="accent1"/>
                </a:solidFill>
              </a:rPr>
              <a:t>Take Home messages </a:t>
            </a:r>
            <a:endParaRPr lang="en-GB" dirty="0"/>
          </a:p>
        </p:txBody>
      </p:sp>
      <p:sp>
        <p:nvSpPr>
          <p:cNvPr id="3" name="Content Placeholder 2">
            <a:extLst>
              <a:ext uri="{FF2B5EF4-FFF2-40B4-BE49-F238E27FC236}">
                <a16:creationId xmlns:a16="http://schemas.microsoft.com/office/drawing/2014/main" id="{2D45956C-B51E-F5FE-55C1-82F39DCCDBBE}"/>
              </a:ext>
            </a:extLst>
          </p:cNvPr>
          <p:cNvSpPr>
            <a:spLocks noGrp="1"/>
          </p:cNvSpPr>
          <p:nvPr>
            <p:ph idx="1"/>
          </p:nvPr>
        </p:nvSpPr>
        <p:spPr/>
        <p:txBody>
          <a:bodyPr/>
          <a:lstStyle/>
          <a:p>
            <a:pPr algn="just">
              <a:buFont typeface="Wingdings" panose="05000000000000000000" pitchFamily="2" charset="2"/>
              <a:buChar char="Ø"/>
            </a:pPr>
            <a:r>
              <a:rPr lang="en-GB" dirty="0">
                <a:solidFill>
                  <a:schemeClr val="accent1"/>
                </a:solidFill>
              </a:rPr>
              <a:t>Optimal treatment means </a:t>
            </a:r>
            <a:r>
              <a:rPr lang="en-GB" b="1" dirty="0">
                <a:solidFill>
                  <a:schemeClr val="accent1"/>
                </a:solidFill>
              </a:rPr>
              <a:t>quality of life, and sleep quality</a:t>
            </a:r>
          </a:p>
          <a:p>
            <a:pPr algn="just">
              <a:buFont typeface="Wingdings" panose="05000000000000000000" pitchFamily="2" charset="2"/>
              <a:buChar char="Ø"/>
            </a:pPr>
            <a:r>
              <a:rPr lang="en-GB" b="1" dirty="0">
                <a:solidFill>
                  <a:schemeClr val="accent1"/>
                </a:solidFill>
              </a:rPr>
              <a:t>Treating  EDS </a:t>
            </a:r>
            <a:r>
              <a:rPr lang="en-GB" dirty="0">
                <a:solidFill>
                  <a:schemeClr val="accent1"/>
                </a:solidFill>
              </a:rPr>
              <a:t>is one of the primary goals for our OSA patients</a:t>
            </a:r>
          </a:p>
          <a:p>
            <a:pPr algn="just">
              <a:buFont typeface="Wingdings" panose="05000000000000000000" pitchFamily="2" charset="2"/>
              <a:buChar char="Ø"/>
            </a:pPr>
            <a:r>
              <a:rPr lang="en-GB" dirty="0">
                <a:solidFill>
                  <a:schemeClr val="accent1"/>
                </a:solidFill>
              </a:rPr>
              <a:t>The treatment of OSA patients includes </a:t>
            </a:r>
            <a:r>
              <a:rPr lang="en-GB" b="1" dirty="0">
                <a:solidFill>
                  <a:schemeClr val="accent1"/>
                </a:solidFill>
              </a:rPr>
              <a:t>follow-up</a:t>
            </a:r>
            <a:r>
              <a:rPr lang="en-GB" dirty="0">
                <a:solidFill>
                  <a:schemeClr val="accent1"/>
                </a:solidFill>
              </a:rPr>
              <a:t>: adherence and efficacy of our treatment </a:t>
            </a:r>
          </a:p>
          <a:p>
            <a:pPr algn="just">
              <a:buFont typeface="Wingdings" panose="05000000000000000000" pitchFamily="2" charset="2"/>
              <a:buChar char="Ø"/>
            </a:pPr>
            <a:r>
              <a:rPr lang="en-GB" b="1" dirty="0">
                <a:solidFill>
                  <a:schemeClr val="accent1"/>
                </a:solidFill>
              </a:rPr>
              <a:t> Residual Excessive Daytime Sleepiness </a:t>
            </a:r>
            <a:r>
              <a:rPr lang="en-GB" dirty="0">
                <a:solidFill>
                  <a:schemeClr val="accent1"/>
                </a:solidFill>
              </a:rPr>
              <a:t>should and </a:t>
            </a:r>
            <a:r>
              <a:rPr lang="en-GB" b="1" dirty="0">
                <a:solidFill>
                  <a:schemeClr val="accent1"/>
                </a:solidFill>
              </a:rPr>
              <a:t>can be treated </a:t>
            </a:r>
          </a:p>
          <a:p>
            <a:pPr algn="just">
              <a:buFont typeface="Wingdings" panose="05000000000000000000" pitchFamily="2" charset="2"/>
              <a:buChar char="Ø"/>
            </a:pPr>
            <a:r>
              <a:rPr lang="en-GB" b="1" dirty="0">
                <a:solidFill>
                  <a:schemeClr val="accent1"/>
                </a:solidFill>
              </a:rPr>
              <a:t>We need to know and do more about</a:t>
            </a:r>
            <a:r>
              <a:rPr lang="en-GB" dirty="0">
                <a:solidFill>
                  <a:schemeClr val="accent1"/>
                </a:solidFill>
              </a:rPr>
              <a:t> the sleepiness phenotype</a:t>
            </a:r>
          </a:p>
        </p:txBody>
      </p:sp>
    </p:spTree>
    <p:extLst>
      <p:ext uri="{BB962C8B-B14F-4D97-AF65-F5344CB8AC3E}">
        <p14:creationId xmlns:p14="http://schemas.microsoft.com/office/powerpoint/2010/main" val="231940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58AE-D5AD-2AB6-9D4D-14B26623CE2F}"/>
              </a:ext>
            </a:extLst>
          </p:cNvPr>
          <p:cNvSpPr>
            <a:spLocks noGrp="1"/>
          </p:cNvSpPr>
          <p:nvPr>
            <p:ph type="title"/>
          </p:nvPr>
        </p:nvSpPr>
        <p:spPr/>
        <p:txBody>
          <a:bodyPr/>
          <a:lstStyle/>
          <a:p>
            <a:pPr algn="ctr"/>
            <a:r>
              <a:rPr lang="it-IT" b="1" dirty="0">
                <a:solidFill>
                  <a:schemeClr val="accent1"/>
                </a:solidFill>
              </a:rPr>
              <a:t>What does « optimal therapy» mean?  </a:t>
            </a:r>
            <a:endParaRPr lang="en-GB" b="1" dirty="0">
              <a:solidFill>
                <a:schemeClr val="accent1"/>
              </a:solidFill>
            </a:endParaRPr>
          </a:p>
        </p:txBody>
      </p:sp>
      <p:sp>
        <p:nvSpPr>
          <p:cNvPr id="3" name="Content Placeholder 2">
            <a:extLst>
              <a:ext uri="{FF2B5EF4-FFF2-40B4-BE49-F238E27FC236}">
                <a16:creationId xmlns:a16="http://schemas.microsoft.com/office/drawing/2014/main" id="{AC0B77B8-5347-D618-F98F-0C8E75A80D73}"/>
              </a:ext>
            </a:extLst>
          </p:cNvPr>
          <p:cNvSpPr>
            <a:spLocks noGrp="1"/>
          </p:cNvSpPr>
          <p:nvPr>
            <p:ph idx="1"/>
          </p:nvPr>
        </p:nvSpPr>
        <p:spPr/>
        <p:txBody>
          <a:bodyPr/>
          <a:lstStyle/>
          <a:p>
            <a:pPr marL="0" indent="0" algn="ctr">
              <a:buNone/>
            </a:pPr>
            <a:endParaRPr lang="en-GB" dirty="0"/>
          </a:p>
          <a:p>
            <a:pPr marL="0" indent="0" algn="ctr">
              <a:buNone/>
            </a:pPr>
            <a:endParaRPr lang="en-GB" dirty="0"/>
          </a:p>
          <a:p>
            <a:pPr marL="0" indent="0" algn="ctr">
              <a:buNone/>
            </a:pPr>
            <a:r>
              <a:rPr lang="en-GB" dirty="0"/>
              <a:t>For the patients </a:t>
            </a:r>
          </a:p>
          <a:p>
            <a:pPr marL="0" indent="0" algn="ctr">
              <a:buNone/>
            </a:pPr>
            <a:r>
              <a:rPr lang="en-GB" b="1" i="1" dirty="0">
                <a:solidFill>
                  <a:schemeClr val="accent1"/>
                </a:solidFill>
                <a:effectLst>
                  <a:outerShdw blurRad="38100" dist="38100" dir="2700000" algn="tl">
                    <a:srgbClr val="000000">
                      <a:alpha val="43137"/>
                    </a:srgbClr>
                  </a:outerShdw>
                </a:effectLst>
              </a:rPr>
              <a:t>Quality of life and quality of sleep </a:t>
            </a:r>
            <a:endParaRPr lang="it-IT" b="1" i="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552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390EFEB0-B11B-CAFA-47A8-26BB752DAF58}"/>
              </a:ext>
            </a:extLst>
          </p:cNvPr>
          <p:cNvPicPr>
            <a:picLocks noChangeAspect="1"/>
          </p:cNvPicPr>
          <p:nvPr/>
        </p:nvPicPr>
        <p:blipFill>
          <a:blip r:embed="rId2"/>
          <a:srcRect t="1600"/>
          <a:stretch>
            <a:fill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4" name="Freeform: Shape 13">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43533818-1C64-F233-B585-79715D2065DB}"/>
              </a:ext>
            </a:extLst>
          </p:cNvPr>
          <p:cNvSpPr txBox="1"/>
          <p:nvPr/>
        </p:nvSpPr>
        <p:spPr>
          <a:xfrm>
            <a:off x="0" y="6026993"/>
            <a:ext cx="10638971" cy="830997"/>
          </a:xfrm>
          <a:prstGeom prst="rect">
            <a:avLst/>
          </a:prstGeom>
          <a:noFill/>
        </p:spPr>
        <p:txBody>
          <a:bodyPr wrap="square" rtlCol="0">
            <a:spAutoFit/>
          </a:bodyPr>
          <a:lstStyle/>
          <a:p>
            <a:r>
              <a:rPr lang="en-GB" sz="2400" b="1" dirty="0"/>
              <a:t>Two sides of the same coin: </a:t>
            </a:r>
          </a:p>
          <a:p>
            <a:r>
              <a:rPr lang="en-GB" sz="2400" b="1" dirty="0"/>
              <a:t>quality of life and quality of sleep </a:t>
            </a:r>
            <a:r>
              <a:rPr lang="it-IT" sz="2400" dirty="0"/>
              <a:t> </a:t>
            </a:r>
            <a:endParaRPr lang="en-GB" sz="2400" dirty="0"/>
          </a:p>
        </p:txBody>
      </p:sp>
    </p:spTree>
    <p:extLst>
      <p:ext uri="{BB962C8B-B14F-4D97-AF65-F5344CB8AC3E}">
        <p14:creationId xmlns:p14="http://schemas.microsoft.com/office/powerpoint/2010/main" val="1434511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FA57C-C5DB-4C3F-F1FE-97163052B22B}"/>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7015E8D-ECAD-6589-131F-88C52B0BB0F6}"/>
              </a:ext>
            </a:extLst>
          </p:cNvPr>
          <p:cNvPicPr>
            <a:picLocks noChangeAspect="1"/>
          </p:cNvPicPr>
          <p:nvPr/>
        </p:nvPicPr>
        <p:blipFill>
          <a:blip r:embed="rId3"/>
          <a:srcRect b="24915"/>
          <a:stretch>
            <a:fillRect/>
          </a:stretch>
        </p:blipFill>
        <p:spPr>
          <a:xfrm>
            <a:off x="1566916" y="188605"/>
            <a:ext cx="9333875" cy="4695825"/>
          </a:xfrm>
          <a:prstGeom prst="rect">
            <a:avLst/>
          </a:prstGeom>
        </p:spPr>
      </p:pic>
      <p:pic>
        <p:nvPicPr>
          <p:cNvPr id="7" name="Immagine 6">
            <a:extLst>
              <a:ext uri="{FF2B5EF4-FFF2-40B4-BE49-F238E27FC236}">
                <a16:creationId xmlns:a16="http://schemas.microsoft.com/office/drawing/2014/main" id="{D2069A09-62D7-8602-10BC-FB2029C2D8DD}"/>
              </a:ext>
            </a:extLst>
          </p:cNvPr>
          <p:cNvPicPr>
            <a:picLocks noChangeAspect="1"/>
          </p:cNvPicPr>
          <p:nvPr/>
        </p:nvPicPr>
        <p:blipFill>
          <a:blip r:embed="rId4"/>
          <a:stretch>
            <a:fillRect/>
          </a:stretch>
        </p:blipFill>
        <p:spPr>
          <a:xfrm>
            <a:off x="195072" y="333761"/>
            <a:ext cx="4023360" cy="1157719"/>
          </a:xfrm>
          <a:prstGeom prst="rect">
            <a:avLst/>
          </a:prstGeom>
          <a:ln w="12700">
            <a:solidFill>
              <a:schemeClr val="tx1"/>
            </a:solidFill>
          </a:ln>
        </p:spPr>
      </p:pic>
      <p:pic>
        <p:nvPicPr>
          <p:cNvPr id="4" name="Immagine 3">
            <a:extLst>
              <a:ext uri="{FF2B5EF4-FFF2-40B4-BE49-F238E27FC236}">
                <a16:creationId xmlns:a16="http://schemas.microsoft.com/office/drawing/2014/main" id="{C7A39F83-4BC6-2913-1AFE-D415B2B800DD}"/>
              </a:ext>
            </a:extLst>
          </p:cNvPr>
          <p:cNvPicPr>
            <a:picLocks noChangeAspect="1"/>
          </p:cNvPicPr>
          <p:nvPr/>
        </p:nvPicPr>
        <p:blipFill>
          <a:blip r:embed="rId5"/>
          <a:stretch>
            <a:fillRect/>
          </a:stretch>
        </p:blipFill>
        <p:spPr>
          <a:xfrm>
            <a:off x="8999995" y="188605"/>
            <a:ext cx="2574269" cy="1448027"/>
          </a:xfrm>
          <a:prstGeom prst="rect">
            <a:avLst/>
          </a:prstGeom>
        </p:spPr>
      </p:pic>
      <p:sp>
        <p:nvSpPr>
          <p:cNvPr id="3" name="TextBox 2">
            <a:extLst>
              <a:ext uri="{FF2B5EF4-FFF2-40B4-BE49-F238E27FC236}">
                <a16:creationId xmlns:a16="http://schemas.microsoft.com/office/drawing/2014/main" id="{F79C3592-AA4D-CFD1-9094-30CA9B7F281C}"/>
              </a:ext>
            </a:extLst>
          </p:cNvPr>
          <p:cNvSpPr txBox="1"/>
          <p:nvPr/>
        </p:nvSpPr>
        <p:spPr>
          <a:xfrm>
            <a:off x="557212" y="5072799"/>
            <a:ext cx="11077575" cy="1508105"/>
          </a:xfrm>
          <a:prstGeom prst="rect">
            <a:avLst/>
          </a:prstGeom>
          <a:noFill/>
        </p:spPr>
        <p:txBody>
          <a:bodyPr wrap="square">
            <a:spAutoFit/>
          </a:bodyPr>
          <a:lstStyle/>
          <a:p>
            <a:pPr algn="ctr"/>
            <a:r>
              <a:rPr lang="en-GB" sz="2800" b="1" dirty="0">
                <a:solidFill>
                  <a:schemeClr val="tx2">
                    <a:lumMod val="75000"/>
                    <a:lumOff val="25000"/>
                  </a:schemeClr>
                </a:solidFill>
              </a:rPr>
              <a:t>While OSA is the most common sleep-related breathing disorder, </a:t>
            </a:r>
          </a:p>
          <a:p>
            <a:pPr algn="ctr"/>
            <a:r>
              <a:rPr lang="en-GB" sz="2800" b="1" dirty="0">
                <a:solidFill>
                  <a:schemeClr val="tx2">
                    <a:lumMod val="75000"/>
                    <a:lumOff val="25000"/>
                  </a:schemeClr>
                </a:solidFill>
              </a:rPr>
              <a:t>insomnia is the most common sleep disorder overall</a:t>
            </a:r>
          </a:p>
          <a:p>
            <a:r>
              <a:rPr lang="en-GB" dirty="0"/>
              <a:t>30% to 50% of patients with OSA have insomnia</a:t>
            </a:r>
          </a:p>
          <a:p>
            <a:r>
              <a:rPr lang="en-GB" dirty="0"/>
              <a:t>30% to 40% of patients with insomnia have OSA</a:t>
            </a:r>
          </a:p>
        </p:txBody>
      </p:sp>
    </p:spTree>
    <p:extLst>
      <p:ext uri="{BB962C8B-B14F-4D97-AF65-F5344CB8AC3E}">
        <p14:creationId xmlns:p14="http://schemas.microsoft.com/office/powerpoint/2010/main" val="3139929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89CE931-5828-4E7A-8438-D4A8E6B207C6}"/>
              </a:ext>
            </a:extLst>
          </p:cNvPr>
          <p:cNvPicPr>
            <a:picLocks noChangeAspect="1"/>
          </p:cNvPicPr>
          <p:nvPr/>
        </p:nvPicPr>
        <p:blipFill>
          <a:blip r:embed="rId2"/>
          <a:stretch>
            <a:fillRect/>
          </a:stretch>
        </p:blipFill>
        <p:spPr>
          <a:xfrm>
            <a:off x="184553" y="1026050"/>
            <a:ext cx="5413136" cy="3655023"/>
          </a:xfrm>
          <a:prstGeom prst="rect">
            <a:avLst/>
          </a:prstGeom>
          <a:ln w="19050">
            <a:solidFill>
              <a:srgbClr val="FAF0F0"/>
            </a:solidFill>
          </a:ln>
        </p:spPr>
      </p:pic>
      <p:sp>
        <p:nvSpPr>
          <p:cNvPr id="5" name="CasellaDiTesto 4">
            <a:extLst>
              <a:ext uri="{FF2B5EF4-FFF2-40B4-BE49-F238E27FC236}">
                <a16:creationId xmlns:a16="http://schemas.microsoft.com/office/drawing/2014/main" id="{4CD4C54F-6609-4EB5-AF5A-818D84BE77A5}"/>
              </a:ext>
            </a:extLst>
          </p:cNvPr>
          <p:cNvSpPr txBox="1"/>
          <p:nvPr/>
        </p:nvSpPr>
        <p:spPr>
          <a:xfrm>
            <a:off x="404551" y="4839719"/>
            <a:ext cx="5990775" cy="338554"/>
          </a:xfrm>
          <a:prstGeom prst="rect">
            <a:avLst/>
          </a:prstGeom>
          <a:noFill/>
        </p:spPr>
        <p:txBody>
          <a:bodyPr wrap="square" rtlCol="0">
            <a:spAutoFit/>
          </a:bodyPr>
          <a:lstStyle/>
          <a:p>
            <a:r>
              <a:rPr lang="it-IT" sz="1600" dirty="0" err="1"/>
              <a:t>Lechat</a:t>
            </a:r>
            <a:r>
              <a:rPr lang="it-IT" sz="1600" dirty="0"/>
              <a:t> et al ERJ 2022; 60: 2101958 (</a:t>
            </a:r>
            <a:r>
              <a:rPr lang="it-IT" sz="1600" dirty="0" err="1"/>
              <a:t>all</a:t>
            </a:r>
            <a:r>
              <a:rPr lang="it-IT" sz="1600" dirty="0"/>
              <a:t> cause </a:t>
            </a:r>
            <a:r>
              <a:rPr lang="it-IT" sz="1600" dirty="0" err="1"/>
              <a:t>mortality</a:t>
            </a:r>
            <a:r>
              <a:rPr lang="it-IT" sz="1600" dirty="0"/>
              <a:t>)</a:t>
            </a:r>
          </a:p>
        </p:txBody>
      </p:sp>
      <p:pic>
        <p:nvPicPr>
          <p:cNvPr id="6" name="Picture 2">
            <a:extLst>
              <a:ext uri="{FF2B5EF4-FFF2-40B4-BE49-F238E27FC236}">
                <a16:creationId xmlns:a16="http://schemas.microsoft.com/office/drawing/2014/main" id="{24047105-FD25-40C8-BEFB-BA715B2DDB45}"/>
              </a:ext>
            </a:extLst>
          </p:cNvPr>
          <p:cNvPicPr>
            <a:picLocks noChangeAspect="1"/>
          </p:cNvPicPr>
          <p:nvPr/>
        </p:nvPicPr>
        <p:blipFill>
          <a:blip r:embed="rId3"/>
          <a:srcRect l="26932" t="49999" r="28128" b="5850"/>
          <a:stretch/>
        </p:blipFill>
        <p:spPr>
          <a:xfrm>
            <a:off x="5813778" y="1023823"/>
            <a:ext cx="6193669" cy="3655023"/>
          </a:xfrm>
          <a:prstGeom prst="rect">
            <a:avLst/>
          </a:prstGeom>
          <a:ln w="19050">
            <a:solidFill>
              <a:srgbClr val="FAF0F0"/>
            </a:solidFill>
          </a:ln>
        </p:spPr>
      </p:pic>
      <p:sp>
        <p:nvSpPr>
          <p:cNvPr id="7" name="TextBox 4">
            <a:extLst>
              <a:ext uri="{FF2B5EF4-FFF2-40B4-BE49-F238E27FC236}">
                <a16:creationId xmlns:a16="http://schemas.microsoft.com/office/drawing/2014/main" id="{22B50DB6-3B03-44A6-9876-71A23AC0164F}"/>
              </a:ext>
            </a:extLst>
          </p:cNvPr>
          <p:cNvSpPr txBox="1"/>
          <p:nvPr/>
        </p:nvSpPr>
        <p:spPr>
          <a:xfrm>
            <a:off x="7918465" y="4884875"/>
            <a:ext cx="6096000" cy="338554"/>
          </a:xfrm>
          <a:prstGeom prst="rect">
            <a:avLst/>
          </a:prstGeom>
          <a:noFill/>
        </p:spPr>
        <p:txBody>
          <a:bodyPr wrap="square">
            <a:spAutoFit/>
          </a:bodyPr>
          <a:lstStyle/>
          <a:p>
            <a:r>
              <a:rPr lang="en-GB" sz="1600" dirty="0">
                <a:latin typeface="MyriadPro-Regular"/>
              </a:rPr>
              <a:t>Fang </a:t>
            </a:r>
            <a:r>
              <a:rPr lang="en-GB" sz="1600" i="1" dirty="0">
                <a:latin typeface="MyriadPro-It"/>
              </a:rPr>
              <a:t>et al. BMC Geriatrics </a:t>
            </a:r>
            <a:r>
              <a:rPr lang="en-GB" sz="1600" dirty="0">
                <a:latin typeface="MyriadPro-Regular"/>
              </a:rPr>
              <a:t>(2024) 24:622</a:t>
            </a:r>
            <a:endParaRPr lang="en-GB" sz="1600" dirty="0"/>
          </a:p>
        </p:txBody>
      </p:sp>
      <p:sp>
        <p:nvSpPr>
          <p:cNvPr id="2" name="TextBox 1">
            <a:extLst>
              <a:ext uri="{FF2B5EF4-FFF2-40B4-BE49-F238E27FC236}">
                <a16:creationId xmlns:a16="http://schemas.microsoft.com/office/drawing/2014/main" id="{28F25FFA-1F2C-AFEF-BC03-4693EFD3C5AC}"/>
              </a:ext>
            </a:extLst>
          </p:cNvPr>
          <p:cNvSpPr txBox="1"/>
          <p:nvPr/>
        </p:nvSpPr>
        <p:spPr>
          <a:xfrm>
            <a:off x="2596440" y="71667"/>
            <a:ext cx="6840655" cy="769441"/>
          </a:xfrm>
          <a:prstGeom prst="rect">
            <a:avLst/>
          </a:prstGeom>
          <a:noFill/>
        </p:spPr>
        <p:txBody>
          <a:bodyPr wrap="none" rtlCol="0">
            <a:spAutoFit/>
          </a:bodyPr>
          <a:lstStyle/>
          <a:p>
            <a:r>
              <a:rPr lang="it-IT" sz="4400" b="1" dirty="0">
                <a:solidFill>
                  <a:schemeClr val="accent1"/>
                </a:solidFill>
              </a:rPr>
              <a:t>Why check for insomnia?</a:t>
            </a:r>
            <a:endParaRPr lang="en-GB" sz="4400" b="1" dirty="0">
              <a:solidFill>
                <a:schemeClr val="accent1"/>
              </a:solidFill>
            </a:endParaRPr>
          </a:p>
        </p:txBody>
      </p:sp>
      <p:sp>
        <p:nvSpPr>
          <p:cNvPr id="3" name="TextBox 2">
            <a:extLst>
              <a:ext uri="{FF2B5EF4-FFF2-40B4-BE49-F238E27FC236}">
                <a16:creationId xmlns:a16="http://schemas.microsoft.com/office/drawing/2014/main" id="{67E5529F-B603-DB0D-E353-5AFA6FF70A8A}"/>
              </a:ext>
            </a:extLst>
          </p:cNvPr>
          <p:cNvSpPr txBox="1"/>
          <p:nvPr/>
        </p:nvSpPr>
        <p:spPr>
          <a:xfrm>
            <a:off x="2596440" y="5570340"/>
            <a:ext cx="6669967" cy="523220"/>
          </a:xfrm>
          <a:prstGeom prst="rect">
            <a:avLst/>
          </a:prstGeom>
          <a:noFill/>
        </p:spPr>
        <p:txBody>
          <a:bodyPr wrap="none" rtlCol="0">
            <a:spAutoFit/>
          </a:bodyPr>
          <a:lstStyle/>
          <a:p>
            <a:r>
              <a:rPr lang="it-IT" sz="2800" dirty="0"/>
              <a:t>Cardiovascula risk and </a:t>
            </a:r>
            <a:r>
              <a:rPr lang="it-IT" sz="2800" b="1" dirty="0">
                <a:solidFill>
                  <a:schemeClr val="accent1"/>
                </a:solidFill>
              </a:rPr>
              <a:t>CPAP adherence!</a:t>
            </a:r>
            <a:endParaRPr lang="en-GB" sz="2800" b="1" dirty="0">
              <a:solidFill>
                <a:schemeClr val="accent1"/>
              </a:solidFill>
            </a:endParaRPr>
          </a:p>
        </p:txBody>
      </p:sp>
    </p:spTree>
    <p:extLst>
      <p:ext uri="{BB962C8B-B14F-4D97-AF65-F5344CB8AC3E}">
        <p14:creationId xmlns:p14="http://schemas.microsoft.com/office/powerpoint/2010/main" val="81880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709D62D-5605-4D06-92A4-85435CB3C30D}"/>
              </a:ext>
            </a:extLst>
          </p:cNvPr>
          <p:cNvPicPr>
            <a:picLocks noChangeAspect="1"/>
          </p:cNvPicPr>
          <p:nvPr/>
        </p:nvPicPr>
        <p:blipFill>
          <a:blip r:embed="rId3"/>
          <a:stretch>
            <a:fillRect/>
          </a:stretch>
        </p:blipFill>
        <p:spPr>
          <a:xfrm>
            <a:off x="546045" y="1273114"/>
            <a:ext cx="5277283" cy="3568847"/>
          </a:xfrm>
          <a:prstGeom prst="rect">
            <a:avLst/>
          </a:prstGeom>
        </p:spPr>
      </p:pic>
      <p:pic>
        <p:nvPicPr>
          <p:cNvPr id="7" name="Immagine 6">
            <a:extLst>
              <a:ext uri="{FF2B5EF4-FFF2-40B4-BE49-F238E27FC236}">
                <a16:creationId xmlns:a16="http://schemas.microsoft.com/office/drawing/2014/main" id="{432F6B99-4FB2-4BBA-A98B-764DD142F44B}"/>
              </a:ext>
            </a:extLst>
          </p:cNvPr>
          <p:cNvPicPr>
            <a:picLocks noChangeAspect="1"/>
          </p:cNvPicPr>
          <p:nvPr/>
        </p:nvPicPr>
        <p:blipFill>
          <a:blip r:embed="rId4"/>
          <a:stretch>
            <a:fillRect/>
          </a:stretch>
        </p:blipFill>
        <p:spPr>
          <a:xfrm>
            <a:off x="546045" y="5051214"/>
            <a:ext cx="5244343" cy="1543593"/>
          </a:xfrm>
          <a:prstGeom prst="rect">
            <a:avLst/>
          </a:prstGeom>
        </p:spPr>
      </p:pic>
      <p:sp>
        <p:nvSpPr>
          <p:cNvPr id="8" name="CasellaDiTesto 7">
            <a:extLst>
              <a:ext uri="{FF2B5EF4-FFF2-40B4-BE49-F238E27FC236}">
                <a16:creationId xmlns:a16="http://schemas.microsoft.com/office/drawing/2014/main" id="{E8B648EC-BC53-4706-BB72-53D6DB722F35}"/>
              </a:ext>
            </a:extLst>
          </p:cNvPr>
          <p:cNvSpPr txBox="1"/>
          <p:nvPr/>
        </p:nvSpPr>
        <p:spPr>
          <a:xfrm>
            <a:off x="546045" y="238231"/>
            <a:ext cx="6470391" cy="666786"/>
          </a:xfrm>
          <a:prstGeom prst="rect">
            <a:avLst/>
          </a:prstGeom>
          <a:solidFill>
            <a:schemeClr val="tx2">
              <a:lumMod val="10000"/>
              <a:lumOff val="90000"/>
            </a:schemeClr>
          </a:solidFill>
        </p:spPr>
        <p:txBody>
          <a:bodyPr wrap="square">
            <a:spAutoFit/>
          </a:bodyPr>
          <a:lstStyle/>
          <a:p>
            <a:pPr algn="just"/>
            <a:r>
              <a:rPr lang="it-IT" sz="3733" dirty="0">
                <a:solidFill>
                  <a:srgbClr val="063C84"/>
                </a:solidFill>
                <a:latin typeface="Trebuchet MS" panose="020B0703020202090204" pitchFamily="34" charset="0"/>
                <a:ea typeface="Tahoma" panose="020B0604030504040204" pitchFamily="34" charset="0"/>
                <a:cs typeface="Tahoma" panose="020B0604030504040204" pitchFamily="34" charset="0"/>
              </a:rPr>
              <a:t>Insomnia Severity Index (ISI)</a:t>
            </a:r>
            <a:endPar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p:txBody>
      </p:sp>
      <p:sp>
        <p:nvSpPr>
          <p:cNvPr id="11" name="CasellaDiTesto 10">
            <a:extLst>
              <a:ext uri="{FF2B5EF4-FFF2-40B4-BE49-F238E27FC236}">
                <a16:creationId xmlns:a16="http://schemas.microsoft.com/office/drawing/2014/main" id="{395893E7-DA30-47DC-B303-E9F2F5C8EF2A}"/>
              </a:ext>
            </a:extLst>
          </p:cNvPr>
          <p:cNvSpPr txBox="1"/>
          <p:nvPr/>
        </p:nvSpPr>
        <p:spPr>
          <a:xfrm>
            <a:off x="6538686" y="1059543"/>
            <a:ext cx="5386616" cy="5632311"/>
          </a:xfrm>
          <a:prstGeom prst="rect">
            <a:avLst/>
          </a:prstGeom>
          <a:solidFill>
            <a:schemeClr val="tx2">
              <a:lumMod val="10000"/>
              <a:lumOff val="90000"/>
            </a:schemeClr>
          </a:solidFill>
          <a:ln w="38100">
            <a:solidFill>
              <a:srgbClr val="063C84"/>
            </a:solidFill>
          </a:ln>
        </p:spPr>
        <p:txBody>
          <a:bodyPr wrap="square">
            <a:spAutoFit/>
          </a:bodyPr>
          <a:lstStyle/>
          <a:p>
            <a:pPr algn="just"/>
            <a:r>
              <a:rPr lang="it-IT" sz="2400" b="1" dirty="0">
                <a:solidFill>
                  <a:srgbClr val="063C84"/>
                </a:solidFill>
                <a:latin typeface="Trebuchet MS" panose="020B0703020202090204" pitchFamily="34" charset="0"/>
                <a:ea typeface="Tahoma" panose="020B0604030504040204" pitchFamily="34" charset="0"/>
                <a:cs typeface="Tahoma" panose="020B0604030504040204" pitchFamily="34" charset="0"/>
              </a:rPr>
              <a:t>SLEEP DIARY</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Identify any problematic behaviors (typically seen in patients with insomnia)</a:t>
            </a:r>
          </a:p>
          <a:p>
            <a:pPr algn="just"/>
            <a:endPar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r>
              <a:rPr lang="it-IT" sz="2400" b="1" u="sng" dirty="0">
                <a:solidFill>
                  <a:srgbClr val="063C84"/>
                </a:solidFill>
                <a:latin typeface="Trebuchet MS" panose="020B0703020202090204" pitchFamily="34" charset="0"/>
                <a:ea typeface="Tahoma" panose="020B0604030504040204" pitchFamily="34" charset="0"/>
                <a:cs typeface="Tahoma" panose="020B0604030504040204" pitchFamily="34" charset="0"/>
              </a:rPr>
              <a:t>ISI:</a:t>
            </a:r>
          </a:p>
          <a:p>
            <a:pPr algn="just"/>
            <a:r>
              <a:rPr lang="it-IT" sz="2400" b="1" dirty="0">
                <a:solidFill>
                  <a:srgbClr val="063C84"/>
                </a:solidFill>
                <a:latin typeface="Trebuchet MS" panose="020B0703020202090204" pitchFamily="34" charset="0"/>
                <a:ea typeface="Tahoma" panose="020B0604030504040204" pitchFamily="34" charset="0"/>
                <a:cs typeface="Tahoma" panose="020B0604030504040204" pitchFamily="34" charset="0"/>
              </a:rPr>
              <a:t>OSA-related insomnia</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a:t>
            </a:r>
            <a:r>
              <a:rPr lang="it-IT" sz="2400" dirty="0">
                <a:latin typeface="Trebuchet MS" panose="020B0703020202090204" pitchFamily="34" charset="0"/>
                <a:ea typeface="Tahoma" panose="020B0604030504040204" pitchFamily="34" charset="0"/>
                <a:cs typeface="Tahoma" panose="020B0604030504040204" pitchFamily="34" charset="0"/>
              </a:rPr>
              <a:t>maintained</a:t>
            </a:r>
            <a:r>
              <a:rPr lang="it-IT" sz="2400" dirty="0">
                <a:solidFill>
                  <a:srgbClr val="FF0000"/>
                </a:solidFill>
                <a:latin typeface="Trebuchet MS" panose="020B0703020202090204" pitchFamily="34" charset="0"/>
                <a:ea typeface="Tahoma" panose="020B0604030504040204" pitchFamily="34" charset="0"/>
                <a:cs typeface="Tahoma" panose="020B0604030504040204" pitchFamily="34" charset="0"/>
              </a:rPr>
              <a:t> </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insomnia, resolves or improves with treatment</a:t>
            </a:r>
          </a:p>
          <a:p>
            <a:pPr algn="just"/>
            <a:r>
              <a:rPr lang="it-IT" sz="2400" b="1" dirty="0">
                <a:solidFill>
                  <a:srgbClr val="063C84"/>
                </a:solidFill>
                <a:latin typeface="Trebuchet MS" panose="020B0703020202090204" pitchFamily="34" charset="0"/>
                <a:ea typeface="Tahoma" panose="020B0604030504040204" pitchFamily="34" charset="0"/>
                <a:cs typeface="Tahoma" panose="020B0604030504040204" pitchFamily="34" charset="0"/>
              </a:rPr>
              <a:t>Insomnia in OSA</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difficulty falling asleep, early awakening, and persistent maintained insomnia</a:t>
            </a:r>
          </a:p>
          <a:p>
            <a:pPr algn="just"/>
            <a:endPar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endParaRPr>
          </a:p>
          <a:p>
            <a:pPr algn="just"/>
            <a:r>
              <a:rPr lang="it-IT" sz="2400" b="1" u="sng" dirty="0">
                <a:solidFill>
                  <a:srgbClr val="063C84"/>
                </a:solidFill>
                <a:latin typeface="Trebuchet MS" panose="020B0703020202090204" pitchFamily="34" charset="0"/>
                <a:ea typeface="Tahoma" panose="020B0604030504040204" pitchFamily="34" charset="0"/>
                <a:cs typeface="Tahoma" panose="020B0604030504040204" pitchFamily="34" charset="0"/>
              </a:rPr>
              <a:t>ISI</a:t>
            </a:r>
          </a:p>
          <a:p>
            <a:pPr algn="just"/>
            <a:r>
              <a:rPr lang="it-IT" sz="2400" b="1" dirty="0">
                <a:solidFill>
                  <a:schemeClr val="tx2">
                    <a:lumMod val="75000"/>
                    <a:lumOff val="25000"/>
                  </a:schemeClr>
                </a:solidFill>
                <a:latin typeface="Trebuchet MS" panose="020B0703020202090204" pitchFamily="34" charset="0"/>
                <a:ea typeface="Tahoma" panose="020B0604030504040204" pitchFamily="34" charset="0"/>
                <a:cs typeface="Tahoma" panose="020B0604030504040204" pitchFamily="34" charset="0"/>
              </a:rPr>
              <a:t>OSA-related insomnia</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high score</a:t>
            </a:r>
          </a:p>
          <a:p>
            <a:pPr algn="just"/>
            <a:r>
              <a:rPr lang="it-IT" sz="2400" b="1" dirty="0">
                <a:solidFill>
                  <a:schemeClr val="tx2">
                    <a:lumMod val="75000"/>
                    <a:lumOff val="25000"/>
                  </a:schemeClr>
                </a:solidFill>
                <a:latin typeface="Trebuchet MS" panose="020B0703020202090204" pitchFamily="34" charset="0"/>
                <a:ea typeface="Tahoma" panose="020B0604030504040204" pitchFamily="34" charset="0"/>
                <a:cs typeface="Tahoma" panose="020B0604030504040204" pitchFamily="34" charset="0"/>
              </a:rPr>
              <a:t>Insomnia in OSA</a:t>
            </a:r>
            <a:r>
              <a:rPr lang="it-IT" sz="2400" dirty="0">
                <a:solidFill>
                  <a:srgbClr val="063C84"/>
                </a:solidFill>
                <a:latin typeface="Trebuchet MS" panose="020B0703020202090204" pitchFamily="34" charset="0"/>
                <a:ea typeface="Tahoma" panose="020B0604030504040204" pitchFamily="34" charset="0"/>
                <a:cs typeface="Tahoma" panose="020B0604030504040204" pitchFamily="34" charset="0"/>
              </a:rPr>
              <a:t>: lower score</a:t>
            </a:r>
          </a:p>
        </p:txBody>
      </p:sp>
    </p:spTree>
    <p:extLst>
      <p:ext uri="{BB962C8B-B14F-4D97-AF65-F5344CB8AC3E}">
        <p14:creationId xmlns:p14="http://schemas.microsoft.com/office/powerpoint/2010/main" val="2161849681"/>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3840</Words>
  <Application>Microsoft Office PowerPoint</Application>
  <PresentationFormat>Widescreen</PresentationFormat>
  <Paragraphs>419</Paragraphs>
  <Slides>49</Slides>
  <Notes>38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49</vt:i4>
      </vt:variant>
    </vt:vector>
  </HeadingPairs>
  <TitlesOfParts>
    <vt:vector size="69" baseType="lpstr">
      <vt:lpstr>Meiryo</vt:lpstr>
      <vt:lpstr>AdvGulliv-I</vt:lpstr>
      <vt:lpstr>AdvTT1778526c</vt:lpstr>
      <vt:lpstr>Aptos</vt:lpstr>
      <vt:lpstr>Aptos Display</vt:lpstr>
      <vt:lpstr>Arial</vt:lpstr>
      <vt:lpstr>BlinkMacSystemFont</vt:lpstr>
      <vt:lpstr>CharisSIL-Italic</vt:lpstr>
      <vt:lpstr>MyriadPro-It</vt:lpstr>
      <vt:lpstr>MyriadPro-Regular</vt:lpstr>
      <vt:lpstr>NewCaledonia-BoldItalic</vt:lpstr>
      <vt:lpstr>OpenSans</vt:lpstr>
      <vt:lpstr>Times New Roman</vt:lpstr>
      <vt:lpstr>Trebuchet MS</vt:lpstr>
      <vt:lpstr>ui-sans-serif</vt:lpstr>
      <vt:lpstr>URWPalladioL-Bold</vt:lpstr>
      <vt:lpstr>URWPalladioL-Ital</vt:lpstr>
      <vt:lpstr>URWPalladioL-Roma</vt:lpstr>
      <vt:lpstr>Wingdings</vt:lpstr>
      <vt:lpstr>Office Theme</vt:lpstr>
      <vt:lpstr>PowerPoint Presentation</vt:lpstr>
      <vt:lpstr>PowerPoint Presentation</vt:lpstr>
      <vt:lpstr>PowerPoint Presentation</vt:lpstr>
      <vt:lpstr>PowerPoint Presentation</vt:lpstr>
      <vt:lpstr>What does « optimal therapy» mean?  </vt:lpstr>
      <vt:lpstr>PowerPoint Presentation</vt:lpstr>
      <vt:lpstr>PowerPoint Presentation</vt:lpstr>
      <vt:lpstr>PowerPoint Presentation</vt:lpstr>
      <vt:lpstr>PowerPoint Presentation</vt:lpstr>
      <vt:lpstr>Excessive Daytime Sleepiness ICSD-3 </vt:lpstr>
      <vt:lpstr>PowerPoint Presentation</vt:lpstr>
      <vt:lpstr>PowerPoint Presentation</vt:lpstr>
      <vt:lpstr>PowerPoint Presentation</vt:lpstr>
      <vt:lpstr>PowerPoint Presentation</vt:lpstr>
      <vt:lpstr>PowerPoint Presentation</vt:lpstr>
      <vt:lpstr>PowerPoint Presentation</vt:lpstr>
      <vt:lpstr>Pathophysiology </vt:lpstr>
      <vt:lpstr>Factors associated with rEDS prevalence</vt:lpstr>
      <vt:lpstr>Does rEDS treatment change adherence? </vt:lpstr>
      <vt:lpstr>PowerPoint Presentation</vt:lpstr>
      <vt:lpstr>PowerPoint Presentation</vt:lpstr>
      <vt:lpstr>PowerPoint Presentation</vt:lpstr>
      <vt:lpstr>PowerPoint Presentation</vt:lpstr>
      <vt:lpstr>PowerPoint Presentation</vt:lpstr>
      <vt:lpstr>PowerPoint Presentation</vt:lpstr>
      <vt:lpstr>REM-predominant OSA could contribute to rEDS </vt:lpstr>
      <vt:lpstr>PowerPoint Presentation</vt:lpstr>
      <vt:lpstr>When and how pharmacological treatment for rEDS in OSA should be initiated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Choosing a pharmacologic agent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caterina antonaglia</dc:creator>
  <cp:lastModifiedBy>caterina antonaglia</cp:lastModifiedBy>
  <cp:revision>3</cp:revision>
  <dcterms:created xsi:type="dcterms:W3CDTF">2026-04-07T13:07:12Z</dcterms:created>
  <dcterms:modified xsi:type="dcterms:W3CDTF">2026-05-13T05:44:19Z</dcterms:modified>
</cp:coreProperties>
</file>