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1"/>
  </p:notesMasterIdLst>
  <p:sldIdLst>
    <p:sldId id="256" r:id="rId2"/>
    <p:sldId id="866" r:id="rId3"/>
    <p:sldId id="601" r:id="rId4"/>
    <p:sldId id="258" r:id="rId5"/>
    <p:sldId id="257" r:id="rId6"/>
    <p:sldId id="306" r:id="rId7"/>
    <p:sldId id="622" r:id="rId8"/>
    <p:sldId id="264" r:id="rId9"/>
    <p:sldId id="872" r:id="rId10"/>
    <p:sldId id="858" r:id="rId11"/>
    <p:sldId id="860" r:id="rId12"/>
    <p:sldId id="863" r:id="rId13"/>
    <p:sldId id="882" r:id="rId14"/>
    <p:sldId id="865" r:id="rId15"/>
    <p:sldId id="864" r:id="rId16"/>
    <p:sldId id="844" r:id="rId17"/>
    <p:sldId id="853" r:id="rId18"/>
    <p:sldId id="880" r:id="rId19"/>
    <p:sldId id="267" r:id="rId20"/>
    <p:sldId id="268" r:id="rId21"/>
    <p:sldId id="304" r:id="rId22"/>
    <p:sldId id="308" r:id="rId23"/>
    <p:sldId id="867" r:id="rId24"/>
    <p:sldId id="883" r:id="rId25"/>
    <p:sldId id="272" r:id="rId26"/>
    <p:sldId id="855" r:id="rId27"/>
    <p:sldId id="884" r:id="rId28"/>
    <p:sldId id="297" r:id="rId29"/>
    <p:sldId id="302" r:id="rId30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>
          <a:lef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E7EAED"/>
          </a:solidFill>
        </a:fill>
      </a:tcStyle>
    </a:wholeTbl>
    <a:band1H>
      <a:tcStyle>
        <a:tcBdr/>
        <a:fill>
          <a:solidFill>
            <a:srgbClr val="CCD2D8"/>
          </a:solidFill>
        </a:fill>
      </a:tcStyle>
    </a:band1H>
    <a:band2H>
      <a:tcStyle>
        <a:tcBdr/>
      </a:tcStyle>
    </a:band2H>
    <a:band1V>
      <a:tcStyle>
        <a:tcBdr/>
        <a:fill>
          <a:solidFill>
            <a:srgbClr val="CCD2D8"/>
          </a:solidFill>
        </a:fill>
      </a:tcStyle>
    </a:band1V>
    <a:band2V>
      <a:tcStyle>
        <a:tcBdr/>
      </a:tcStyle>
    </a:band2V>
    <a:la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156082"/>
          </a:solidFill>
        </a:fill>
      </a:tcStyle>
    </a:lastCol>
    <a:fir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156082"/>
          </a:solidFill>
        </a:fill>
      </a:tcStyle>
    </a:firstCol>
    <a:la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top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rgbClr val="156082"/>
          </a:solidFill>
        </a:fill>
      </a:tcStyle>
    </a:lastRow>
    <a:fir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bottom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15608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85"/>
    <p:restoredTop sz="69714"/>
  </p:normalViewPr>
  <p:slideViewPr>
    <p:cSldViewPr snapToGrid="0">
      <p:cViewPr>
        <p:scale>
          <a:sx n="89" d="100"/>
          <a:sy n="89" d="100"/>
        </p:scale>
        <p:origin x="1264" y="88"/>
      </p:cViewPr>
      <p:guideLst/>
    </p:cSldViewPr>
  </p:slideViewPr>
  <p:notesTextViewPr>
    <p:cViewPr>
      <p:scale>
        <a:sx n="135" d="100"/>
        <a:sy n="13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DAEA8725-2EF0-44D1-3988-FCEEE6E36D0B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200" b="0" i="0" u="none" strike="noStrike" kern="1200" cap="none" spc="0" baseline="0">
                <a:solidFill>
                  <a:srgbClr val="000000"/>
                </a:solidFill>
                <a:uFillTx/>
                <a:latin typeface="Aptos"/>
              </a:defRPr>
            </a:lvl1pPr>
          </a:lstStyle>
          <a:p>
            <a:pPr lvl="0"/>
            <a:endParaRPr lang="en-GB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45285C9-E6AF-D5D3-08A8-447B63085F9F}"/>
              </a:ext>
            </a:extLst>
          </p:cNvPr>
          <p:cNvSpPr txBox="1">
            <a:spLocks noGrp="1"/>
          </p:cNvSpPr>
          <p:nvPr>
            <p:ph type="dt" idx="1"/>
          </p:nvPr>
        </p:nvSpPr>
        <p:spPr>
          <a:xfrm>
            <a:off x="3884608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200" b="0" i="0" u="none" strike="noStrike" kern="1200" cap="none" spc="0" baseline="0">
                <a:solidFill>
                  <a:srgbClr val="000000"/>
                </a:solidFill>
                <a:uFillTx/>
                <a:latin typeface="Aptos"/>
              </a:defRPr>
            </a:lvl1pPr>
          </a:lstStyle>
          <a:p>
            <a:pPr lvl="0"/>
            <a:fld id="{11A4DDC7-1F95-0745-B54C-9286299FAFE4}" type="datetime1">
              <a:rPr lang="en-GB"/>
              <a:pPr lvl="0"/>
              <a:t>12/05/2026</a:t>
            </a:fld>
            <a:endParaRPr lang="en-GB"/>
          </a:p>
        </p:txBody>
      </p:sp>
      <p:sp>
        <p:nvSpPr>
          <p:cNvPr id="4" name="Segnaposto immagine diapositiva 3">
            <a:extLst>
              <a:ext uri="{FF2B5EF4-FFF2-40B4-BE49-F238E27FC236}">
                <a16:creationId xmlns:a16="http://schemas.microsoft.com/office/drawing/2014/main" id="{52521C0D-9A11-0B51-2F0F-6E1B98D5D4C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099"/>
          </a:xfrm>
          <a:prstGeom prst="rect">
            <a:avLst/>
          </a:prstGeom>
          <a:noFill/>
          <a:ln w="12701">
            <a:solidFill>
              <a:srgbClr val="000000"/>
            </a:solidFill>
            <a:prstDash val="solid"/>
          </a:ln>
        </p:spPr>
      </p:sp>
      <p:sp>
        <p:nvSpPr>
          <p:cNvPr id="5" name="Segnaposto note 4">
            <a:extLst>
              <a:ext uri="{FF2B5EF4-FFF2-40B4-BE49-F238E27FC236}">
                <a16:creationId xmlns:a16="http://schemas.microsoft.com/office/drawing/2014/main" id="{820FCBD5-E561-FFB9-2A1B-25917C4FD5DC}"/>
              </a:ext>
            </a:extLst>
          </p:cNvPr>
          <p:cNvSpPr txBox="1"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1B337FD-E18A-F40A-ED55-87D46607E468}"/>
              </a:ext>
            </a:extLst>
          </p:cNvPr>
          <p:cNvSpPr txBox="1">
            <a:spLocks noGrp="1"/>
          </p:cNvSpPr>
          <p:nvPr>
            <p:ph type="ftr" sz="quarter" idx="4"/>
          </p:nvPr>
        </p:nvSpPr>
        <p:spPr>
          <a:xfrm>
            <a:off x="0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200" b="0" i="0" u="none" strike="noStrike" kern="1200" cap="none" spc="0" baseline="0">
                <a:solidFill>
                  <a:srgbClr val="000000"/>
                </a:solidFill>
                <a:uFillTx/>
                <a:latin typeface="Aptos"/>
              </a:defRPr>
            </a:lvl1pPr>
          </a:lstStyle>
          <a:p>
            <a:pPr lvl="0"/>
            <a:endParaRPr lang="en-GB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EB33723-3E9A-0AE7-C556-D6D6B78E48B7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200" b="0" i="0" u="none" strike="noStrike" kern="1200" cap="none" spc="0" baseline="0">
                <a:solidFill>
                  <a:srgbClr val="000000"/>
                </a:solidFill>
                <a:uFillTx/>
                <a:latin typeface="Aptos"/>
              </a:defRPr>
            </a:lvl1pPr>
          </a:lstStyle>
          <a:p>
            <a:pPr lvl="0"/>
            <a:fld id="{162B4C8F-4FF1-3349-9351-5BA4077852A9}" type="slidenum"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79219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marR="0" lvl="0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it-IT" sz="1200" b="0" i="0" u="none" strike="noStrike" kern="1200" cap="none" spc="0" baseline="0">
        <a:solidFill>
          <a:srgbClr val="000000"/>
        </a:solidFill>
        <a:uFillTx/>
        <a:latin typeface="Aptos"/>
      </a:defRPr>
    </a:lvl1pPr>
    <a:lvl2pPr marL="457200" marR="0" lvl="1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it-IT" sz="1200" b="0" i="0" u="none" strike="noStrike" kern="1200" cap="none" spc="0" baseline="0">
        <a:solidFill>
          <a:srgbClr val="000000"/>
        </a:solidFill>
        <a:uFillTx/>
        <a:latin typeface="Aptos"/>
      </a:defRPr>
    </a:lvl2pPr>
    <a:lvl3pPr marL="914400" marR="0" lvl="2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it-IT" sz="1200" b="0" i="0" u="none" strike="noStrike" kern="1200" cap="none" spc="0" baseline="0">
        <a:solidFill>
          <a:srgbClr val="000000"/>
        </a:solidFill>
        <a:uFillTx/>
        <a:latin typeface="Aptos"/>
      </a:defRPr>
    </a:lvl3pPr>
    <a:lvl4pPr marL="1371600" marR="0" lvl="3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it-IT" sz="1200" b="0" i="0" u="none" strike="noStrike" kern="1200" cap="none" spc="0" baseline="0">
        <a:solidFill>
          <a:srgbClr val="000000"/>
        </a:solidFill>
        <a:uFillTx/>
        <a:latin typeface="Aptos"/>
      </a:defRPr>
    </a:lvl4pPr>
    <a:lvl5pPr marL="1828800" marR="0" lvl="4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it-IT" sz="1200" b="0" i="0" u="none" strike="noStrike" kern="1200" cap="none" spc="0" baseline="0">
        <a:solidFill>
          <a:srgbClr val="000000"/>
        </a:solidFill>
        <a:uFillTx/>
        <a:latin typeface="Apto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00ABC3D7-4B0C-5625-D021-CFC89BF61D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C65F52DC-52BB-5B21-AC65-DC4E40E25563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74A2C8E-F9AF-B14F-1C2C-7C8B5F8A9C32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F8D27F30-81B0-A644-BCCA-EAA519E576BA}" type="slidenum">
              <a:t>1</a:t>
            </a:fld>
            <a:endParaRPr lang="en-GB" sz="1200" b="0" i="0" u="none" strike="noStrike" kern="1200" cap="none" spc="0" baseline="0">
              <a:solidFill>
                <a:srgbClr val="000000"/>
              </a:solidFill>
              <a:uFillTx/>
              <a:latin typeface="Apto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49D327F6-73BC-EE95-5139-F913E184A1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D02439A4-569B-9447-D527-7B2A690A1FB2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endParaRPr lang="it-IT" i="1" dirty="0">
              <a:highlight>
                <a:srgbClr val="FFFF00"/>
              </a:highlight>
            </a:endParaRP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CF20FCC-0206-9EA7-A74F-651B305CAEF7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2AFEC5AE-00FB-5F4D-B424-F0FCABF2E36A}" type="slidenum">
              <a:t>10</a:t>
            </a:fld>
            <a:endParaRPr lang="en-GB" sz="1200" b="0" i="0" u="none" strike="noStrike" kern="1200" cap="none" spc="0" baseline="0">
              <a:solidFill>
                <a:srgbClr val="000000"/>
              </a:solidFill>
              <a:uFillTx/>
              <a:latin typeface="Apto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1CC3F0F4-C3CB-28BA-6246-6FBD1C2B7C6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19075" y="812800"/>
            <a:ext cx="7113588" cy="4002088"/>
          </a:xfrm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9FB8B97F-EAA1-7015-E284-76880E36EB9F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9D51407-1809-742D-733E-56317071DA7E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B3946EDC-ACAC-FC49-9F52-F6E792D07437}" type="slidenum">
              <a:t>11</a:t>
            </a:fld>
            <a:endParaRPr lang="it-IT" sz="1200" b="0" i="0" u="none" strike="noStrike" kern="1200" cap="none" spc="0" baseline="0">
              <a:solidFill>
                <a:srgbClr val="000000"/>
              </a:solidFill>
              <a:uFillTx/>
              <a:latin typeface="Apto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FF2906FB-CA96-D892-A0A2-50D39D89538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99F49945-DB16-9043-2B57-794FE922A69C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endParaRPr lang="en-GB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BFD95DA-983F-F72D-8557-E0F523C15A05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ABE12D59-AB63-2949-A9AF-6CAB8EB58F11}" type="slidenum">
              <a:t>12</a:t>
            </a:fld>
            <a:endParaRPr lang="en-GB" sz="1200" b="0" i="0" u="none" strike="noStrike" kern="1200" cap="none" spc="0" baseline="0">
              <a:solidFill>
                <a:srgbClr val="000000"/>
              </a:solidFill>
              <a:uFillTx/>
              <a:latin typeface="Apto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E90AD536-C940-171B-E9AA-006B6C8818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94E88105-5316-1B0E-BB62-8ED3A1F7DB0E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endParaRPr lang="en-GB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DA6F113-C7DA-0F1D-E7CC-42E2B98AB829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E6393409-63D8-4444-912E-548C365F103C}" type="slidenum">
              <a:t>13</a:t>
            </a:fld>
            <a:endParaRPr lang="en-GB" sz="1200" b="0" i="0" u="none" strike="noStrike" kern="1200" cap="none" spc="0" baseline="0">
              <a:solidFill>
                <a:srgbClr val="000000"/>
              </a:solidFill>
              <a:uFillTx/>
              <a:latin typeface="Apto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1AD17E8B-D85E-E28E-24AE-4EFADDC590C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B510244D-6CA1-3886-00CF-0507B17013C6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endParaRPr lang="en-GB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DF08A29-854B-091F-3459-577BDC8DB0CD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04A9A809-31FE-BD42-B75A-864524A25ED5}" type="slidenum">
              <a:t>14</a:t>
            </a:fld>
            <a:endParaRPr lang="en-GB" sz="1200" b="0" i="0" u="none" strike="noStrike" kern="1200" cap="none" spc="0" baseline="0">
              <a:solidFill>
                <a:srgbClr val="000000"/>
              </a:solidFill>
              <a:uFillTx/>
              <a:latin typeface="Apto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709306DC-88C1-28A4-1F34-EF53272877A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4802888E-A192-71CF-D410-7E2C7ACC279A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endParaRPr lang="en-GB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6B340755-C160-3B89-0099-0F6096482D41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37A9C6D6-CC7B-0E4D-9AC2-25D8367A3F09}" type="slidenum">
              <a:t>15</a:t>
            </a:fld>
            <a:endParaRPr lang="en-GB" sz="1200" b="0" i="0" u="none" strike="noStrike" kern="1200" cap="none" spc="0" baseline="0">
              <a:solidFill>
                <a:srgbClr val="000000"/>
              </a:solidFill>
              <a:uFillTx/>
              <a:latin typeface="Apto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9D976BC3-6866-73FC-C636-250A1600CB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C431509A-788F-E542-5962-03FE39BEFB05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endParaRPr lang="en-GB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99B878D-7B0A-9E16-E40F-19329832175A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F50325D0-49BA-DF4D-9914-7042E4E88D22}" type="slidenum">
              <a:t>16</a:t>
            </a:fld>
            <a:endParaRPr lang="fr-FR" sz="1200" b="0" i="0" u="none" strike="noStrike" kern="1200" cap="none" spc="0" baseline="0">
              <a:solidFill>
                <a:srgbClr val="000000"/>
              </a:solidFill>
              <a:uFillTx/>
              <a:latin typeface="Apto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8D6187E7-361D-3B57-18B1-92B6B8B425E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EFE09A77-BD15-AA33-0997-1115B98724FF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endParaRPr lang="it-IT" dirty="0">
              <a:solidFill>
                <a:srgbClr val="7F7F7F"/>
              </a:solidFill>
              <a:highlight>
                <a:srgbClr val="C0C0C0"/>
              </a:highlight>
            </a:endParaRP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0496467-BFDC-9C92-9054-965AECCA19AC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FF0333C8-98BF-DA49-9D5B-C625AFE14785}" type="slidenum">
              <a:t>17</a:t>
            </a:fld>
            <a:endParaRPr lang="fr-FR" sz="1200" b="0" i="0" u="none" strike="noStrike" kern="1200" cap="none" spc="0" baseline="0">
              <a:solidFill>
                <a:srgbClr val="000000"/>
              </a:solidFill>
              <a:uFillTx/>
              <a:latin typeface="Aptos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31844886-947B-EF41-B471-D918C7EC682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373EC586-A5DD-2D30-70D5-193106FDCA54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endParaRPr lang="it-IT" dirty="0">
              <a:latin typeface="Aptos" pitchFamily="34"/>
            </a:endParaRP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8AE4FC0-4B1B-F291-CE9C-4D2636BBD3F7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061F69B3-D62A-9340-98D5-22AD0FFD5DA0}" type="slidenum">
              <a:t>18</a:t>
            </a:fld>
            <a:endParaRPr lang="en-GB" sz="1200" b="0" i="0" u="none" strike="noStrike" kern="1200" cap="none" spc="0" baseline="0">
              <a:solidFill>
                <a:srgbClr val="000000"/>
              </a:solidFill>
              <a:uFillTx/>
              <a:latin typeface="Aptos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92B7D6F8-11EE-43B8-4E4B-AB6B44D3018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ADD8014C-0A63-45C9-091D-5504DEA6E5A4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512BAA6-C6E6-2BF8-ACA5-424880C8FA46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B746F898-9177-9E4A-BD6A-60352CE34EC6}" type="slidenum">
              <a:t>19</a:t>
            </a:fld>
            <a:endParaRPr lang="en-GB" sz="1200" b="0" i="0" u="none" strike="noStrike" kern="1200" cap="none" spc="0" baseline="0">
              <a:solidFill>
                <a:srgbClr val="000000"/>
              </a:solidFill>
              <a:uFillTx/>
              <a:latin typeface="Apto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1C5F55D4-93C5-9EA1-8D45-F4F6E2A4B1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8EAA8DC4-0E6B-358D-2456-FCB4B126055C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E2A3358-C6A9-7F5C-97F5-864DFCE8C4EA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1A62A111-885B-7F43-A312-A72E91DF9E88}" type="slidenum">
              <a:t>2</a:t>
            </a:fld>
            <a:endParaRPr lang="en-GB" sz="1200" b="0" i="0" u="none" strike="noStrike" kern="1200" cap="none" spc="0" baseline="0">
              <a:solidFill>
                <a:srgbClr val="000000"/>
              </a:solidFill>
              <a:uFillTx/>
              <a:latin typeface="Aptos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41B7C1FF-613E-4004-9B40-7D90C9D14AC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5DAB2190-4E26-B03F-50A2-CC6896242171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endParaRPr lang="fr-FR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2290D5B-1EB0-421B-2053-96469D6EF550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F5802C6E-7D3F-C546-AF53-632E5C89A084}" type="slidenum">
              <a:t>20</a:t>
            </a:fld>
            <a:endParaRPr lang="en-GB" sz="1200" b="0" i="0" u="none" strike="noStrike" kern="1200" cap="none" spc="0" baseline="0">
              <a:solidFill>
                <a:srgbClr val="000000"/>
              </a:solidFill>
              <a:uFillTx/>
              <a:latin typeface="Aptos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25E90F4D-5456-9479-C25D-272178E3405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EC7B9907-4C4D-E26C-9EAC-D83F8A07193E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endParaRPr lang="en-GB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0401C05-CE0D-72D1-25D7-F882F4AFF9BE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B02FB3F1-A3F4-9249-B180-9361FF2978F6}" type="slidenum">
              <a:t>21</a:t>
            </a:fld>
            <a:endParaRPr lang="en-GB" sz="1200" b="0" i="0" u="none" strike="noStrike" kern="1200" cap="none" spc="0" baseline="0">
              <a:solidFill>
                <a:srgbClr val="000000"/>
              </a:solidFill>
              <a:uFillTx/>
              <a:latin typeface="Aptos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9AEC5664-0B81-5A46-94E3-E91422A59C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DAC57F45-8D1C-8749-B584-7EBE1A7BC4B9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87F9938-3937-FD73-53B9-AD07BFB40054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B9A2FB18-DC7A-F340-85EA-F22887CE51BF}" type="slidenum">
              <a:t>22</a:t>
            </a:fld>
            <a:endParaRPr lang="en-GB" sz="1200" b="0" i="0" u="none" strike="noStrike" kern="1200" cap="none" spc="0" baseline="0">
              <a:solidFill>
                <a:srgbClr val="000000"/>
              </a:solidFill>
              <a:uFillTx/>
              <a:latin typeface="Aptos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54163AEA-C13E-1D66-D1E0-1E2ACE6835D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55C0EBBB-A27C-1D79-8C04-6ED142549417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endParaRPr lang="en-GB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F5F33ED-C94F-5262-95C5-B845B0CEE4F8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B7B8BE17-F241-304E-BC7D-83A7688D6E33}" type="slidenum">
              <a:t>23</a:t>
            </a:fld>
            <a:endParaRPr lang="en-GB" sz="1200" b="0" i="0" u="none" strike="noStrike" kern="1200" cap="none" spc="0" baseline="0">
              <a:solidFill>
                <a:srgbClr val="000000"/>
              </a:solidFill>
              <a:uFillTx/>
              <a:latin typeface="Aptos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46A1C91E-1DAC-A664-7F93-764AD710B9D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DF5A2B5C-B202-0B78-72BA-12C8D53BAD1E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F080D00-F71F-CED3-FD33-08C99A51EB8A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FEFD4DAE-5634-5B47-BEAB-46A5A6FD7F2C}" type="slidenum">
              <a:t>24</a:t>
            </a:fld>
            <a:endParaRPr lang="it-IT" sz="1200" b="0" i="0" u="none" strike="noStrike" kern="1200" cap="none" spc="0" baseline="0">
              <a:solidFill>
                <a:srgbClr val="000000"/>
              </a:solidFill>
              <a:uFillTx/>
              <a:latin typeface="Aptos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794A6A75-642B-ADBD-8638-290DC3B22B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66BE3B15-6DDE-01B3-8BAB-8690D84517CA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6F083494-93C4-1A30-93BF-E7131749C8DA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907EB44D-B90E-5E4D-A148-30B2D050AEC4}" type="slidenum">
              <a:t>25</a:t>
            </a:fld>
            <a:endParaRPr lang="it-IT" sz="1200" b="0" i="0" u="none" strike="noStrike" kern="1200" cap="none" spc="0" baseline="0">
              <a:solidFill>
                <a:srgbClr val="000000"/>
              </a:solidFill>
              <a:uFillTx/>
              <a:latin typeface="Aptos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7CFD5CDA-F78A-7EA3-C8E6-534E2E9132A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CC7EDCA8-F66C-B4E8-2962-30DF0E2AF1FF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endParaRPr lang="en-GB" b="1" dirty="0">
              <a:solidFill>
                <a:srgbClr val="7F7F7F"/>
              </a:solidFill>
            </a:endParaRPr>
          </a:p>
          <a:p>
            <a:pPr lvl="0"/>
            <a:endParaRPr lang="fr-FR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634D078-4871-F36C-69B0-7D3990708CCB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AF62BAD7-788A-684B-A2DC-A04518617569}" type="slidenum">
              <a:t>26</a:t>
            </a:fld>
            <a:endParaRPr lang="fr-FR" sz="1200" b="0" i="0" u="none" strike="noStrike" kern="1200" cap="none" spc="0" baseline="0">
              <a:solidFill>
                <a:srgbClr val="000000"/>
              </a:solidFill>
              <a:uFillTx/>
              <a:latin typeface="Aptos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EE21A0B2-7762-C45E-DFC2-B410C5F904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F0352804-1C95-F72E-505A-E2627C8FB20C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endParaRPr lang="en-GB" dirty="0">
              <a:highlight>
                <a:srgbClr val="FFFF00"/>
              </a:highlight>
            </a:endParaRP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99906F9-1DF4-EF28-7B32-4FF5CF54B5FC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783D3D84-D496-D549-8ABF-2C90257DEAFC}" type="slidenum">
              <a:t>27</a:t>
            </a:fld>
            <a:endParaRPr lang="en-GB" sz="1200" b="0" i="0" u="none" strike="noStrike" kern="1200" cap="none" spc="0" baseline="0">
              <a:solidFill>
                <a:srgbClr val="000000"/>
              </a:solidFill>
              <a:uFillTx/>
              <a:latin typeface="Aptos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B0C7B740-94F4-B69F-F15D-70D73F7BC7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7BA471CF-F293-DF3C-74EA-14A59539ADCA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2262D6E-13E0-FA6B-F08C-B87C672EDEC9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FB291452-97F0-B141-8765-91DC6119540B}" type="slidenum">
              <a:t>29</a:t>
            </a:fld>
            <a:endParaRPr lang="en-GB" sz="1200" b="0" i="0" u="none" strike="noStrike" kern="1200" cap="none" spc="0" baseline="0">
              <a:solidFill>
                <a:srgbClr val="000000"/>
              </a:solidFill>
              <a:uFillTx/>
              <a:latin typeface="Apto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4EC52CF1-3A1F-6EA6-B53F-FEAD5C8E31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6265D0AC-AD78-1E8E-D83C-7FA0AEC39783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endParaRPr lang="it-IT" sz="800" dirty="0">
              <a:latin typeface="Arial" pitchFamily="34"/>
              <a:cs typeface="Arial" pitchFamily="34"/>
            </a:endParaRP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1A2CA42-FFA8-C4DA-DF87-F30CE9E52AB6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A7222C80-592D-DB43-94EA-5AC13F60A3CF}" type="slidenum">
              <a:t>3</a:t>
            </a:fld>
            <a:endParaRPr lang="it-IT" sz="1200" b="0" i="0" u="none" strike="noStrike" kern="1200" cap="none" spc="0" baseline="0">
              <a:solidFill>
                <a:srgbClr val="000000"/>
              </a:solidFill>
              <a:uFillTx/>
              <a:latin typeface="Apto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10742E4F-0836-C6F9-EB7A-DCB6434C1E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8E5284C7-7918-390D-D0D9-4F105B9F2C0A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endParaRPr lang="en-US" sz="800" dirty="0">
              <a:solidFill>
                <a:srgbClr val="887F6F"/>
              </a:solidFill>
              <a:cs typeface="Calibri" pitchFamily="34"/>
            </a:endParaRP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65D2D2BA-00B2-DD7D-4DC1-FE6939AF44BC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D3DA2547-FFC0-8F41-B85E-F612CF203DCC}" type="slidenum">
              <a:t>4</a:t>
            </a:fld>
            <a:endParaRPr lang="it-IT" sz="1200" b="0" i="0" u="none" strike="noStrike" kern="1200" cap="none" spc="0" baseline="0">
              <a:solidFill>
                <a:srgbClr val="000000"/>
              </a:solidFill>
              <a:uFillTx/>
              <a:latin typeface="Apto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C0455071-6FB0-D936-E4A7-8DF05988AB1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D75CAB0B-2CFF-955E-61E9-DAA92268AD96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endParaRPr lang="en-GB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6519AD96-E04B-D481-D960-BF84CA6DFD10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DBFFD09F-3851-E744-9103-95C2E4D21568}" type="slidenum">
              <a:t>5</a:t>
            </a:fld>
            <a:endParaRPr lang="en-GB" sz="1200" b="0" i="0" u="none" strike="noStrike" kern="1200" cap="none" spc="0" baseline="0">
              <a:solidFill>
                <a:srgbClr val="000000"/>
              </a:solidFill>
              <a:uFillTx/>
              <a:latin typeface="Apto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6F086FE9-A420-2655-366A-847BEC778F7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19075" y="812800"/>
            <a:ext cx="7113588" cy="4002088"/>
          </a:xfrm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BC5B9AE8-08E4-AEE8-AED0-756328089FA0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 defTabSz="449263" hangingPunct="0">
              <a:spcBef>
                <a:spcPts val="400"/>
              </a:spcBef>
            </a:pPr>
            <a:endParaRPr lang="en-GB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21BB5B6-4371-C7DE-3CC5-22CF392FB25C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E8FCB645-EFA4-8544-A291-69303261AF6B}" type="slidenum">
              <a:t>6</a:t>
            </a:fld>
            <a:endParaRPr lang="it-IT" sz="1200" b="0" i="0" u="none" strike="noStrike" kern="1200" cap="none" spc="0" baseline="0">
              <a:solidFill>
                <a:srgbClr val="000000"/>
              </a:solidFill>
              <a:uFillTx/>
              <a:latin typeface="Apto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E23CB026-8CCE-E5F8-A7C2-E922B551C78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074DBFA4-6EBE-810A-507D-92320EB84CA5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endParaRPr lang="fr-FR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81CC289-B247-8037-2E64-D8C292CD5F21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1C5EE90D-C70C-5D44-A991-36A350D6BDB3}" type="slidenum">
              <a:t>7</a:t>
            </a:fld>
            <a:endParaRPr lang="fr-FR" sz="1200" b="0" i="0" u="none" strike="noStrike" kern="1200" cap="none" spc="0" baseline="0">
              <a:solidFill>
                <a:srgbClr val="000000"/>
              </a:solidFill>
              <a:uFillTx/>
              <a:latin typeface="Apto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EBFE58E0-BA80-48B6-CCDF-E0001AFC9B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A29AB3EE-DDCA-29F8-7875-B9C928BA9805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endParaRPr lang="en-GB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9E61503-C4C0-D045-A932-F9A8B50BD054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F626B12C-2AC9-1F46-9A9E-3E0A9A44CF19}" type="slidenum">
              <a:t>8</a:t>
            </a:fld>
            <a:endParaRPr lang="en-GB" sz="1200" b="0" i="0" u="none" strike="noStrike" kern="1200" cap="none" spc="0" baseline="0">
              <a:solidFill>
                <a:srgbClr val="000000"/>
              </a:solidFill>
              <a:uFillTx/>
              <a:latin typeface="Apto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7437AC03-1D68-74A1-C5F8-344C3CFD249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3D0D4B3D-EE02-CF9A-BA63-87EA13053FD3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endParaRPr lang="en-GB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693A817-F7AA-7CD2-F399-091598439EA8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B59552A7-A565-2142-96A9-D4420E84F9A1}" type="slidenum">
              <a:t>9</a:t>
            </a:fld>
            <a:endParaRPr lang="en-GB" sz="1200" b="0" i="0" u="none" strike="noStrike" kern="1200" cap="none" spc="0" baseline="0">
              <a:solidFill>
                <a:srgbClr val="000000"/>
              </a:solidFill>
              <a:uFillTx/>
              <a:latin typeface="Apto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BD30398-FDB9-A67F-9AC7-930B5CECDC9D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524003" y="1122361"/>
            <a:ext cx="9144000" cy="2387598"/>
          </a:xfrm>
        </p:spPr>
        <p:txBody>
          <a:bodyPr anchor="b" anchorCtr="1"/>
          <a:lstStyle>
            <a:lvl1pPr algn="ctr">
              <a:defRPr sz="6000"/>
            </a:lvl1pPr>
          </a:lstStyle>
          <a:p>
            <a:pPr lvl="0"/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9C213D5C-1417-2D24-4231-4403B8043CE6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524003" y="3602041"/>
            <a:ext cx="9144000" cy="1655758"/>
          </a:xfrm>
        </p:spPr>
        <p:txBody>
          <a:bodyPr anchorCtr="1"/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43FDBB3-76F5-C5F4-142B-8ED329CC9F3D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7A4F177-1004-5E4B-A015-F5BF759129F6}" type="datetime1">
              <a:rPr lang="it-IT"/>
              <a:pPr lvl="0"/>
              <a:t>12/05/26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F646CEB-8236-0CB8-E1E9-16C9F845A00B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AA1B134-0910-BB71-E013-255D5DCDB1D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E3B7E05-CFE2-3D43-89F0-D65EEE15C264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97867531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BE01833-A1EC-A1F6-7832-61244C4E4A91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626497BF-4F26-BE23-2D4F-CDD7BC10AFC0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444D355-373E-A37B-0B66-94EEBF636E08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5D4A7F3-E0DB-1F43-B7DC-2BD78764D411}" type="datetime1">
              <a:rPr lang="it-IT"/>
              <a:pPr lvl="0"/>
              <a:t>12/05/26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95145F5-5317-DDD2-E2C7-D6B73866D21C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1959FC0-A0F9-0844-33BF-FE35ABBBF79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8C4F2B0-90CD-0F49-ADC7-BD0DB742E6E2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95431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AA6040B4-1234-7F68-35A4-8C3BF6AFF6BA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8724903" y="365129"/>
            <a:ext cx="2628899" cy="5811834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E8A1C5AA-695E-C2F9-EB5B-449C9CC03B93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838203" y="365129"/>
            <a:ext cx="7734296" cy="5811834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0961D0E-6D0B-F559-2F92-63A4A2C81B65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5C67E4F-8977-D04B-8A7C-B28FFDE00753}" type="datetime1">
              <a:rPr lang="it-IT"/>
              <a:pPr lvl="0"/>
              <a:t>12/05/26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A09D363-6882-4AF1-5119-DA5EFDB2A138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A442EEE-DD1D-0B27-D7CA-0F82E5F7FFC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0F4BB6C-3C4A-7440-89D1-33E19048A369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875146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BD60438C-CC09-23F0-0E69-48C7266CD7A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11177" y="1527176"/>
            <a:ext cx="11085508" cy="4840284"/>
          </a:xfrm>
        </p:spPr>
        <p:txBody>
          <a:bodyPr anchor="ctr"/>
          <a:lstStyle>
            <a:lvl1pPr>
              <a:defRPr lang="en-US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US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6EB2D7B5-77A3-5A2F-3C3A-5DC25A7C4F1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11003" y="386151"/>
            <a:ext cx="6684922" cy="694413"/>
          </a:xfrm>
        </p:spPr>
        <p:txBody>
          <a:bodyPr/>
          <a:lstStyle>
            <a:lvl1pPr>
              <a:defRPr lang="en-US" b="1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7464548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43EBE5E9-60ED-4E74-C556-77253BD4497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11003" y="386151"/>
            <a:ext cx="6684922" cy="694413"/>
          </a:xfrm>
        </p:spPr>
        <p:txBody>
          <a:bodyPr/>
          <a:lstStyle>
            <a:lvl1pPr>
              <a:defRPr lang="en-US" b="1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5690754"/>
      </p:ext>
    </p:extLst>
  </p:cSld>
  <p:clrMapOvr>
    <a:masterClrMapping/>
  </p:clrMapOvr>
  <p:transition spd="med">
    <p:pull dir="d"/>
  </p:transition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CFACCAC-1B61-22F5-D325-8F23EB4387C3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EC2130C-21B9-6C2E-A387-8CBAAAFA1ECC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A366320-7988-4B81-AB30-25CE2D72DFF2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7E3B2C6-8942-F247-9C78-241224C061DD}" type="datetime1">
              <a:rPr lang="it-IT"/>
              <a:pPr lvl="0"/>
              <a:t>12/05/26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68855DB-B74E-326E-6B4C-9D0B287F26B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E6A2328-6D2F-1824-A670-F75E20C053D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634D797-1221-F141-B359-55CDCEBC0CDC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87173316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A95BC00-C296-7A48-5196-14BAF21FF3C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1847" y="1709735"/>
            <a:ext cx="10515600" cy="2852735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A849D13-4F8A-7419-599E-844EC95C08E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1847" y="4589465"/>
            <a:ext cx="10515600" cy="1500182"/>
          </a:xfrm>
        </p:spPr>
        <p:txBody>
          <a:bodyPr/>
          <a:lstStyle>
            <a:lvl1pPr marL="0" indent="0">
              <a:buNone/>
              <a:defRPr sz="2400">
                <a:solidFill>
                  <a:srgbClr val="767676"/>
                </a:solidFill>
              </a:defRPr>
            </a:lvl1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33B1262-A93A-63BB-C60D-6939DEE543C5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1BEE60D-97DA-244C-8C5A-665B88DDC9D2}" type="datetime1">
              <a:rPr lang="it-IT"/>
              <a:pPr lvl="0"/>
              <a:t>12/05/26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68C81DC-C139-8627-849A-0D06D7ECABD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EA2F161-C513-56E5-AEC9-C2D13991235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E8DC8ED-6068-344B-AA9B-62CC4B7516B1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95509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2D2E6E0-1A2D-2A87-7F9D-4DEDB626E6F6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FC04FF6-27AD-7BB5-A0F0-2721865F63C9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3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AAE97F02-EC3B-56B9-7391-787DED195ABE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172200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3D86EAA2-E1AF-1511-51ED-78FD9B0CD4D0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B57E55C-6E55-7148-851F-A4BD887D5DAB}" type="datetime1">
              <a:rPr lang="it-IT"/>
              <a:pPr lvl="0"/>
              <a:t>12/05/26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D14CDBA-FA85-AE10-DF8A-AFB3CE6E3961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AFF85A16-62F2-9187-2BDF-DFB88828309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EA936C2-FDDB-D444-A4DF-5FD192A9D1CC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394481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E094712-E309-2110-1C52-383D8D95691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365129"/>
            <a:ext cx="10515600" cy="132555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6A57907-9B4E-11AF-4242-0EF2C90ED98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9784" y="1681160"/>
            <a:ext cx="5157782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DB68F01-FDFA-1089-9269-32DD02F56FE4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839784" y="2505071"/>
            <a:ext cx="5157782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D0015CD8-B8D4-8B9E-1904-F46FC86F2C7B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6172200" y="1681160"/>
            <a:ext cx="5183184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02FD5624-43C0-DB03-1507-8997C94B9B56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6172200" y="2505071"/>
            <a:ext cx="5183184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9D0AF06F-B40B-4F99-1948-11D8A916EF79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1B4BCAF-7EF2-A141-A5E6-1589DBD57E04}" type="datetime1">
              <a:rPr lang="it-IT"/>
              <a:pPr lvl="0"/>
              <a:t>12/05/26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4C7ACCA3-0011-55AE-8944-B93F43AD0448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430DD9F4-513E-4A24-88E2-FC667B13655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42A4643-3065-E244-87F9-BB0D0F991458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169314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53F8F28-BE80-D3C5-A40E-4BF2825C4010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62FD9AFF-1B0E-1409-9394-F19F0DD1FE1B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E2F8AA2-E16D-7546-9499-1EC279B7F6EF}" type="datetime1">
              <a:rPr lang="it-IT"/>
              <a:pPr lvl="0"/>
              <a:t>12/05/26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11BE477-5BCD-71A3-C372-77979772F79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FF7EC63-47FB-EFBF-F235-5005B55BBDA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1D2A4E1-D893-9C4C-A503-BDDC45B8D28D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569162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41C4E3A8-3B7C-E452-C7C1-9B5415114DCE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878DEEF-EAB0-834B-8BDE-B23274176AD6}" type="datetime1">
              <a:rPr lang="it-IT"/>
              <a:pPr lvl="0"/>
              <a:t>12/05/26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21EAF64A-4A6C-F895-E956-8367FD318FD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127CB85-446E-0229-400B-2386AF03946C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CA5A486-B05B-BE4D-A56D-1473A5996A98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691019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B1E1656-8493-21A5-2A16-2752B93CB3C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6E01B57-1A83-0349-B02F-06C6B2AC00FE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AA53480D-AB2F-6084-65C3-BA9E23132828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7F2717A-E39D-0D73-7C67-2EC4B1968A9E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DE0D2B4-9CC9-2840-8FAF-560400A0ABBA}" type="datetime1">
              <a:rPr lang="it-IT"/>
              <a:pPr lvl="0"/>
              <a:t>12/05/26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7DBC136-2F62-9CED-7122-4B084AE90CF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7BFC7A4-C9F7-645A-2894-3A1481363A7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0F1AFEC-370A-B440-B2E4-8E2522B7AE7E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703687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DC1FC06-E408-FB74-7410-6646095840C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C6F10B6C-2E4B-AF2A-AEBC-CC1B2C910BE6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pPr lvl="0"/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010B0BB4-A004-BF6E-3145-5B27FD6A9A89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301EFB69-27CD-65C2-A42A-E877EBF0584B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33018C1-E388-4B46-9F28-43F07E218D69}" type="datetime1">
              <a:rPr lang="it-IT"/>
              <a:pPr lvl="0"/>
              <a:t>12/05/26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16FA1BC-8A95-D00C-04CA-4306E59430CE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378BBE4-AB3E-D528-E244-A8B6C65598D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FFF9B0F-DB9F-964E-8057-43A683F03793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622624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14588F77-A522-39BA-B98F-77774F62CDA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365129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lvl="0"/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0435C8C-3482-A733-D7CF-2E6C52FE7AB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3" y="1825627"/>
            <a:ext cx="10515600" cy="4351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D34F52F-77C0-546A-AB51-AC3FE46E790A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200" b="0" i="0" u="none" strike="noStrike" kern="1200" cap="none" spc="0" baseline="0">
                <a:solidFill>
                  <a:srgbClr val="767676"/>
                </a:solidFill>
                <a:uFillTx/>
                <a:latin typeface="Aptos"/>
              </a:defRPr>
            </a:lvl1pPr>
          </a:lstStyle>
          <a:p>
            <a:pPr lvl="0"/>
            <a:fld id="{95EEF3F8-EEF6-6245-B924-4BAF2670FB1F}" type="datetime1">
              <a:rPr lang="it-IT"/>
              <a:pPr lvl="0"/>
              <a:t>12/05/26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E9B81D9-FEE8-150C-29AC-2FFB9F75C5FF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200" b="0" i="0" u="none" strike="noStrike" kern="1200" cap="none" spc="0" baseline="0">
                <a:solidFill>
                  <a:srgbClr val="767676"/>
                </a:solidFill>
                <a:uFillTx/>
                <a:latin typeface="Aptos"/>
              </a:defRPr>
            </a:lvl1pPr>
          </a:lstStyle>
          <a:p>
            <a:pPr lvl="0"/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5BDADD2-E1FF-F29E-E88F-16EBBC174F30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200" b="0" i="0" u="none" strike="noStrike" kern="1200" cap="none" spc="0" baseline="0">
                <a:solidFill>
                  <a:srgbClr val="767676"/>
                </a:solidFill>
                <a:uFillTx/>
                <a:latin typeface="Aptos"/>
              </a:defRPr>
            </a:lvl1pPr>
          </a:lstStyle>
          <a:p>
            <a:pPr lvl="0"/>
            <a:fld id="{CEBD16AB-E6C6-794E-A96B-11659107840A}" type="slidenum"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marL="0" marR="0" lvl="0" indent="0" algn="l" defTabSz="914400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it-IT" sz="4400" b="0" i="0" u="none" strike="noStrike" kern="1200" cap="none" spc="0" baseline="0">
          <a:solidFill>
            <a:srgbClr val="000000"/>
          </a:solidFill>
          <a:uFillTx/>
          <a:latin typeface="Aptos Display"/>
        </a:defRPr>
      </a:lvl1pPr>
    </p:titleStyle>
    <p:bodyStyle>
      <a:lvl1pPr marL="228600" marR="0" lvl="0" indent="-228600" algn="l" defTabSz="914400" rtl="0" fontAlgn="auto" hangingPunct="1">
        <a:lnSpc>
          <a:spcPct val="90000"/>
        </a:lnSpc>
        <a:spcBef>
          <a:spcPts val="1000"/>
        </a:spcBef>
        <a:spcAft>
          <a:spcPts val="0"/>
        </a:spcAft>
        <a:buSzPct val="100000"/>
        <a:buFont typeface="Arial" pitchFamily="34"/>
        <a:buChar char="•"/>
        <a:tabLst/>
        <a:defRPr lang="it-IT" sz="2800" b="0" i="0" u="none" strike="noStrike" kern="1200" cap="none" spc="0" baseline="0">
          <a:solidFill>
            <a:srgbClr val="000000"/>
          </a:solidFill>
          <a:uFillTx/>
          <a:latin typeface="Aptos"/>
        </a:defRPr>
      </a:lvl1pPr>
      <a:lvl2pPr marL="685800" marR="0" lvl="1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it-IT" sz="2400" b="0" i="0" u="none" strike="noStrike" kern="1200" cap="none" spc="0" baseline="0">
          <a:solidFill>
            <a:srgbClr val="000000"/>
          </a:solidFill>
          <a:uFillTx/>
          <a:latin typeface="Aptos"/>
        </a:defRPr>
      </a:lvl2pPr>
      <a:lvl3pPr marL="1143000" marR="0" lvl="2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it-IT" sz="2000" b="0" i="0" u="none" strike="noStrike" kern="1200" cap="none" spc="0" baseline="0">
          <a:solidFill>
            <a:srgbClr val="000000"/>
          </a:solidFill>
          <a:uFillTx/>
          <a:latin typeface="Aptos"/>
        </a:defRPr>
      </a:lvl3pPr>
      <a:lvl4pPr marL="1600200" marR="0" lvl="3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it-IT" sz="1800" b="0" i="0" u="none" strike="noStrike" kern="1200" cap="none" spc="0" baseline="0">
          <a:solidFill>
            <a:srgbClr val="000000"/>
          </a:solidFill>
          <a:uFillTx/>
          <a:latin typeface="Aptos"/>
        </a:defRPr>
      </a:lvl4pPr>
      <a:lvl5pPr marL="2057400" marR="0" lvl="4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it-IT" sz="1800" b="0" i="0" u="none" strike="noStrike" kern="1200" cap="none" spc="0" baseline="0">
          <a:solidFill>
            <a:srgbClr val="000000"/>
          </a:solidFill>
          <a:uFillTx/>
          <a:latin typeface="Apto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7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10" Type="http://schemas.openxmlformats.org/officeDocument/2006/relationships/image" Target="../media/image64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9">
            <a:extLst>
              <a:ext uri="{FF2B5EF4-FFF2-40B4-BE49-F238E27FC236}">
                <a16:creationId xmlns:a16="http://schemas.microsoft.com/office/drawing/2014/main" id="{138FCD71-6045-F14D-C438-86A0914A97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Move="1" noResize="1"/>
          </p:cNvSpPr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Aptos"/>
            </a:endParaRPr>
          </a:p>
        </p:txBody>
      </p:sp>
      <p:pic>
        <p:nvPicPr>
          <p:cNvPr id="3" name="Immagine 7">
            <a:extLst>
              <a:ext uri="{FF2B5EF4-FFF2-40B4-BE49-F238E27FC236}">
                <a16:creationId xmlns:a16="http://schemas.microsoft.com/office/drawing/2014/main" id="{D63387BB-1574-AD40-55F6-FC9672F89A5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7" r="126" b="-1"/>
          <a:stretch>
            <a:fillRect/>
          </a:stretch>
        </p:blipFill>
        <p:spPr>
          <a:xfrm>
            <a:off x="0" y="9"/>
            <a:ext cx="12188952" cy="504495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Rectangle 31">
            <a:extLst>
              <a:ext uri="{FF2B5EF4-FFF2-40B4-BE49-F238E27FC236}">
                <a16:creationId xmlns:a16="http://schemas.microsoft.com/office/drawing/2014/main" id="{31331B56-2D09-7DAB-4AE3-7DD28BD645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Move="1" noResize="1"/>
          </p:cNvSpPr>
          <p:nvPr/>
        </p:nvSpPr>
        <p:spPr>
          <a:xfrm flipH="1">
            <a:off x="5125019" y="0"/>
            <a:ext cx="7066976" cy="6858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38000"/>
                </a:srgbClr>
              </a:gs>
            </a:gsLst>
            <a:lin ang="10800000"/>
          </a:gra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Aptos"/>
            </a:endParaRPr>
          </a:p>
        </p:txBody>
      </p:sp>
      <p:sp>
        <p:nvSpPr>
          <p:cNvPr id="5" name="Titolo 1">
            <a:extLst>
              <a:ext uri="{FF2B5EF4-FFF2-40B4-BE49-F238E27FC236}">
                <a16:creationId xmlns:a16="http://schemas.microsoft.com/office/drawing/2014/main" id="{3554DDC2-C8C7-E06D-DDFA-18BACE301A3B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70316" y="5394429"/>
            <a:ext cx="7480742" cy="1114095"/>
          </a:xfrm>
        </p:spPr>
        <p:txBody>
          <a:bodyPr>
            <a:noAutofit/>
          </a:bodyPr>
          <a:lstStyle/>
          <a:p>
            <a:pPr lvl="0"/>
            <a:r>
              <a:rPr lang="en-GB" sz="3600"/>
              <a:t>Obesità e disturbi respiratori nel sonno: una relazione bi-direzionale</a:t>
            </a:r>
          </a:p>
        </p:txBody>
      </p:sp>
      <p:sp>
        <p:nvSpPr>
          <p:cNvPr id="6" name="Sottotitolo 2">
            <a:extLst>
              <a:ext uri="{FF2B5EF4-FFF2-40B4-BE49-F238E27FC236}">
                <a16:creationId xmlns:a16="http://schemas.microsoft.com/office/drawing/2014/main" id="{4C57474F-98F1-5F11-FB11-E5576D7459ED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7651059" y="5527282"/>
            <a:ext cx="3730111" cy="848389"/>
          </a:xfrm>
        </p:spPr>
        <p:txBody>
          <a:bodyPr/>
          <a:lstStyle/>
          <a:p>
            <a:pPr lvl="0"/>
            <a:r>
              <a:rPr lang="en-GB"/>
              <a:t>Stefania Redolfi</a:t>
            </a:r>
          </a:p>
          <a:p>
            <a:pPr lvl="0"/>
            <a:r>
              <a:rPr lang="en-GB" sz="2000"/>
              <a:t>Università degli Studi di Cagliari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F3FBCFC-6BB4-AB70-FB8E-A00960701D33}"/>
              </a:ext>
            </a:extLst>
          </p:cNvPr>
          <p:cNvSpPr txBox="1"/>
          <p:nvPr/>
        </p:nvSpPr>
        <p:spPr>
          <a:xfrm>
            <a:off x="7178309" y="6486525"/>
            <a:ext cx="5013691" cy="37147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marL="0" marR="0" lvl="0" indent="0" algn="r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400" b="0" i="0" u="none" strike="noStrike" kern="1200" cap="none" spc="0" baseline="0" dirty="0" err="1">
                <a:solidFill>
                  <a:srgbClr val="000000"/>
                </a:solidFill>
                <a:uFillTx/>
                <a:latin typeface="Aptos"/>
                <a:ea typeface="Roboto Medium" pitchFamily="2"/>
              </a:rPr>
              <a:t>Xu</a:t>
            </a:r>
            <a:r>
              <a:rPr lang="it-IT" sz="1400" b="0" i="0" u="none" strike="noStrike" kern="1200" cap="none" spc="0" baseline="0" dirty="0">
                <a:solidFill>
                  <a:srgbClr val="000000"/>
                </a:solidFill>
                <a:uFillTx/>
                <a:latin typeface="Aptos"/>
                <a:ea typeface="Roboto Medium" pitchFamily="2"/>
              </a:rPr>
              <a:t> L, Ann </a:t>
            </a:r>
            <a:r>
              <a:rPr lang="it-IT" sz="1400" b="0" i="0" u="none" strike="noStrike" kern="1200" cap="none" spc="0" baseline="0" dirty="0" err="1">
                <a:solidFill>
                  <a:srgbClr val="000000"/>
                </a:solidFill>
                <a:uFillTx/>
                <a:latin typeface="Aptos"/>
                <a:ea typeface="Roboto Medium" pitchFamily="2"/>
              </a:rPr>
              <a:t>Am</a:t>
            </a:r>
            <a:r>
              <a:rPr lang="it-IT" sz="1400" b="0" i="0" u="none" strike="noStrike" kern="1200" cap="none" spc="0" baseline="0" dirty="0">
                <a:solidFill>
                  <a:srgbClr val="000000"/>
                </a:solidFill>
                <a:uFillTx/>
                <a:latin typeface="Aptos"/>
                <a:ea typeface="Roboto Medium" pitchFamily="2"/>
              </a:rPr>
              <a:t> Thoras Soc 2025</a:t>
            </a:r>
          </a:p>
        </p:txBody>
      </p:sp>
      <p:sp>
        <p:nvSpPr>
          <p:cNvPr id="3" name="Titolo 1">
            <a:extLst>
              <a:ext uri="{FF2B5EF4-FFF2-40B4-BE49-F238E27FC236}">
                <a16:creationId xmlns:a16="http://schemas.microsoft.com/office/drawing/2014/main" id="{704F1F01-BCB0-0249-4B45-2303E99C928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04054" y="0"/>
            <a:ext cx="9197565" cy="1080564"/>
          </a:xfrm>
        </p:spPr>
        <p:txBody>
          <a:bodyPr>
            <a:normAutofit/>
          </a:bodyPr>
          <a:lstStyle/>
          <a:p>
            <a:pPr lvl="0" algn="ctr"/>
            <a:r>
              <a:rPr lang="en-GB" dirty="0">
                <a:solidFill>
                  <a:srgbClr val="0070C0"/>
                </a:solidFill>
              </a:rPr>
              <a:t>Obesity-related OSA: Pathophysiology </a:t>
            </a:r>
          </a:p>
        </p:txBody>
      </p:sp>
      <p:pic>
        <p:nvPicPr>
          <p:cNvPr id="4" name="Immagine 3" descr="Immagine che contiene schermata&#10;&#10;Il contenuto generato dall'IA potrebbe non essere corretto.">
            <a:extLst>
              <a:ext uri="{FF2B5EF4-FFF2-40B4-BE49-F238E27FC236}">
                <a16:creationId xmlns:a16="http://schemas.microsoft.com/office/drawing/2014/main" id="{157AAFBF-1168-5857-A4A8-F7EAC72625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2150" y="1459985"/>
            <a:ext cx="5342449" cy="482832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Immagine 5" descr="Immagine che contiene schermata, testo&#10;&#10;Il contenuto generato dall'IA potrebbe non essere corretto.">
            <a:extLst>
              <a:ext uri="{FF2B5EF4-FFF2-40B4-BE49-F238E27FC236}">
                <a16:creationId xmlns:a16="http://schemas.microsoft.com/office/drawing/2014/main" id="{C09072B6-C264-EBF1-17C8-62CAEC8332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1526" y="1459985"/>
            <a:ext cx="4642043" cy="482832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CasellaDiTesto 7">
            <a:extLst>
              <a:ext uri="{FF2B5EF4-FFF2-40B4-BE49-F238E27FC236}">
                <a16:creationId xmlns:a16="http://schemas.microsoft.com/office/drawing/2014/main" id="{89658075-FFC0-18D1-C306-AE1646C3A1F1}"/>
              </a:ext>
            </a:extLst>
          </p:cNvPr>
          <p:cNvSpPr txBox="1"/>
          <p:nvPr/>
        </p:nvSpPr>
        <p:spPr>
          <a:xfrm>
            <a:off x="6364269" y="998324"/>
            <a:ext cx="4289441" cy="461662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400" b="1" i="0" u="none" strike="noStrike" kern="1200" cap="none" spc="0" baseline="0">
                <a:solidFill>
                  <a:srgbClr val="C04F15"/>
                </a:solidFill>
                <a:uFillTx/>
                <a:latin typeface="Aptos"/>
              </a:rPr>
              <a:t>UA size and shape alterations</a:t>
            </a:r>
          </a:p>
        </p:txBody>
      </p:sp>
      <p:sp>
        <p:nvSpPr>
          <p:cNvPr id="7" name="CasellaDiTesto 9">
            <a:extLst>
              <a:ext uri="{FF2B5EF4-FFF2-40B4-BE49-F238E27FC236}">
                <a16:creationId xmlns:a16="http://schemas.microsoft.com/office/drawing/2014/main" id="{02CDA047-67A7-FABD-F94F-691005D06965}"/>
              </a:ext>
            </a:extLst>
          </p:cNvPr>
          <p:cNvSpPr txBox="1"/>
          <p:nvPr/>
        </p:nvSpPr>
        <p:spPr>
          <a:xfrm>
            <a:off x="1524003" y="998324"/>
            <a:ext cx="4642043" cy="461662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400" b="1" i="0" u="none" strike="noStrike" kern="1200" cap="none" spc="0" baseline="0" dirty="0">
                <a:solidFill>
                  <a:srgbClr val="C04F15"/>
                </a:solidFill>
                <a:uFillTx/>
                <a:latin typeface="Aptos"/>
              </a:rPr>
              <a:t>Fat infiltration of UA soft tissues</a:t>
            </a:r>
          </a:p>
        </p:txBody>
      </p:sp>
      <p:sp>
        <p:nvSpPr>
          <p:cNvPr id="8" name="Freccia destra 11">
            <a:extLst>
              <a:ext uri="{FF2B5EF4-FFF2-40B4-BE49-F238E27FC236}">
                <a16:creationId xmlns:a16="http://schemas.microsoft.com/office/drawing/2014/main" id="{E317EC40-A0C5-EECA-5E7D-3D14D45F0D17}"/>
              </a:ext>
            </a:extLst>
          </p:cNvPr>
          <p:cNvSpPr/>
          <p:nvPr/>
        </p:nvSpPr>
        <p:spPr>
          <a:xfrm>
            <a:off x="6063569" y="998324"/>
            <a:ext cx="358581" cy="461662"/>
          </a:xfrm>
          <a:custGeom>
            <a:avLst>
              <a:gd name="f0" fmla="val 10800"/>
              <a:gd name="f1" fmla="val 54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0"/>
              <a:gd name="f11" fmla="+- 0 0 180"/>
              <a:gd name="f12" fmla="*/ f5 1 21600"/>
              <a:gd name="f13" fmla="*/ f6 1 21600"/>
              <a:gd name="f14" fmla="pin 0 f0 21600"/>
              <a:gd name="f15" fmla="pin 0 f1 10800"/>
              <a:gd name="f16" fmla="*/ f10 f2 1"/>
              <a:gd name="f17" fmla="*/ f11 f2 1"/>
              <a:gd name="f18" fmla="val f15"/>
              <a:gd name="f19" fmla="val f14"/>
              <a:gd name="f20" fmla="+- 21600 0 f15"/>
              <a:gd name="f21" fmla="*/ f14 f12 1"/>
              <a:gd name="f22" fmla="*/ f15 f13 1"/>
              <a:gd name="f23" fmla="*/ 0 f12 1"/>
              <a:gd name="f24" fmla="*/ 0 f13 1"/>
              <a:gd name="f25" fmla="*/ f16 1 f4"/>
              <a:gd name="f26" fmla="*/ 21600 f13 1"/>
              <a:gd name="f27" fmla="*/ f17 1 f4"/>
              <a:gd name="f28" fmla="+- 21600 0 f19"/>
              <a:gd name="f29" fmla="*/ f20 f13 1"/>
              <a:gd name="f30" fmla="*/ f18 f13 1"/>
              <a:gd name="f31" fmla="*/ f19 f12 1"/>
              <a:gd name="f32" fmla="+- f25 0 f3"/>
              <a:gd name="f33" fmla="+- f27 0 f3"/>
              <a:gd name="f34" fmla="*/ f28 f18 1"/>
              <a:gd name="f35" fmla="*/ f34 1 10800"/>
              <a:gd name="f36" fmla="+- f19 f35 0"/>
              <a:gd name="f37" fmla="*/ f36 f12 1"/>
            </a:gdLst>
            <a:ahLst>
              <a:ahXY gdRefX="f0" minX="f7" maxX="f8" gdRefY="f1" minY="f7" maxY="f9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31" y="f24"/>
              </a:cxn>
              <a:cxn ang="f33">
                <a:pos x="f31" y="f26"/>
              </a:cxn>
            </a:cxnLst>
            <a:rect l="f23" t="f30" r="f37" b="f29"/>
            <a:pathLst>
              <a:path w="21600" h="21600">
                <a:moveTo>
                  <a:pt x="f7" y="f18"/>
                </a:moveTo>
                <a:lnTo>
                  <a:pt x="f19" y="f18"/>
                </a:lnTo>
                <a:lnTo>
                  <a:pt x="f19" y="f7"/>
                </a:lnTo>
                <a:lnTo>
                  <a:pt x="f8" y="f9"/>
                </a:lnTo>
                <a:lnTo>
                  <a:pt x="f19" y="f8"/>
                </a:lnTo>
                <a:lnTo>
                  <a:pt x="f19" y="f20"/>
                </a:lnTo>
                <a:lnTo>
                  <a:pt x="f7" y="f20"/>
                </a:lnTo>
                <a:close/>
              </a:path>
            </a:pathLst>
          </a:custGeom>
          <a:solidFill>
            <a:srgbClr val="C04F15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pto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6">
            <a:extLst>
              <a:ext uri="{FF2B5EF4-FFF2-40B4-BE49-F238E27FC236}">
                <a16:creationId xmlns:a16="http://schemas.microsoft.com/office/drawing/2014/main" id="{ECE80FC3-CA9D-4994-EEA8-C9D8F60443B6}"/>
              </a:ext>
            </a:extLst>
          </p:cNvPr>
          <p:cNvSpPr txBox="1"/>
          <p:nvPr/>
        </p:nvSpPr>
        <p:spPr>
          <a:xfrm>
            <a:off x="10360476" y="6553512"/>
            <a:ext cx="1831524" cy="307777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 dirty="0">
                <a:solidFill>
                  <a:srgbClr val="000000"/>
                </a:solidFill>
                <a:uFillTx/>
                <a:latin typeface="Aptos"/>
              </a:rPr>
              <a:t>Jones RL, Chest 2006</a:t>
            </a:r>
          </a:p>
        </p:txBody>
      </p:sp>
      <p:grpSp>
        <p:nvGrpSpPr>
          <p:cNvPr id="4" name="Gruppo 11">
            <a:extLst>
              <a:ext uri="{FF2B5EF4-FFF2-40B4-BE49-F238E27FC236}">
                <a16:creationId xmlns:a16="http://schemas.microsoft.com/office/drawing/2014/main" id="{6B94E5BC-8C22-E329-3712-4861055D55F0}"/>
              </a:ext>
            </a:extLst>
          </p:cNvPr>
          <p:cNvGrpSpPr/>
          <p:nvPr/>
        </p:nvGrpSpPr>
        <p:grpSpPr>
          <a:xfrm>
            <a:off x="1251352" y="1271889"/>
            <a:ext cx="1465288" cy="1778671"/>
            <a:chOff x="1792224" y="1335984"/>
            <a:chExt cx="1465288" cy="1778671"/>
          </a:xfrm>
        </p:grpSpPr>
        <p:pic>
          <p:nvPicPr>
            <p:cNvPr id="5" name="Immagine 13" descr="Immagine che contiene schizzo, bianco, diagramma, disegno&#10;&#10;Descrizione generata automaticamente">
              <a:extLst>
                <a:ext uri="{FF2B5EF4-FFF2-40B4-BE49-F238E27FC236}">
                  <a16:creationId xmlns:a16="http://schemas.microsoft.com/office/drawing/2014/main" id="{53748D73-FC4B-1911-F791-DF0200F36CD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92224" y="1342759"/>
              <a:ext cx="1455852" cy="1771896"/>
            </a:xfrm>
            <a:prstGeom prst="rect">
              <a:avLst/>
            </a:prstGeom>
            <a:noFill/>
            <a:ln cap="flat">
              <a:noFill/>
            </a:ln>
          </p:spPr>
        </p:pic>
        <p:sp>
          <p:nvSpPr>
            <p:cNvPr id="6" name="Rettangolo 14">
              <a:extLst>
                <a:ext uri="{FF2B5EF4-FFF2-40B4-BE49-F238E27FC236}">
                  <a16:creationId xmlns:a16="http://schemas.microsoft.com/office/drawing/2014/main" id="{EF643413-DF3E-F4B7-9245-50D22F6026A8}"/>
                </a:ext>
              </a:extLst>
            </p:cNvPr>
            <p:cNvSpPr/>
            <p:nvPr/>
          </p:nvSpPr>
          <p:spPr>
            <a:xfrm>
              <a:off x="2989292" y="1335984"/>
              <a:ext cx="268220" cy="812051"/>
            </a:xfrm>
            <a:prstGeom prst="rect">
              <a:avLst/>
            </a:prstGeom>
            <a:solidFill>
              <a:srgbClr val="FFFFFF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350" b="0" i="0" u="none" strike="noStrike" kern="1200" cap="none" spc="0" baseline="0">
                <a:solidFill>
                  <a:srgbClr val="FFFFFF"/>
                </a:solidFill>
                <a:uFillTx/>
                <a:latin typeface="Aptos"/>
              </a:endParaRPr>
            </a:p>
          </p:txBody>
        </p:sp>
        <p:sp>
          <p:nvSpPr>
            <p:cNvPr id="7" name="Rettangolo 15">
              <a:extLst>
                <a:ext uri="{FF2B5EF4-FFF2-40B4-BE49-F238E27FC236}">
                  <a16:creationId xmlns:a16="http://schemas.microsoft.com/office/drawing/2014/main" id="{C290C796-ADAD-48DF-FA08-906640BB5610}"/>
                </a:ext>
              </a:extLst>
            </p:cNvPr>
            <p:cNvSpPr/>
            <p:nvPr/>
          </p:nvSpPr>
          <p:spPr>
            <a:xfrm>
              <a:off x="2880963" y="1335984"/>
              <a:ext cx="150857" cy="280153"/>
            </a:xfrm>
            <a:prstGeom prst="rect">
              <a:avLst/>
            </a:prstGeom>
            <a:solidFill>
              <a:srgbClr val="FFFFFF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350" b="0" i="0" u="none" strike="noStrike" kern="1200" cap="none" spc="0" baseline="0">
                <a:solidFill>
                  <a:srgbClr val="FFFFFF"/>
                </a:solidFill>
                <a:uFillTx/>
                <a:latin typeface="Aptos"/>
              </a:endParaRPr>
            </a:p>
          </p:txBody>
        </p:sp>
      </p:grpSp>
      <p:grpSp>
        <p:nvGrpSpPr>
          <p:cNvPr id="8" name="Gruppo 16">
            <a:extLst>
              <a:ext uri="{FF2B5EF4-FFF2-40B4-BE49-F238E27FC236}">
                <a16:creationId xmlns:a16="http://schemas.microsoft.com/office/drawing/2014/main" id="{EA4EB1C9-BA3B-3889-B1D1-545378276502}"/>
              </a:ext>
            </a:extLst>
          </p:cNvPr>
          <p:cNvGrpSpPr/>
          <p:nvPr/>
        </p:nvGrpSpPr>
        <p:grpSpPr>
          <a:xfrm>
            <a:off x="3219634" y="1182552"/>
            <a:ext cx="1721888" cy="1802775"/>
            <a:chOff x="3760506" y="1246647"/>
            <a:chExt cx="1721888" cy="1802775"/>
          </a:xfrm>
        </p:grpSpPr>
        <p:grpSp>
          <p:nvGrpSpPr>
            <p:cNvPr id="9" name="Gruppo 17">
              <a:extLst>
                <a:ext uri="{FF2B5EF4-FFF2-40B4-BE49-F238E27FC236}">
                  <a16:creationId xmlns:a16="http://schemas.microsoft.com/office/drawing/2014/main" id="{1184903B-4DAB-C137-3B73-865F5A496656}"/>
                </a:ext>
              </a:extLst>
            </p:cNvPr>
            <p:cNvGrpSpPr/>
            <p:nvPr/>
          </p:nvGrpSpPr>
          <p:grpSpPr>
            <a:xfrm>
              <a:off x="3760506" y="1246647"/>
              <a:ext cx="1721888" cy="1802775"/>
              <a:chOff x="3760506" y="1246647"/>
              <a:chExt cx="1721888" cy="1802775"/>
            </a:xfrm>
          </p:grpSpPr>
          <p:pic>
            <p:nvPicPr>
              <p:cNvPr id="10" name="Immagine 19">
                <a:extLst>
                  <a:ext uri="{FF2B5EF4-FFF2-40B4-BE49-F238E27FC236}">
                    <a16:creationId xmlns:a16="http://schemas.microsoft.com/office/drawing/2014/main" id="{97275169-FB5B-4B1C-0D68-25C0F3488D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760506" y="1277526"/>
                <a:ext cx="1721888" cy="1771896"/>
              </a:xfrm>
              <a:prstGeom prst="rect">
                <a:avLst/>
              </a:prstGeom>
              <a:noFill/>
              <a:ln cap="flat">
                <a:noFill/>
              </a:ln>
            </p:spPr>
          </p:pic>
          <p:sp>
            <p:nvSpPr>
              <p:cNvPr id="11" name="Rettangolo 20">
                <a:extLst>
                  <a:ext uri="{FF2B5EF4-FFF2-40B4-BE49-F238E27FC236}">
                    <a16:creationId xmlns:a16="http://schemas.microsoft.com/office/drawing/2014/main" id="{873D3C3B-329D-5447-3F1F-1888843A48F7}"/>
                  </a:ext>
                </a:extLst>
              </p:cNvPr>
              <p:cNvSpPr/>
              <p:nvPr/>
            </p:nvSpPr>
            <p:spPr>
              <a:xfrm>
                <a:off x="3760506" y="1246647"/>
                <a:ext cx="108328" cy="864437"/>
              </a:xfrm>
              <a:prstGeom prst="rect">
                <a:avLst/>
              </a:prstGeom>
              <a:solidFill>
                <a:srgbClr val="FFFFFF"/>
              </a:solidFill>
              <a:ln cap="flat">
                <a:noFill/>
                <a:prstDash val="solid"/>
              </a:ln>
            </p:spPr>
            <p:txBody>
              <a:bodyPr vert="horz" wrap="square" lIns="91440" tIns="45720" rIns="91440" bIns="45720" anchor="ctr" anchorCtr="1" compatLnSpc="1">
                <a:noAutofit/>
              </a:bodyPr>
              <a:lstStyle/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1350" b="0" i="0" u="none" strike="noStrike" kern="1200" cap="none" spc="0" baseline="0">
                  <a:solidFill>
                    <a:srgbClr val="FFFFFF"/>
                  </a:solidFill>
                  <a:uFillTx/>
                  <a:latin typeface="Aptos"/>
                </a:endParaRPr>
              </a:p>
            </p:txBody>
          </p:sp>
          <p:sp>
            <p:nvSpPr>
              <p:cNvPr id="12" name="Rettangolo 21">
                <a:extLst>
                  <a:ext uri="{FF2B5EF4-FFF2-40B4-BE49-F238E27FC236}">
                    <a16:creationId xmlns:a16="http://schemas.microsoft.com/office/drawing/2014/main" id="{BEB8CE4F-6718-1D31-7434-3215120376CA}"/>
                  </a:ext>
                </a:extLst>
              </p:cNvPr>
              <p:cNvSpPr/>
              <p:nvPr/>
            </p:nvSpPr>
            <p:spPr>
              <a:xfrm>
                <a:off x="3850483" y="1277526"/>
                <a:ext cx="183154" cy="94329"/>
              </a:xfrm>
              <a:prstGeom prst="rect">
                <a:avLst/>
              </a:prstGeom>
              <a:solidFill>
                <a:srgbClr val="FFFFFF"/>
              </a:solidFill>
              <a:ln cap="flat">
                <a:noFill/>
                <a:prstDash val="solid"/>
              </a:ln>
            </p:spPr>
            <p:txBody>
              <a:bodyPr vert="horz" wrap="square" lIns="91440" tIns="45720" rIns="91440" bIns="45720" anchor="ctr" anchorCtr="1" compatLnSpc="1">
                <a:noAutofit/>
              </a:bodyPr>
              <a:lstStyle/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1350" b="0" i="0" u="none" strike="noStrike" kern="1200" cap="none" spc="0" baseline="0">
                  <a:solidFill>
                    <a:srgbClr val="FFFFFF"/>
                  </a:solidFill>
                  <a:uFillTx/>
                  <a:latin typeface="Aptos"/>
                </a:endParaRPr>
              </a:p>
            </p:txBody>
          </p:sp>
        </p:grpSp>
        <p:sp>
          <p:nvSpPr>
            <p:cNvPr id="13" name="Rettangolo 18">
              <a:extLst>
                <a:ext uri="{FF2B5EF4-FFF2-40B4-BE49-F238E27FC236}">
                  <a16:creationId xmlns:a16="http://schemas.microsoft.com/office/drawing/2014/main" id="{421DE75A-EEF9-AA7D-EAD5-9C4EFDB1CB19}"/>
                </a:ext>
              </a:extLst>
            </p:cNvPr>
            <p:cNvSpPr/>
            <p:nvPr/>
          </p:nvSpPr>
          <p:spPr>
            <a:xfrm>
              <a:off x="4524103" y="2750268"/>
              <a:ext cx="111639" cy="164875"/>
            </a:xfrm>
            <a:prstGeom prst="rect">
              <a:avLst/>
            </a:prstGeom>
            <a:solidFill>
              <a:srgbClr val="FFFFFF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350" b="0" i="0" u="none" strike="noStrike" kern="1200" cap="none" spc="0" baseline="0">
                <a:solidFill>
                  <a:srgbClr val="FFFFFF"/>
                </a:solidFill>
                <a:uFillTx/>
                <a:latin typeface="Aptos"/>
              </a:endParaRPr>
            </a:p>
          </p:txBody>
        </p:sp>
      </p:grpSp>
      <p:pic>
        <p:nvPicPr>
          <p:cNvPr id="14" name="Immagine 3" descr="Immagine che contiene lastra dei raggi X, Imaging medicale, Raggi X, radiologia&#10;&#10;Il contenuto generato dall'IA potrebbe non essere corretto.">
            <a:extLst>
              <a:ext uri="{FF2B5EF4-FFF2-40B4-BE49-F238E27FC236}">
                <a16:creationId xmlns:a16="http://schemas.microsoft.com/office/drawing/2014/main" id="{8CF76EDA-B024-08C3-226A-97336B7923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2221" y="3332937"/>
            <a:ext cx="2136715" cy="297769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5" name="Immagine 22" descr="Immagine che contiene lastra dei raggi X, Imaging medicale, radiologia, radiografia&#10;&#10;Il contenuto generato dall'IA potrebbe non essere corretto.">
            <a:extLst>
              <a:ext uri="{FF2B5EF4-FFF2-40B4-BE49-F238E27FC236}">
                <a16:creationId xmlns:a16="http://schemas.microsoft.com/office/drawing/2014/main" id="{24A206DD-7256-8D43-3A2D-8DAB33E77E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6629" y="3332937"/>
            <a:ext cx="1883590" cy="297769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6" name="CasellaDiTesto 1">
            <a:extLst>
              <a:ext uri="{FF2B5EF4-FFF2-40B4-BE49-F238E27FC236}">
                <a16:creationId xmlns:a16="http://schemas.microsoft.com/office/drawing/2014/main" id="{B51EA7AE-3199-BCDE-2C17-16732F574161}"/>
              </a:ext>
            </a:extLst>
          </p:cNvPr>
          <p:cNvSpPr txBox="1"/>
          <p:nvPr/>
        </p:nvSpPr>
        <p:spPr>
          <a:xfrm>
            <a:off x="1440331" y="2934496"/>
            <a:ext cx="1276310" cy="461662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400" b="0" i="0" u="none" strike="noStrike" kern="1200" cap="none" spc="0" baseline="0">
                <a:solidFill>
                  <a:srgbClr val="000000"/>
                </a:solidFill>
                <a:uFillTx/>
                <a:latin typeface="Aptos"/>
              </a:rPr>
              <a:t>BMI &lt;30</a:t>
            </a:r>
          </a:p>
        </p:txBody>
      </p:sp>
      <p:sp>
        <p:nvSpPr>
          <p:cNvPr id="17" name="CasellaDiTesto 2">
            <a:extLst>
              <a:ext uri="{FF2B5EF4-FFF2-40B4-BE49-F238E27FC236}">
                <a16:creationId xmlns:a16="http://schemas.microsoft.com/office/drawing/2014/main" id="{664FF490-31F6-43ED-FA21-F762EB081714}"/>
              </a:ext>
            </a:extLst>
          </p:cNvPr>
          <p:cNvSpPr txBox="1"/>
          <p:nvPr/>
        </p:nvSpPr>
        <p:spPr>
          <a:xfrm>
            <a:off x="3355797" y="2934496"/>
            <a:ext cx="1252261" cy="461662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400" b="0" i="0" u="none" strike="noStrike" kern="1200" cap="none" spc="0" baseline="0">
                <a:solidFill>
                  <a:srgbClr val="000000"/>
                </a:solidFill>
                <a:uFillTx/>
                <a:latin typeface="Aptos"/>
              </a:rPr>
              <a:t>BMI &gt;30</a:t>
            </a:r>
          </a:p>
        </p:txBody>
      </p:sp>
      <p:grpSp>
        <p:nvGrpSpPr>
          <p:cNvPr id="18" name="Gruppo 4">
            <a:extLst>
              <a:ext uri="{FF2B5EF4-FFF2-40B4-BE49-F238E27FC236}">
                <a16:creationId xmlns:a16="http://schemas.microsoft.com/office/drawing/2014/main" id="{D09B532E-C707-8482-7256-F7A34411C843}"/>
              </a:ext>
            </a:extLst>
          </p:cNvPr>
          <p:cNvGrpSpPr/>
          <p:nvPr/>
        </p:nvGrpSpPr>
        <p:grpSpPr>
          <a:xfrm>
            <a:off x="7043065" y="1552042"/>
            <a:ext cx="2700515" cy="3269744"/>
            <a:chOff x="7043065" y="1972278"/>
            <a:chExt cx="2384023" cy="2849508"/>
          </a:xfrm>
        </p:grpSpPr>
        <p:pic>
          <p:nvPicPr>
            <p:cNvPr id="19" name="Picture 4">
              <a:extLst>
                <a:ext uri="{FF2B5EF4-FFF2-40B4-BE49-F238E27FC236}">
                  <a16:creationId xmlns:a16="http://schemas.microsoft.com/office/drawing/2014/main" id="{FE1FF628-8933-71C1-F09F-28894DE63FD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7774868" y="2320244"/>
              <a:ext cx="927402" cy="1881131"/>
            </a:xfrm>
            <a:prstGeom prst="rect">
              <a:avLst/>
            </a:prstGeom>
            <a:noFill/>
            <a:ln cap="flat">
              <a:noFill/>
            </a:ln>
          </p:spPr>
        </p:pic>
        <p:sp>
          <p:nvSpPr>
            <p:cNvPr id="20" name="Ellipse 7">
              <a:extLst>
                <a:ext uri="{FF2B5EF4-FFF2-40B4-BE49-F238E27FC236}">
                  <a16:creationId xmlns:a16="http://schemas.microsoft.com/office/drawing/2014/main" id="{CB4DB049-F636-6CE9-3897-81207F64C597}"/>
                </a:ext>
              </a:extLst>
            </p:cNvPr>
            <p:cNvSpPr/>
            <p:nvPr/>
          </p:nvSpPr>
          <p:spPr>
            <a:xfrm>
              <a:off x="7774868" y="4137961"/>
              <a:ext cx="992023" cy="353214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val f7"/>
                <a:gd name="f15" fmla="+- 2700000 f2 0"/>
                <a:gd name="f16" fmla="*/ f9 f1 1"/>
                <a:gd name="f17" fmla="*/ f10 f1 1"/>
                <a:gd name="f18" fmla="?: f11 f4 1"/>
                <a:gd name="f19" fmla="?: f12 f5 1"/>
                <a:gd name="f20" fmla="?: f13 f6 1"/>
                <a:gd name="f21" fmla="*/ f15 f8 1"/>
                <a:gd name="f22" fmla="*/ f16 1 f3"/>
                <a:gd name="f23" fmla="*/ f17 1 f3"/>
                <a:gd name="f24" fmla="*/ f18 1 21600"/>
                <a:gd name="f25" fmla="*/ f19 1 21600"/>
                <a:gd name="f26" fmla="*/ 21600 f18 1"/>
                <a:gd name="f27" fmla="*/ 21600 f19 1"/>
                <a:gd name="f28" fmla="*/ f21 1 f1"/>
                <a:gd name="f29" fmla="+- f22 0 f2"/>
                <a:gd name="f30" fmla="+- f23 0 f2"/>
                <a:gd name="f31" fmla="min f25 f24"/>
                <a:gd name="f32" fmla="*/ f26 1 f20"/>
                <a:gd name="f33" fmla="*/ f27 1 f20"/>
                <a:gd name="f34" fmla="+- 0 0 f28"/>
                <a:gd name="f35" fmla="val f32"/>
                <a:gd name="f36" fmla="val f33"/>
                <a:gd name="f37" fmla="+- 0 0 f34"/>
                <a:gd name="f38" fmla="*/ f14 f31 1"/>
                <a:gd name="f39" fmla="+- f36 0 f14"/>
                <a:gd name="f40" fmla="+- f35 0 f14"/>
                <a:gd name="f41" fmla="*/ f37 f1 1"/>
                <a:gd name="f42" fmla="*/ f39 1 2"/>
                <a:gd name="f43" fmla="*/ f40 1 2"/>
                <a:gd name="f44" fmla="*/ f41 1 f8"/>
                <a:gd name="f45" fmla="+- f14 f42 0"/>
                <a:gd name="f46" fmla="+- f14 f43 0"/>
                <a:gd name="f47" fmla="+- f44 0 f2"/>
                <a:gd name="f48" fmla="*/ f43 f31 1"/>
                <a:gd name="f49" fmla="*/ f42 f31 1"/>
                <a:gd name="f50" fmla="cos 1 f47"/>
                <a:gd name="f51" fmla="sin 1 f47"/>
                <a:gd name="f52" fmla="*/ f45 f31 1"/>
                <a:gd name="f53" fmla="+- 0 0 f50"/>
                <a:gd name="f54" fmla="+- 0 0 f51"/>
                <a:gd name="f55" fmla="+- 0 0 f53"/>
                <a:gd name="f56" fmla="+- 0 0 f54"/>
                <a:gd name="f57" fmla="*/ f55 f43 1"/>
                <a:gd name="f58" fmla="*/ f56 f42 1"/>
                <a:gd name="f59" fmla="+- f46 0 f57"/>
                <a:gd name="f60" fmla="+- f46 f57 0"/>
                <a:gd name="f61" fmla="+- f45 0 f58"/>
                <a:gd name="f62" fmla="+- f45 f58 0"/>
                <a:gd name="f63" fmla="*/ f59 f31 1"/>
                <a:gd name="f64" fmla="*/ f61 f31 1"/>
                <a:gd name="f65" fmla="*/ f60 f31 1"/>
                <a:gd name="f66" fmla="*/ f62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63" y="f64"/>
                </a:cxn>
                <a:cxn ang="f30">
                  <a:pos x="f63" y="f66"/>
                </a:cxn>
                <a:cxn ang="f30">
                  <a:pos x="f65" y="f66"/>
                </a:cxn>
                <a:cxn ang="f29">
                  <a:pos x="f65" y="f64"/>
                </a:cxn>
              </a:cxnLst>
              <a:rect l="f63" t="f64" r="f65" b="f66"/>
              <a:pathLst>
                <a:path>
                  <a:moveTo>
                    <a:pt x="f38" y="f52"/>
                  </a:moveTo>
                  <a:arcTo wR="f48" hR="f49" stAng="f1" swAng="f0"/>
                  <a:close/>
                </a:path>
              </a:pathLst>
            </a:custGeom>
            <a:solidFill>
              <a:srgbClr val="FFFFFF"/>
            </a:solidFill>
            <a:ln w="19046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350" b="0" i="0" u="none" strike="noStrike" kern="1200" cap="none" spc="0" baseline="0">
                <a:solidFill>
                  <a:srgbClr val="000000"/>
                </a:solidFill>
                <a:uFillTx/>
                <a:latin typeface="Aptos"/>
              </a:endParaRPr>
            </a:p>
          </p:txBody>
        </p:sp>
        <p:sp>
          <p:nvSpPr>
            <p:cNvPr id="21" name="Ellipse 8">
              <a:extLst>
                <a:ext uri="{FF2B5EF4-FFF2-40B4-BE49-F238E27FC236}">
                  <a16:creationId xmlns:a16="http://schemas.microsoft.com/office/drawing/2014/main" id="{EA0A3CAE-8910-CBCF-9A29-E3431196137A}"/>
                </a:ext>
              </a:extLst>
            </p:cNvPr>
            <p:cNvSpPr/>
            <p:nvPr/>
          </p:nvSpPr>
          <p:spPr>
            <a:xfrm>
              <a:off x="7501216" y="4152857"/>
              <a:ext cx="1539337" cy="668929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val f7"/>
                <a:gd name="f15" fmla="+- 2700000 f2 0"/>
                <a:gd name="f16" fmla="*/ f9 f1 1"/>
                <a:gd name="f17" fmla="*/ f10 f1 1"/>
                <a:gd name="f18" fmla="?: f11 f4 1"/>
                <a:gd name="f19" fmla="?: f12 f5 1"/>
                <a:gd name="f20" fmla="?: f13 f6 1"/>
                <a:gd name="f21" fmla="*/ f15 f8 1"/>
                <a:gd name="f22" fmla="*/ f16 1 f3"/>
                <a:gd name="f23" fmla="*/ f17 1 f3"/>
                <a:gd name="f24" fmla="*/ f18 1 21600"/>
                <a:gd name="f25" fmla="*/ f19 1 21600"/>
                <a:gd name="f26" fmla="*/ 21600 f18 1"/>
                <a:gd name="f27" fmla="*/ 21600 f19 1"/>
                <a:gd name="f28" fmla="*/ f21 1 f1"/>
                <a:gd name="f29" fmla="+- f22 0 f2"/>
                <a:gd name="f30" fmla="+- f23 0 f2"/>
                <a:gd name="f31" fmla="min f25 f24"/>
                <a:gd name="f32" fmla="*/ f26 1 f20"/>
                <a:gd name="f33" fmla="*/ f27 1 f20"/>
                <a:gd name="f34" fmla="+- 0 0 f28"/>
                <a:gd name="f35" fmla="val f32"/>
                <a:gd name="f36" fmla="val f33"/>
                <a:gd name="f37" fmla="+- 0 0 f34"/>
                <a:gd name="f38" fmla="*/ f14 f31 1"/>
                <a:gd name="f39" fmla="+- f36 0 f14"/>
                <a:gd name="f40" fmla="+- f35 0 f14"/>
                <a:gd name="f41" fmla="*/ f37 f1 1"/>
                <a:gd name="f42" fmla="*/ f39 1 2"/>
                <a:gd name="f43" fmla="*/ f40 1 2"/>
                <a:gd name="f44" fmla="*/ f41 1 f8"/>
                <a:gd name="f45" fmla="+- f14 f42 0"/>
                <a:gd name="f46" fmla="+- f14 f43 0"/>
                <a:gd name="f47" fmla="+- f44 0 f2"/>
                <a:gd name="f48" fmla="*/ f43 f31 1"/>
                <a:gd name="f49" fmla="*/ f42 f31 1"/>
                <a:gd name="f50" fmla="cos 1 f47"/>
                <a:gd name="f51" fmla="sin 1 f47"/>
                <a:gd name="f52" fmla="*/ f45 f31 1"/>
                <a:gd name="f53" fmla="+- 0 0 f50"/>
                <a:gd name="f54" fmla="+- 0 0 f51"/>
                <a:gd name="f55" fmla="+- 0 0 f53"/>
                <a:gd name="f56" fmla="+- 0 0 f54"/>
                <a:gd name="f57" fmla="*/ f55 f43 1"/>
                <a:gd name="f58" fmla="*/ f56 f42 1"/>
                <a:gd name="f59" fmla="+- f46 0 f57"/>
                <a:gd name="f60" fmla="+- f46 f57 0"/>
                <a:gd name="f61" fmla="+- f45 0 f58"/>
                <a:gd name="f62" fmla="+- f45 f58 0"/>
                <a:gd name="f63" fmla="*/ f59 f31 1"/>
                <a:gd name="f64" fmla="*/ f61 f31 1"/>
                <a:gd name="f65" fmla="*/ f60 f31 1"/>
                <a:gd name="f66" fmla="*/ f62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63" y="f64"/>
                </a:cxn>
                <a:cxn ang="f30">
                  <a:pos x="f63" y="f66"/>
                </a:cxn>
                <a:cxn ang="f30">
                  <a:pos x="f65" y="f66"/>
                </a:cxn>
                <a:cxn ang="f29">
                  <a:pos x="f65" y="f64"/>
                </a:cxn>
              </a:cxnLst>
              <a:rect l="f63" t="f64" r="f65" b="f66"/>
              <a:pathLst>
                <a:path>
                  <a:moveTo>
                    <a:pt x="f38" y="f52"/>
                  </a:moveTo>
                  <a:arcTo wR="f48" hR="f49" stAng="f1" swAng="f0"/>
                  <a:close/>
                </a:path>
              </a:pathLst>
            </a:custGeom>
            <a:noFill/>
            <a:ln w="19046" cap="flat">
              <a:solidFill>
                <a:srgbClr val="000000"/>
              </a:solidFill>
              <a:custDash>
                <a:ds d="300063" sp="300063"/>
              </a:custDash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350" b="0" i="0" u="none" strike="noStrike" kern="1200" cap="none" spc="0" baseline="0">
                <a:solidFill>
                  <a:srgbClr val="000000"/>
                </a:solidFill>
                <a:uFillTx/>
                <a:latin typeface="Aptos"/>
              </a:endParaRPr>
            </a:p>
          </p:txBody>
        </p:sp>
        <p:sp>
          <p:nvSpPr>
            <p:cNvPr id="22" name="Espace réservé du texte 8">
              <a:extLst>
                <a:ext uri="{FF2B5EF4-FFF2-40B4-BE49-F238E27FC236}">
                  <a16:creationId xmlns:a16="http://schemas.microsoft.com/office/drawing/2014/main" id="{65D407F7-9792-4CB1-0531-E2D9E04B48AB}"/>
                </a:ext>
              </a:extLst>
            </p:cNvPr>
            <p:cNvSpPr txBox="1"/>
            <p:nvPr/>
          </p:nvSpPr>
          <p:spPr>
            <a:xfrm>
              <a:off x="7043065" y="1972278"/>
              <a:ext cx="2384023" cy="369051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it-IT" sz="2400" b="0" i="0" u="none" strike="noStrike" kern="1200" cap="none" spc="0" baseline="0">
                  <a:solidFill>
                    <a:srgbClr val="000000"/>
                  </a:solidFill>
                  <a:uFillTx/>
                  <a:latin typeface="Aptos"/>
                </a:rPr>
                <a:t>Upper Airway</a:t>
              </a:r>
            </a:p>
          </p:txBody>
        </p:sp>
      </p:grpSp>
      <p:sp>
        <p:nvSpPr>
          <p:cNvPr id="23" name="CasellaDiTesto 24">
            <a:extLst>
              <a:ext uri="{FF2B5EF4-FFF2-40B4-BE49-F238E27FC236}">
                <a16:creationId xmlns:a16="http://schemas.microsoft.com/office/drawing/2014/main" id="{4E997779-6BE6-967D-4B2E-359EFB7230F1}"/>
              </a:ext>
            </a:extLst>
          </p:cNvPr>
          <p:cNvSpPr txBox="1"/>
          <p:nvPr/>
        </p:nvSpPr>
        <p:spPr>
          <a:xfrm>
            <a:off x="6302963" y="4988234"/>
            <a:ext cx="4349992" cy="120033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400" b="1" i="0" u="none" strike="noStrike" kern="1200" cap="none" spc="0" baseline="0">
                <a:solidFill>
                  <a:srgbClr val="C04F15"/>
                </a:solidFill>
                <a:uFillTx/>
                <a:latin typeface="Aptos"/>
              </a:rPr>
              <a:t>Abdominal fat accumulation reduce lung volumes decreasing UA caudal traction </a:t>
            </a:r>
          </a:p>
        </p:txBody>
      </p:sp>
      <p:sp>
        <p:nvSpPr>
          <p:cNvPr id="24" name="Titolo 1">
            <a:extLst>
              <a:ext uri="{FF2B5EF4-FFF2-40B4-BE49-F238E27FC236}">
                <a16:creationId xmlns:a16="http://schemas.microsoft.com/office/drawing/2014/main" id="{79941B63-22D4-4156-B058-BFDE0290A9B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04054" y="0"/>
            <a:ext cx="9197565" cy="1080564"/>
          </a:xfrm>
        </p:spPr>
        <p:txBody>
          <a:bodyPr>
            <a:normAutofit/>
          </a:bodyPr>
          <a:lstStyle/>
          <a:p>
            <a:pPr lvl="0" algn="ctr"/>
            <a:r>
              <a:rPr lang="en-GB" dirty="0">
                <a:solidFill>
                  <a:srgbClr val="0070C0"/>
                </a:solidFill>
              </a:rPr>
              <a:t>Obesity-related OSA: Pathophysiology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0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65D8887-A0B8-64F4-3C0D-7A218E690062}"/>
              </a:ext>
            </a:extLst>
          </p:cNvPr>
          <p:cNvSpPr txBox="1"/>
          <p:nvPr/>
        </p:nvSpPr>
        <p:spPr>
          <a:xfrm>
            <a:off x="2022218" y="0"/>
            <a:ext cx="8147560" cy="108056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300" b="0" i="0" u="none" strike="noStrike" kern="1200" cap="none" spc="0" baseline="0" dirty="0">
                <a:solidFill>
                  <a:srgbClr val="0070C0"/>
                </a:solidFill>
                <a:uFillTx/>
                <a:latin typeface="Aptos Display"/>
              </a:rPr>
              <a:t>Obesity-related OSA: Endotypes</a:t>
            </a:r>
          </a:p>
        </p:txBody>
      </p:sp>
      <p:pic>
        <p:nvPicPr>
          <p:cNvPr id="3" name="Immagine 7" descr="Immagine che contiene testo, cibo&#10;&#10;Il contenuto generato dall'IA potrebbe non essere corretto.">
            <a:extLst>
              <a:ext uri="{FF2B5EF4-FFF2-40B4-BE49-F238E27FC236}">
                <a16:creationId xmlns:a16="http://schemas.microsoft.com/office/drawing/2014/main" id="{78C5043B-1CBA-6DEB-781E-BC13D287C6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3076" y="983976"/>
            <a:ext cx="8025844" cy="587402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CasellaDiTesto 6">
            <a:extLst>
              <a:ext uri="{FF2B5EF4-FFF2-40B4-BE49-F238E27FC236}">
                <a16:creationId xmlns:a16="http://schemas.microsoft.com/office/drawing/2014/main" id="{241DB8B8-21F1-F5AD-44AD-ED37DB900DBB}"/>
              </a:ext>
            </a:extLst>
          </p:cNvPr>
          <p:cNvSpPr txBox="1"/>
          <p:nvPr/>
        </p:nvSpPr>
        <p:spPr>
          <a:xfrm>
            <a:off x="8824603" y="6553512"/>
            <a:ext cx="3367397" cy="307777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 dirty="0">
                <a:solidFill>
                  <a:srgbClr val="000000"/>
                </a:solidFill>
                <a:uFillTx/>
                <a:latin typeface="Aptos"/>
              </a:rPr>
              <a:t>Perger E. Current Opinion </a:t>
            </a:r>
            <a:r>
              <a:rPr lang="en-GB" sz="1400" b="0" i="0" u="none" strike="noStrike" kern="1200" cap="none" spc="0" baseline="0" dirty="0" err="1">
                <a:solidFill>
                  <a:srgbClr val="000000"/>
                </a:solidFill>
                <a:uFillTx/>
                <a:latin typeface="Aptos"/>
              </a:rPr>
              <a:t>Resp</a:t>
            </a:r>
            <a:r>
              <a:rPr lang="en-GB" sz="1400" b="0" i="0" u="none" strike="noStrike" kern="1200" cap="none" spc="0" baseline="0" dirty="0">
                <a:solidFill>
                  <a:srgbClr val="000000"/>
                </a:solidFill>
                <a:uFillTx/>
                <a:latin typeface="Aptos"/>
              </a:rPr>
              <a:t> Med 2021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2">
            <a:extLst>
              <a:ext uri="{FF2B5EF4-FFF2-40B4-BE49-F238E27FC236}">
                <a16:creationId xmlns:a16="http://schemas.microsoft.com/office/drawing/2014/main" id="{876F8FAE-6877-60E0-8965-4BC0F9648D28}"/>
              </a:ext>
            </a:extLst>
          </p:cNvPr>
          <p:cNvSpPr txBox="1"/>
          <p:nvPr/>
        </p:nvSpPr>
        <p:spPr>
          <a:xfrm>
            <a:off x="8682707" y="6557920"/>
            <a:ext cx="3509293" cy="307777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ptos"/>
              </a:rPr>
              <a:t>Liang-Wen Hang. Ann Am Thorac Soc. 2025</a:t>
            </a:r>
          </a:p>
        </p:txBody>
      </p:sp>
      <p:sp>
        <p:nvSpPr>
          <p:cNvPr id="3" name="Titolo 1">
            <a:extLst>
              <a:ext uri="{FF2B5EF4-FFF2-40B4-BE49-F238E27FC236}">
                <a16:creationId xmlns:a16="http://schemas.microsoft.com/office/drawing/2014/main" id="{52B73201-ACBC-F694-E246-A19D82FFDB56}"/>
              </a:ext>
            </a:extLst>
          </p:cNvPr>
          <p:cNvSpPr txBox="1"/>
          <p:nvPr/>
        </p:nvSpPr>
        <p:spPr>
          <a:xfrm>
            <a:off x="1907255" y="8139"/>
            <a:ext cx="8147560" cy="107242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400" b="0" i="0" u="none" strike="noStrike" kern="1200" cap="none" spc="0" baseline="0" dirty="0">
                <a:solidFill>
                  <a:srgbClr val="0070C0"/>
                </a:solidFill>
                <a:uFillTx/>
                <a:latin typeface="Aptos Display"/>
              </a:rPr>
              <a:t>Obesity-related OSA: Endotypes</a:t>
            </a:r>
          </a:p>
        </p:txBody>
      </p:sp>
      <p:pic>
        <p:nvPicPr>
          <p:cNvPr id="5" name="Immagine 15">
            <a:extLst>
              <a:ext uri="{FF2B5EF4-FFF2-40B4-BE49-F238E27FC236}">
                <a16:creationId xmlns:a16="http://schemas.microsoft.com/office/drawing/2014/main" id="{D3D925F4-9B8F-2539-2770-C6E6E943E0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7577" y="1173683"/>
            <a:ext cx="9817612" cy="529111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CasellaDiTesto 33">
            <a:extLst>
              <a:ext uri="{FF2B5EF4-FFF2-40B4-BE49-F238E27FC236}">
                <a16:creationId xmlns:a16="http://schemas.microsoft.com/office/drawing/2014/main" id="{23DD23E3-1CCA-68BB-3220-3A47F48DE3D1}"/>
              </a:ext>
            </a:extLst>
          </p:cNvPr>
          <p:cNvSpPr txBox="1"/>
          <p:nvPr/>
        </p:nvSpPr>
        <p:spPr>
          <a:xfrm>
            <a:off x="1715166" y="973628"/>
            <a:ext cx="4027274" cy="40011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R="0" lvl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000" b="0" i="0" u="none" strike="noStrike" kern="1200" cap="none" spc="0" baseline="0" dirty="0">
                <a:solidFill>
                  <a:srgbClr val="C04F15"/>
                </a:solidFill>
                <a:uFillTx/>
                <a:latin typeface="Aptos"/>
              </a:rPr>
              <a:t>Increased arousal threshold</a:t>
            </a:r>
          </a:p>
        </p:txBody>
      </p:sp>
      <p:sp>
        <p:nvSpPr>
          <p:cNvPr id="6" name="CasellaDiTesto 33">
            <a:extLst>
              <a:ext uri="{FF2B5EF4-FFF2-40B4-BE49-F238E27FC236}">
                <a16:creationId xmlns:a16="http://schemas.microsoft.com/office/drawing/2014/main" id="{A1817488-977E-473C-AC75-14CA77181CD7}"/>
              </a:ext>
            </a:extLst>
          </p:cNvPr>
          <p:cNvSpPr txBox="1"/>
          <p:nvPr/>
        </p:nvSpPr>
        <p:spPr>
          <a:xfrm>
            <a:off x="6662517" y="3670397"/>
            <a:ext cx="2707786" cy="40011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R="0" lvl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000" b="0" i="0" u="none" strike="noStrike" kern="1200" cap="none" spc="0" baseline="0" dirty="0">
                <a:solidFill>
                  <a:srgbClr val="C04F15"/>
                </a:solidFill>
                <a:uFillTx/>
                <a:latin typeface="Aptos"/>
              </a:rPr>
              <a:t>Increased loop gain</a:t>
            </a:r>
          </a:p>
        </p:txBody>
      </p:sp>
      <p:sp>
        <p:nvSpPr>
          <p:cNvPr id="8" name="CasellaDiTesto 33">
            <a:extLst>
              <a:ext uri="{FF2B5EF4-FFF2-40B4-BE49-F238E27FC236}">
                <a16:creationId xmlns:a16="http://schemas.microsoft.com/office/drawing/2014/main" id="{0D3B2A4F-1643-37D2-7CBF-24858CD69A98}"/>
              </a:ext>
            </a:extLst>
          </p:cNvPr>
          <p:cNvSpPr txBox="1"/>
          <p:nvPr/>
        </p:nvSpPr>
        <p:spPr>
          <a:xfrm>
            <a:off x="6662517" y="973628"/>
            <a:ext cx="4211836" cy="40011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R="0" lvl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000" b="0" i="0" u="none" strike="noStrike" kern="1200" cap="none" spc="0" baseline="0" dirty="0">
                <a:solidFill>
                  <a:srgbClr val="C04F15"/>
                </a:solidFill>
                <a:uFillTx/>
                <a:latin typeface="Aptos"/>
              </a:rPr>
              <a:t>Maximal muscle compensation</a:t>
            </a:r>
          </a:p>
        </p:txBody>
      </p:sp>
      <p:sp>
        <p:nvSpPr>
          <p:cNvPr id="9" name="CasellaDiTesto 33">
            <a:extLst>
              <a:ext uri="{FF2B5EF4-FFF2-40B4-BE49-F238E27FC236}">
                <a16:creationId xmlns:a16="http://schemas.microsoft.com/office/drawing/2014/main" id="{15FE5B8A-FFFF-6676-1C6F-A0A35680FD88}"/>
              </a:ext>
            </a:extLst>
          </p:cNvPr>
          <p:cNvSpPr txBox="1"/>
          <p:nvPr/>
        </p:nvSpPr>
        <p:spPr>
          <a:xfrm>
            <a:off x="1715166" y="3670397"/>
            <a:ext cx="3125593" cy="40011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R="0" lvl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000" b="0" i="0" u="none" strike="noStrike" kern="1200" cap="none" spc="0" baseline="0" dirty="0">
                <a:solidFill>
                  <a:srgbClr val="C04F15"/>
                </a:solidFill>
                <a:uFillTx/>
                <a:latin typeface="Aptos"/>
              </a:rPr>
              <a:t>Increased collapsibility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2">
            <a:extLst>
              <a:ext uri="{FF2B5EF4-FFF2-40B4-BE49-F238E27FC236}">
                <a16:creationId xmlns:a16="http://schemas.microsoft.com/office/drawing/2014/main" id="{8E9B204D-24EB-9D93-24F1-430B85975E30}"/>
              </a:ext>
            </a:extLst>
          </p:cNvPr>
          <p:cNvSpPr txBox="1"/>
          <p:nvPr/>
        </p:nvSpPr>
        <p:spPr>
          <a:xfrm>
            <a:off x="9766079" y="6550223"/>
            <a:ext cx="2425921" cy="307777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ptos"/>
              </a:rPr>
              <a:t>Nokes B. J Appl Physiol. 2024</a:t>
            </a:r>
          </a:p>
        </p:txBody>
      </p:sp>
      <p:sp>
        <p:nvSpPr>
          <p:cNvPr id="3" name="Titolo 1">
            <a:extLst>
              <a:ext uri="{FF2B5EF4-FFF2-40B4-BE49-F238E27FC236}">
                <a16:creationId xmlns:a16="http://schemas.microsoft.com/office/drawing/2014/main" id="{E50D880E-2B28-4918-4FC5-F76DDBC00A25}"/>
              </a:ext>
            </a:extLst>
          </p:cNvPr>
          <p:cNvSpPr txBox="1"/>
          <p:nvPr/>
        </p:nvSpPr>
        <p:spPr>
          <a:xfrm>
            <a:off x="1907254" y="0"/>
            <a:ext cx="8147560" cy="108056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600" b="0" i="0" u="none" strike="noStrike" kern="1200" cap="none" spc="0" baseline="0" dirty="0">
                <a:solidFill>
                  <a:srgbClr val="0070C0"/>
                </a:solidFill>
                <a:uFillTx/>
                <a:latin typeface="Aptos Display"/>
              </a:rPr>
              <a:t>Obesity-related OSA: Gender differences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FCB69CD2-7317-8DC2-3893-792ED5C541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080" y="866252"/>
            <a:ext cx="11693367" cy="383433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340193B2-16F5-37B5-A107-EAA8A86FB3FE}"/>
              </a:ext>
            </a:extLst>
          </p:cNvPr>
          <p:cNvSpPr txBox="1"/>
          <p:nvPr/>
        </p:nvSpPr>
        <p:spPr>
          <a:xfrm>
            <a:off x="103697" y="4668334"/>
            <a:ext cx="5877337" cy="163121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000" b="1" i="0" u="none" strike="noStrike" kern="1200" cap="none" spc="0" baseline="0" dirty="0">
                <a:solidFill>
                  <a:srgbClr val="C04F15"/>
                </a:solidFill>
                <a:uFillTx/>
                <a:latin typeface="Aptos"/>
              </a:rPr>
              <a:t>Premenopausal women: </a:t>
            </a:r>
            <a:r>
              <a:rPr lang="en-GB" sz="2000" b="0" i="0" u="none" strike="noStrike" kern="1200" cap="none" spc="0" baseline="0" dirty="0" err="1">
                <a:solidFill>
                  <a:srgbClr val="C04F15"/>
                </a:solidFill>
                <a:uFillTx/>
                <a:latin typeface="Aptos"/>
              </a:rPr>
              <a:t>estrogen</a:t>
            </a:r>
            <a:r>
              <a:rPr lang="en-GB" sz="2000" b="0" i="0" u="none" strike="noStrike" kern="1200" cap="none" spc="0" baseline="0" dirty="0">
                <a:solidFill>
                  <a:srgbClr val="C04F15"/>
                </a:solidFill>
                <a:uFillTx/>
                <a:latin typeface="Aptos"/>
              </a:rPr>
              <a:t> + progesterone provide partial protection (better airway stability and ventilatory control)</a:t>
            </a: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000" b="1" i="0" u="none" strike="noStrike" kern="1200" cap="none" spc="0" baseline="0" dirty="0">
                <a:solidFill>
                  <a:srgbClr val="C04F15"/>
                </a:solidFill>
                <a:uFillTx/>
                <a:latin typeface="Aptos"/>
              </a:rPr>
              <a:t>Postmenopausal women: </a:t>
            </a:r>
            <a:r>
              <a:rPr lang="en-GB" sz="2000" b="0" i="0" u="none" strike="noStrike" kern="1200" cap="none" spc="0" baseline="0" dirty="0">
                <a:solidFill>
                  <a:srgbClr val="C04F15"/>
                </a:solidFill>
                <a:uFillTx/>
                <a:latin typeface="Aptos"/>
              </a:rPr>
              <a:t>hormonal decline + shift toward central obesity → increased OSA risk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751257ED-ABD8-F529-9E7B-4DF8BF45D89D}"/>
              </a:ext>
            </a:extLst>
          </p:cNvPr>
          <p:cNvSpPr txBox="1"/>
          <p:nvPr/>
        </p:nvSpPr>
        <p:spPr>
          <a:xfrm>
            <a:off x="6314663" y="4668334"/>
            <a:ext cx="5877337" cy="70788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000" b="1" i="0" u="none" strike="noStrike" kern="1200" cap="none" spc="0" baseline="0" dirty="0">
                <a:solidFill>
                  <a:srgbClr val="C04F15"/>
                </a:solidFill>
                <a:uFillTx/>
                <a:latin typeface="Aptos"/>
              </a:rPr>
              <a:t>Men: </a:t>
            </a:r>
            <a:r>
              <a:rPr lang="en-GB" sz="2000" b="0" i="0" u="none" strike="noStrike" kern="1200" cap="none" spc="0" baseline="0" dirty="0">
                <a:solidFill>
                  <a:srgbClr val="C04F15"/>
                </a:solidFill>
                <a:uFillTx/>
                <a:latin typeface="Aptos"/>
              </a:rPr>
              <a:t>central fat accumulation → ↑ upper-airway collapsibility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2">
            <a:extLst>
              <a:ext uri="{FF2B5EF4-FFF2-40B4-BE49-F238E27FC236}">
                <a16:creationId xmlns:a16="http://schemas.microsoft.com/office/drawing/2014/main" id="{9E614A1E-A407-8E18-26FE-07252D3909E0}"/>
              </a:ext>
            </a:extLst>
          </p:cNvPr>
          <p:cNvSpPr txBox="1"/>
          <p:nvPr/>
        </p:nvSpPr>
        <p:spPr>
          <a:xfrm>
            <a:off x="9144753" y="6550222"/>
            <a:ext cx="3047247" cy="307777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 dirty="0" err="1">
                <a:solidFill>
                  <a:srgbClr val="000000"/>
                </a:solidFill>
                <a:uFillTx/>
                <a:latin typeface="Aptos"/>
              </a:rPr>
              <a:t>Imayama</a:t>
            </a:r>
            <a:r>
              <a:rPr lang="en-GB" sz="1400" b="0" i="0" u="none" strike="noStrike" kern="1200" cap="none" spc="0" baseline="0" dirty="0">
                <a:solidFill>
                  <a:srgbClr val="000000"/>
                </a:solidFill>
                <a:uFillTx/>
                <a:latin typeface="Aptos"/>
              </a:rPr>
              <a:t> I. Ann Am Thorac Soc. 2017</a:t>
            </a:r>
          </a:p>
        </p:txBody>
      </p:sp>
      <p:sp>
        <p:nvSpPr>
          <p:cNvPr id="3" name="Titolo 1">
            <a:extLst>
              <a:ext uri="{FF2B5EF4-FFF2-40B4-BE49-F238E27FC236}">
                <a16:creationId xmlns:a16="http://schemas.microsoft.com/office/drawing/2014/main" id="{67D489C9-7EBA-1ACA-6C29-473EF19D091E}"/>
              </a:ext>
            </a:extLst>
          </p:cNvPr>
          <p:cNvSpPr txBox="1"/>
          <p:nvPr/>
        </p:nvSpPr>
        <p:spPr>
          <a:xfrm>
            <a:off x="1907255" y="1"/>
            <a:ext cx="8147560" cy="108056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400" b="0" i="0" u="none" strike="noStrike" kern="1200" cap="none" spc="0" baseline="0" dirty="0">
                <a:solidFill>
                  <a:srgbClr val="0070C0"/>
                </a:solidFill>
                <a:uFillTx/>
                <a:latin typeface="Aptos Display"/>
              </a:rPr>
              <a:t>Obesity-related OSA: Leptin</a:t>
            </a:r>
          </a:p>
        </p:txBody>
      </p:sp>
      <p:pic>
        <p:nvPicPr>
          <p:cNvPr id="4" name="Immagine 6" descr="Immagine che contiene testo, frutto&#10;&#10;Il contenuto generato dall'IA potrebbe non essere corretto.">
            <a:extLst>
              <a:ext uri="{FF2B5EF4-FFF2-40B4-BE49-F238E27FC236}">
                <a16:creationId xmlns:a16="http://schemas.microsoft.com/office/drawing/2014/main" id="{51EFBC26-73EC-BBC7-3178-0E572CCDEE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6248" y="1088264"/>
            <a:ext cx="4476207" cy="577743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CasellaDiTesto 7">
            <a:extLst>
              <a:ext uri="{FF2B5EF4-FFF2-40B4-BE49-F238E27FC236}">
                <a16:creationId xmlns:a16="http://schemas.microsoft.com/office/drawing/2014/main" id="{48D8364E-A6C1-A1AC-80EF-FE8A9EAEE0B4}"/>
              </a:ext>
            </a:extLst>
          </p:cNvPr>
          <p:cNvSpPr txBox="1"/>
          <p:nvPr/>
        </p:nvSpPr>
        <p:spPr>
          <a:xfrm>
            <a:off x="6302456" y="3542952"/>
            <a:ext cx="5229142" cy="230832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400" b="1" i="0" u="none" strike="noStrike" kern="1200" cap="none" spc="0" baseline="0">
                <a:solidFill>
                  <a:srgbClr val="C04F15"/>
                </a:solidFill>
                <a:uFillTx/>
                <a:latin typeface="Aptos"/>
              </a:rPr>
              <a:t>High leptin levels </a:t>
            </a:r>
            <a:r>
              <a:rPr lang="en-GB" sz="2400" b="0" i="0" u="none" strike="noStrike" kern="1200" cap="none" spc="0" baseline="0">
                <a:solidFill>
                  <a:srgbClr val="C04F15"/>
                </a:solidFill>
                <a:uFillTx/>
                <a:latin typeface="Aptos"/>
              </a:rPr>
              <a:t>in obesity</a:t>
            </a: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400" b="1" i="0" u="none" strike="noStrike" kern="1200" cap="none" spc="0" baseline="0">
                <a:solidFill>
                  <a:srgbClr val="C04F15"/>
                </a:solidFill>
                <a:uFillTx/>
                <a:latin typeface="Aptos"/>
              </a:rPr>
              <a:t>Leptin resistance </a:t>
            </a:r>
            <a:r>
              <a:rPr lang="en-GB" sz="2400" b="0" i="0" u="none" strike="noStrike" kern="1200" cap="none" spc="0" baseline="0">
                <a:solidFill>
                  <a:srgbClr val="C04F15"/>
                </a:solidFill>
                <a:uFillTx/>
                <a:latin typeface="Aptos"/>
              </a:rPr>
              <a:t>in obesity + OSA</a:t>
            </a: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400" b="0" i="0" u="none" strike="noStrike" kern="1200" cap="none" spc="0" baseline="0">
                <a:solidFill>
                  <a:srgbClr val="C04F15"/>
                </a:solidFill>
                <a:uFillTx/>
                <a:latin typeface="Aptos"/>
              </a:rPr>
              <a:t>Impaired leptin signaling on sleep, upper airway and breathing control </a:t>
            </a:r>
            <a:r>
              <a:rPr lang="en-GB" sz="2400" b="1" i="0" u="none" strike="noStrike" kern="1200" cap="none" spc="0" baseline="0">
                <a:solidFill>
                  <a:srgbClr val="C04F15"/>
                </a:solidFill>
                <a:uFillTx/>
                <a:latin typeface="Aptos"/>
              </a:rPr>
              <a:t>&gt; OSA</a:t>
            </a: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2400" b="0" i="0" u="none" strike="noStrike" kern="1200" cap="none" spc="0" baseline="0">
              <a:solidFill>
                <a:srgbClr val="C04F15"/>
              </a:solidFill>
              <a:uFillTx/>
              <a:latin typeface="Aptos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8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4040D403-F574-1D41-0C01-DAE23B0B092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193755" y="1436824"/>
            <a:ext cx="7804495" cy="5265032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CasellaDiTesto 4">
            <a:extLst>
              <a:ext uri="{FF2B5EF4-FFF2-40B4-BE49-F238E27FC236}">
                <a16:creationId xmlns:a16="http://schemas.microsoft.com/office/drawing/2014/main" id="{29896E92-706C-D1A5-447B-2A0A215A006A}"/>
              </a:ext>
            </a:extLst>
          </p:cNvPr>
          <p:cNvSpPr txBox="1"/>
          <p:nvPr/>
        </p:nvSpPr>
        <p:spPr>
          <a:xfrm>
            <a:off x="10357408" y="6550223"/>
            <a:ext cx="1831716" cy="307777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400" b="0" i="0" u="none" strike="noStrike" kern="1200" cap="none" spc="0" baseline="0" dirty="0">
                <a:solidFill>
                  <a:srgbClr val="000000"/>
                </a:solidFill>
                <a:uFillTx/>
                <a:latin typeface="Aptos"/>
                <a:cs typeface="Arial" pitchFamily="34"/>
              </a:rPr>
              <a:t>Pepin JL, </a:t>
            </a:r>
            <a:r>
              <a:rPr lang="it-IT" sz="1400" b="0" i="0" u="none" strike="noStrike" kern="1200" cap="none" spc="0" baseline="0" dirty="0" err="1">
                <a:solidFill>
                  <a:srgbClr val="000000"/>
                </a:solidFill>
                <a:uFillTx/>
                <a:latin typeface="Aptos"/>
                <a:cs typeface="Arial" pitchFamily="34"/>
              </a:rPr>
              <a:t>Thorax</a:t>
            </a:r>
            <a:r>
              <a:rPr lang="it-IT" sz="1400" b="0" i="0" u="none" strike="noStrike" kern="1200" cap="none" spc="0" baseline="0" dirty="0">
                <a:solidFill>
                  <a:srgbClr val="000000"/>
                </a:solidFill>
                <a:uFillTx/>
                <a:latin typeface="Aptos"/>
                <a:cs typeface="Arial" pitchFamily="34"/>
              </a:rPr>
              <a:t> 2012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4B19AF8E-3158-C8E3-8A5C-8F9433DAAA9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381466" y="1304784"/>
            <a:ext cx="2918792" cy="287213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Immagine 1" descr="Immagine che contiene persona, vestiti, metro, jeans&#10;&#10;Descrizione generata automaticamente">
            <a:extLst>
              <a:ext uri="{FF2B5EF4-FFF2-40B4-BE49-F238E27FC236}">
                <a16:creationId xmlns:a16="http://schemas.microsoft.com/office/drawing/2014/main" id="{72F3F31D-0DC9-6076-04B4-184B8C334D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2318" y="1313242"/>
            <a:ext cx="1427561" cy="943423"/>
          </a:xfrm>
          <a:prstGeom prst="rect">
            <a:avLst/>
          </a:prstGeom>
          <a:noFill/>
          <a:ln w="50804" cap="flat">
            <a:solidFill>
              <a:srgbClr val="E97132"/>
            </a:solidFill>
            <a:prstDash val="solid"/>
            <a:miter/>
          </a:ln>
        </p:spPr>
      </p:pic>
      <p:sp>
        <p:nvSpPr>
          <p:cNvPr id="6" name="Titolo 1">
            <a:extLst>
              <a:ext uri="{FF2B5EF4-FFF2-40B4-BE49-F238E27FC236}">
                <a16:creationId xmlns:a16="http://schemas.microsoft.com/office/drawing/2014/main" id="{4EAD6437-026D-C1F8-239B-41217E0C423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80370" y="0"/>
            <a:ext cx="8631259" cy="1280681"/>
          </a:xfrm>
        </p:spPr>
        <p:txBody>
          <a:bodyPr>
            <a:normAutofit/>
          </a:bodyPr>
          <a:lstStyle/>
          <a:p>
            <a:pPr lvl="0" algn="ctr"/>
            <a:r>
              <a:rPr lang="fr-FR" b="0" dirty="0" err="1">
                <a:solidFill>
                  <a:srgbClr val="0070C0"/>
                </a:solidFill>
              </a:rPr>
              <a:t>Detrimental</a:t>
            </a:r>
            <a:r>
              <a:rPr lang="fr-FR" b="0" dirty="0">
                <a:solidFill>
                  <a:srgbClr val="0070C0"/>
                </a:solidFill>
              </a:rPr>
              <a:t> </a:t>
            </a:r>
            <a:r>
              <a:rPr lang="fr-FR" b="0" dirty="0" err="1">
                <a:solidFill>
                  <a:srgbClr val="0070C0"/>
                </a:solidFill>
              </a:rPr>
              <a:t>effects</a:t>
            </a:r>
            <a:r>
              <a:rPr lang="fr-FR" b="0" dirty="0">
                <a:solidFill>
                  <a:srgbClr val="0070C0"/>
                </a:solidFill>
              </a:rPr>
              <a:t> of </a:t>
            </a:r>
            <a:r>
              <a:rPr lang="fr-FR" b="0" dirty="0" err="1">
                <a:solidFill>
                  <a:srgbClr val="0070C0"/>
                </a:solidFill>
              </a:rPr>
              <a:t>obesity</a:t>
            </a:r>
            <a:r>
              <a:rPr lang="fr-FR" b="0" dirty="0">
                <a:solidFill>
                  <a:srgbClr val="0070C0"/>
                </a:solidFill>
              </a:rPr>
              <a:t> + OSA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9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3">
            <a:extLst>
              <a:ext uri="{FF2B5EF4-FFF2-40B4-BE49-F238E27FC236}">
                <a16:creationId xmlns:a16="http://schemas.microsoft.com/office/drawing/2014/main" id="{9279D0AA-4907-8EB0-0857-5A26CA842B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3" y="1383788"/>
            <a:ext cx="9101654" cy="319538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CasellaDiTesto 4">
            <a:extLst>
              <a:ext uri="{FF2B5EF4-FFF2-40B4-BE49-F238E27FC236}">
                <a16:creationId xmlns:a16="http://schemas.microsoft.com/office/drawing/2014/main" id="{75ED7732-640E-60F3-9081-104306BF88BA}"/>
              </a:ext>
            </a:extLst>
          </p:cNvPr>
          <p:cNvSpPr txBox="1"/>
          <p:nvPr/>
        </p:nvSpPr>
        <p:spPr>
          <a:xfrm>
            <a:off x="9924389" y="6550221"/>
            <a:ext cx="2267611" cy="307777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400" b="0" i="0" u="none" strike="noStrike" kern="1200" cap="none" spc="0" baseline="0" dirty="0">
                <a:solidFill>
                  <a:srgbClr val="000000"/>
                </a:solidFill>
                <a:uFillTx/>
                <a:latin typeface="Aptos"/>
                <a:cs typeface="Arial" pitchFamily="34"/>
              </a:rPr>
              <a:t>Drager LF. </a:t>
            </a:r>
            <a:r>
              <a:rPr lang="it-IT" sz="1400" b="0" i="0" u="none" strike="noStrike" kern="1200" cap="none" spc="0" baseline="0" dirty="0" err="1">
                <a:solidFill>
                  <a:srgbClr val="000000"/>
                </a:solidFill>
                <a:uFillTx/>
                <a:latin typeface="Aptos"/>
                <a:cs typeface="Arial" pitchFamily="34"/>
              </a:rPr>
              <a:t>Circulation</a:t>
            </a:r>
            <a:r>
              <a:rPr lang="it-IT" sz="1400" b="0" i="0" u="none" strike="noStrike" kern="1200" cap="none" spc="0" baseline="0" dirty="0">
                <a:solidFill>
                  <a:srgbClr val="000000"/>
                </a:solidFill>
                <a:uFillTx/>
                <a:latin typeface="Aptos"/>
                <a:cs typeface="Arial" pitchFamily="34"/>
              </a:rPr>
              <a:t> 2017</a:t>
            </a:r>
          </a:p>
        </p:txBody>
      </p:sp>
      <p:pic>
        <p:nvPicPr>
          <p:cNvPr id="4" name="Immagine 1" descr="Immagine che contiene persona, vestiti, metro, jeans&#10;&#10;Descrizione generata automaticamente">
            <a:extLst>
              <a:ext uri="{FF2B5EF4-FFF2-40B4-BE49-F238E27FC236}">
                <a16:creationId xmlns:a16="http://schemas.microsoft.com/office/drawing/2014/main" id="{3BCDE181-5BB9-9D2F-1B77-10E4C3F5DF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5391" y="5106055"/>
            <a:ext cx="2185269" cy="1444166"/>
          </a:xfrm>
          <a:prstGeom prst="rect">
            <a:avLst/>
          </a:prstGeom>
          <a:noFill/>
          <a:ln w="50804" cap="flat">
            <a:solidFill>
              <a:srgbClr val="E97132"/>
            </a:solidFill>
            <a:prstDash val="solid"/>
            <a:miter/>
          </a:ln>
        </p:spPr>
      </p:pic>
      <p:cxnSp>
        <p:nvCxnSpPr>
          <p:cNvPr id="5" name="Connettore 2 5">
            <a:extLst>
              <a:ext uri="{FF2B5EF4-FFF2-40B4-BE49-F238E27FC236}">
                <a16:creationId xmlns:a16="http://schemas.microsoft.com/office/drawing/2014/main" id="{7F7B520F-1464-C2E7-DC63-F7EE3E33631A}"/>
              </a:ext>
            </a:extLst>
          </p:cNvPr>
          <p:cNvCxnSpPr/>
          <p:nvPr/>
        </p:nvCxnSpPr>
        <p:spPr>
          <a:xfrm flipH="1" flipV="1">
            <a:off x="3352803" y="3965716"/>
            <a:ext cx="1355223" cy="1093275"/>
          </a:xfrm>
          <a:prstGeom prst="straightConnector1">
            <a:avLst/>
          </a:prstGeom>
          <a:noFill/>
          <a:ln w="41276" cap="flat">
            <a:solidFill>
              <a:srgbClr val="E97132"/>
            </a:solidFill>
            <a:prstDash val="solid"/>
            <a:miter/>
            <a:tailEnd type="arrow"/>
          </a:ln>
        </p:spPr>
      </p:cxnSp>
      <p:cxnSp>
        <p:nvCxnSpPr>
          <p:cNvPr id="6" name="Connettore 2 10">
            <a:extLst>
              <a:ext uri="{FF2B5EF4-FFF2-40B4-BE49-F238E27FC236}">
                <a16:creationId xmlns:a16="http://schemas.microsoft.com/office/drawing/2014/main" id="{A7297302-AB2F-E2D5-174A-08C6598860C9}"/>
              </a:ext>
            </a:extLst>
          </p:cNvPr>
          <p:cNvCxnSpPr/>
          <p:nvPr/>
        </p:nvCxnSpPr>
        <p:spPr>
          <a:xfrm flipV="1">
            <a:off x="4708026" y="4015413"/>
            <a:ext cx="1387977" cy="1043578"/>
          </a:xfrm>
          <a:prstGeom prst="straightConnector1">
            <a:avLst/>
          </a:prstGeom>
          <a:noFill/>
          <a:ln w="41276" cap="flat">
            <a:solidFill>
              <a:srgbClr val="E97132"/>
            </a:solidFill>
            <a:prstDash val="solid"/>
            <a:miter/>
            <a:tailEnd type="arrow"/>
          </a:ln>
        </p:spPr>
      </p:cxnSp>
      <p:sp>
        <p:nvSpPr>
          <p:cNvPr id="10" name="Titolo 1">
            <a:extLst>
              <a:ext uri="{FF2B5EF4-FFF2-40B4-BE49-F238E27FC236}">
                <a16:creationId xmlns:a16="http://schemas.microsoft.com/office/drawing/2014/main" id="{7AE3113A-94A7-88E2-996F-9C03F89500D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80370" y="0"/>
            <a:ext cx="8631259" cy="1280681"/>
          </a:xfrm>
        </p:spPr>
        <p:txBody>
          <a:bodyPr>
            <a:normAutofit/>
          </a:bodyPr>
          <a:lstStyle/>
          <a:p>
            <a:pPr lvl="0" algn="ctr"/>
            <a:r>
              <a:rPr lang="fr-FR" b="0" dirty="0" err="1">
                <a:solidFill>
                  <a:srgbClr val="0070C0"/>
                </a:solidFill>
              </a:rPr>
              <a:t>Detrimental</a:t>
            </a:r>
            <a:r>
              <a:rPr lang="fr-FR" b="0" dirty="0">
                <a:solidFill>
                  <a:srgbClr val="0070C0"/>
                </a:solidFill>
              </a:rPr>
              <a:t> </a:t>
            </a:r>
            <a:r>
              <a:rPr lang="fr-FR" b="0" dirty="0" err="1">
                <a:solidFill>
                  <a:srgbClr val="0070C0"/>
                </a:solidFill>
              </a:rPr>
              <a:t>effects</a:t>
            </a:r>
            <a:r>
              <a:rPr lang="fr-FR" b="0" dirty="0">
                <a:solidFill>
                  <a:srgbClr val="0070C0"/>
                </a:solidFill>
              </a:rPr>
              <a:t> of </a:t>
            </a:r>
            <a:r>
              <a:rPr lang="fr-FR" b="0" dirty="0" err="1">
                <a:solidFill>
                  <a:srgbClr val="0070C0"/>
                </a:solidFill>
              </a:rPr>
              <a:t>obesity</a:t>
            </a:r>
            <a:r>
              <a:rPr lang="fr-FR" b="0" dirty="0">
                <a:solidFill>
                  <a:srgbClr val="0070C0"/>
                </a:solidFill>
              </a:rPr>
              <a:t> + OSA</a:t>
            </a:r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2E750B92-6AD4-9097-BB92-A7297D1B2B2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352802" y="1247435"/>
            <a:ext cx="2743197" cy="2699342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747C303-959F-1C9E-CBE2-B7E66572A90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69688" y="50157"/>
            <a:ext cx="9452624" cy="1183122"/>
          </a:xfrm>
        </p:spPr>
        <p:txBody>
          <a:bodyPr>
            <a:noAutofit/>
          </a:bodyPr>
          <a:lstStyle/>
          <a:p>
            <a:pPr lvl="0" algn="ctr"/>
            <a:r>
              <a:rPr lang="fr-FR" dirty="0" err="1">
                <a:solidFill>
                  <a:srgbClr val="0070C0"/>
                </a:solidFill>
              </a:rPr>
              <a:t>Obesity</a:t>
            </a:r>
            <a:r>
              <a:rPr lang="fr-FR" dirty="0">
                <a:solidFill>
                  <a:srgbClr val="0070C0"/>
                </a:solidFill>
              </a:rPr>
              <a:t> Hypoventilation Syndrome - OHS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B5F0284-5A9A-268A-EDE3-D03B20945054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997049" y="1412912"/>
            <a:ext cx="8412534" cy="4803370"/>
          </a:xfrm>
        </p:spPr>
        <p:txBody>
          <a:bodyPr/>
          <a:lstStyle/>
          <a:p>
            <a:pPr lvl="0">
              <a:lnSpc>
                <a:spcPct val="80000"/>
              </a:lnSpc>
            </a:pPr>
            <a:r>
              <a:rPr lang="fr-FR" sz="2600">
                <a:latin typeface="Aptos Display"/>
              </a:rPr>
              <a:t>Definition:</a:t>
            </a:r>
          </a:p>
          <a:p>
            <a:pPr lvl="1">
              <a:lnSpc>
                <a:spcPct val="80000"/>
              </a:lnSpc>
              <a:buFont typeface="Courier New" pitchFamily="49"/>
              <a:buChar char="o"/>
            </a:pPr>
            <a:r>
              <a:rPr lang="fr-FR" sz="2200">
                <a:latin typeface="Aptos Display"/>
              </a:rPr>
              <a:t>Obesity </a:t>
            </a:r>
          </a:p>
          <a:p>
            <a:pPr lvl="1">
              <a:lnSpc>
                <a:spcPct val="80000"/>
              </a:lnSpc>
              <a:buFont typeface="Courier New" pitchFamily="49"/>
              <a:buChar char="o"/>
            </a:pPr>
            <a:r>
              <a:rPr lang="fr-FR" sz="2200">
                <a:latin typeface="Aptos Display"/>
              </a:rPr>
              <a:t>Awake hypercapnia (PaCO</a:t>
            </a:r>
            <a:r>
              <a:rPr lang="fr-FR" sz="2200" baseline="-25000">
                <a:latin typeface="Aptos Display"/>
              </a:rPr>
              <a:t>2 </a:t>
            </a:r>
            <a:r>
              <a:rPr lang="fr-FR" sz="2200" u="sng">
                <a:latin typeface="Aptos Display"/>
              </a:rPr>
              <a:t>&gt;</a:t>
            </a:r>
            <a:r>
              <a:rPr lang="fr-FR" sz="2200">
                <a:latin typeface="Aptos Display"/>
              </a:rPr>
              <a:t>45mmHg)</a:t>
            </a:r>
          </a:p>
          <a:p>
            <a:pPr lvl="1">
              <a:lnSpc>
                <a:spcPct val="80000"/>
              </a:lnSpc>
              <a:buFont typeface="Courier New" pitchFamily="49"/>
              <a:buChar char="o"/>
            </a:pPr>
            <a:r>
              <a:rPr lang="fr-FR" sz="2200">
                <a:latin typeface="Aptos Display"/>
              </a:rPr>
              <a:t>Absence of any other causes of alveolar hypoventilation</a:t>
            </a:r>
          </a:p>
          <a:p>
            <a:pPr lvl="0">
              <a:lnSpc>
                <a:spcPct val="80000"/>
              </a:lnSpc>
            </a:pPr>
            <a:endParaRPr lang="fr-FR" sz="1900">
              <a:latin typeface="Aptos Display"/>
            </a:endParaRPr>
          </a:p>
          <a:p>
            <a:pPr lvl="0">
              <a:lnSpc>
                <a:spcPct val="80000"/>
              </a:lnSpc>
            </a:pPr>
            <a:r>
              <a:rPr lang="fr-FR" sz="2600">
                <a:latin typeface="Aptos Display"/>
              </a:rPr>
              <a:t> Associated sleep-disordered breathing:</a:t>
            </a:r>
          </a:p>
          <a:p>
            <a:pPr lvl="1">
              <a:lnSpc>
                <a:spcPct val="80000"/>
              </a:lnSpc>
              <a:buFont typeface="Courier New" pitchFamily="49"/>
              <a:buChar char="o"/>
            </a:pPr>
            <a:r>
              <a:rPr lang="fr-FR" sz="2200">
                <a:latin typeface="Aptos Display"/>
              </a:rPr>
              <a:t>90% OSA with AHI </a:t>
            </a:r>
            <a:r>
              <a:rPr lang="fr-FR" sz="2200" u="sng">
                <a:latin typeface="Aptos Display"/>
              </a:rPr>
              <a:t>&gt;</a:t>
            </a:r>
            <a:r>
              <a:rPr lang="fr-FR" sz="2200">
                <a:latin typeface="Aptos Display"/>
              </a:rPr>
              <a:t>5 </a:t>
            </a:r>
          </a:p>
          <a:p>
            <a:pPr lvl="1">
              <a:lnSpc>
                <a:spcPct val="80000"/>
              </a:lnSpc>
              <a:buFont typeface="Courier New" pitchFamily="49"/>
              <a:buChar char="o"/>
            </a:pPr>
            <a:r>
              <a:rPr lang="fr-FR" sz="2200">
                <a:latin typeface="Aptos Display"/>
              </a:rPr>
              <a:t>70% OSA with AHI &gt;30</a:t>
            </a:r>
          </a:p>
          <a:p>
            <a:pPr lvl="1">
              <a:lnSpc>
                <a:spcPct val="80000"/>
              </a:lnSpc>
              <a:buFont typeface="Courier New" pitchFamily="49"/>
              <a:buChar char="o"/>
            </a:pPr>
            <a:r>
              <a:rPr lang="fr-FR" sz="2200">
                <a:latin typeface="Aptos Display"/>
              </a:rPr>
              <a:t>10% sleep hypoventilation (AHI &lt;5)</a:t>
            </a:r>
          </a:p>
          <a:p>
            <a:pPr lvl="1">
              <a:lnSpc>
                <a:spcPct val="80000"/>
              </a:lnSpc>
              <a:buChar char="-"/>
            </a:pPr>
            <a:endParaRPr lang="fr-FR" sz="1900">
              <a:latin typeface="Aptos Display"/>
            </a:endParaRPr>
          </a:p>
          <a:p>
            <a:pPr lvl="0">
              <a:lnSpc>
                <a:spcPct val="80000"/>
              </a:lnSpc>
            </a:pPr>
            <a:r>
              <a:rPr lang="fr-FR" sz="2600">
                <a:latin typeface="Aptos Display"/>
              </a:rPr>
              <a:t>Prevalence: </a:t>
            </a:r>
          </a:p>
          <a:p>
            <a:pPr lvl="1">
              <a:lnSpc>
                <a:spcPct val="80000"/>
              </a:lnSpc>
              <a:buFont typeface="Courier New" pitchFamily="49"/>
              <a:buChar char="o"/>
            </a:pPr>
            <a:r>
              <a:rPr lang="fr-FR" sz="2200">
                <a:latin typeface="Aptos Display"/>
              </a:rPr>
              <a:t>10-20% of patients with obesity + OSA</a:t>
            </a:r>
          </a:p>
          <a:p>
            <a:pPr lvl="1">
              <a:lnSpc>
                <a:spcPct val="80000"/>
              </a:lnSpc>
              <a:buFont typeface="Courier New" pitchFamily="49"/>
              <a:buChar char="o"/>
            </a:pPr>
            <a:r>
              <a:rPr lang="fr-FR" sz="2200">
                <a:latin typeface="Aptos Display"/>
              </a:rPr>
              <a:t>1% of ambulatory patients with obesity</a:t>
            </a:r>
          </a:p>
        </p:txBody>
      </p:sp>
      <p:sp>
        <p:nvSpPr>
          <p:cNvPr id="4" name="CasellaDiTesto 14">
            <a:extLst>
              <a:ext uri="{FF2B5EF4-FFF2-40B4-BE49-F238E27FC236}">
                <a16:creationId xmlns:a16="http://schemas.microsoft.com/office/drawing/2014/main" id="{A395C68B-06F7-62DC-A138-3F02497F9541}"/>
              </a:ext>
            </a:extLst>
          </p:cNvPr>
          <p:cNvSpPr txBox="1"/>
          <p:nvPr/>
        </p:nvSpPr>
        <p:spPr>
          <a:xfrm>
            <a:off x="7745209" y="6581001"/>
            <a:ext cx="4446791" cy="276999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200" b="0" i="0" u="none" strike="noStrike" kern="1200" cap="none" spc="0" baseline="0" dirty="0">
                <a:solidFill>
                  <a:srgbClr val="000000"/>
                </a:solidFill>
                <a:uFillTx/>
                <a:latin typeface="Aptos Display"/>
                <a:cs typeface="Arial" pitchFamily="34"/>
              </a:rPr>
              <a:t>ICSD-3; </a:t>
            </a:r>
            <a:r>
              <a:rPr lang="fr-FR" sz="1200" b="0" i="0" u="none" strike="noStrike" kern="1200" cap="none" spc="0" baseline="0" dirty="0" err="1">
                <a:solidFill>
                  <a:srgbClr val="000000"/>
                </a:solidFill>
                <a:uFillTx/>
                <a:latin typeface="Aptos Display"/>
                <a:cs typeface="Arial" pitchFamily="34"/>
              </a:rPr>
              <a:t>Mokhlesi</a:t>
            </a:r>
            <a:r>
              <a:rPr lang="fr-FR" sz="1200" b="0" i="0" u="none" strike="noStrike" kern="1200" cap="none" spc="0" baseline="0" dirty="0">
                <a:solidFill>
                  <a:srgbClr val="000000"/>
                </a:solidFill>
                <a:uFillTx/>
                <a:latin typeface="Aptos Display"/>
                <a:cs typeface="Arial" pitchFamily="34"/>
              </a:rPr>
              <a:t> B. Chest 2007, AJRCCM 2019; Piper A. Chest 2016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3" descr="Immagine che contiene testo, schermata, Carattere, linea&#10;&#10;Descrizione generata automaticamente">
            <a:extLst>
              <a:ext uri="{FF2B5EF4-FFF2-40B4-BE49-F238E27FC236}">
                <a16:creationId xmlns:a16="http://schemas.microsoft.com/office/drawing/2014/main" id="{275E0473-80CF-59F8-6E7D-1E0719CA86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096" y="1708474"/>
            <a:ext cx="8393423" cy="485124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itolo 1">
            <a:extLst>
              <a:ext uri="{FF2B5EF4-FFF2-40B4-BE49-F238E27FC236}">
                <a16:creationId xmlns:a16="http://schemas.microsoft.com/office/drawing/2014/main" id="{5F6BD291-28BF-2E04-C806-3DDBD85736C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01141" y="48838"/>
            <a:ext cx="7789718" cy="1076055"/>
          </a:xfrm>
        </p:spPr>
        <p:txBody>
          <a:bodyPr anchorCtr="1"/>
          <a:lstStyle/>
          <a:p>
            <a:pPr lvl="0" algn="ctr"/>
            <a:r>
              <a:rPr lang="fr-FR" dirty="0"/>
              <a:t>OSA-OHS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8661DA-1CB5-C3F7-5160-71679C0E635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793065" y="1575593"/>
            <a:ext cx="998506" cy="123145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Immagine 16" descr="Immagine che contiene testo, schermata, diagramma, linea&#10;&#10;Descrizione generata automaticamente">
            <a:extLst>
              <a:ext uri="{FF2B5EF4-FFF2-40B4-BE49-F238E27FC236}">
                <a16:creationId xmlns:a16="http://schemas.microsoft.com/office/drawing/2014/main" id="{2ECB158E-3669-147F-4A41-A5CD4FCE25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93988" y="1543351"/>
            <a:ext cx="3849166" cy="2527392"/>
          </a:xfrm>
          <a:prstGeom prst="rect">
            <a:avLst/>
          </a:prstGeom>
          <a:noFill/>
          <a:ln cap="flat">
            <a:noFill/>
          </a:ln>
        </p:spPr>
      </p:pic>
      <p:grpSp>
        <p:nvGrpSpPr>
          <p:cNvPr id="6" name="Gruppo 11">
            <a:extLst>
              <a:ext uri="{FF2B5EF4-FFF2-40B4-BE49-F238E27FC236}">
                <a16:creationId xmlns:a16="http://schemas.microsoft.com/office/drawing/2014/main" id="{ECE0BA25-F81C-690D-AE80-F2FBF61B4820}"/>
              </a:ext>
            </a:extLst>
          </p:cNvPr>
          <p:cNvGrpSpPr/>
          <p:nvPr/>
        </p:nvGrpSpPr>
        <p:grpSpPr>
          <a:xfrm>
            <a:off x="241301" y="1708474"/>
            <a:ext cx="4927710" cy="4851248"/>
            <a:chOff x="241301" y="1708474"/>
            <a:chExt cx="4927710" cy="4851248"/>
          </a:xfrm>
        </p:grpSpPr>
        <p:sp>
          <p:nvSpPr>
            <p:cNvPr id="7" name="Rettangolo 2">
              <a:extLst>
                <a:ext uri="{FF2B5EF4-FFF2-40B4-BE49-F238E27FC236}">
                  <a16:creationId xmlns:a16="http://schemas.microsoft.com/office/drawing/2014/main" id="{80AF3BC5-E27A-21B0-B6AA-1F82015D6A2E}"/>
                </a:ext>
              </a:extLst>
            </p:cNvPr>
            <p:cNvSpPr/>
            <p:nvPr/>
          </p:nvSpPr>
          <p:spPr>
            <a:xfrm>
              <a:off x="241301" y="1708474"/>
              <a:ext cx="3369792" cy="4851248"/>
            </a:xfrm>
            <a:prstGeom prst="rect">
              <a:avLst/>
            </a:prstGeom>
            <a:solidFill>
              <a:srgbClr val="FFFFFF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Aptos"/>
              </a:endParaRPr>
            </a:p>
          </p:txBody>
        </p:sp>
        <p:sp>
          <p:nvSpPr>
            <p:cNvPr id="8" name="Rettangolo 10">
              <a:extLst>
                <a:ext uri="{FF2B5EF4-FFF2-40B4-BE49-F238E27FC236}">
                  <a16:creationId xmlns:a16="http://schemas.microsoft.com/office/drawing/2014/main" id="{C11A9641-83F7-EADE-D2D5-8B4ED9CDB4B0}"/>
                </a:ext>
              </a:extLst>
            </p:cNvPr>
            <p:cNvSpPr/>
            <p:nvPr/>
          </p:nvSpPr>
          <p:spPr>
            <a:xfrm>
              <a:off x="3603540" y="5530035"/>
              <a:ext cx="1565471" cy="148416"/>
            </a:xfrm>
            <a:prstGeom prst="rect">
              <a:avLst/>
            </a:prstGeom>
            <a:solidFill>
              <a:srgbClr val="FFFFFF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Aptos"/>
              </a:endParaRPr>
            </a:p>
          </p:txBody>
        </p:sp>
      </p:grpSp>
      <p:grpSp>
        <p:nvGrpSpPr>
          <p:cNvPr id="9" name="Gruppo 4">
            <a:extLst>
              <a:ext uri="{FF2B5EF4-FFF2-40B4-BE49-F238E27FC236}">
                <a16:creationId xmlns:a16="http://schemas.microsoft.com/office/drawing/2014/main" id="{F7C905C0-E867-F757-0438-D772CC82BAB1}"/>
              </a:ext>
            </a:extLst>
          </p:cNvPr>
          <p:cNvGrpSpPr/>
          <p:nvPr/>
        </p:nvGrpSpPr>
        <p:grpSpPr>
          <a:xfrm>
            <a:off x="2869688" y="1239578"/>
            <a:ext cx="1671824" cy="1539704"/>
            <a:chOff x="2869688" y="1239578"/>
            <a:chExt cx="1671824" cy="1539704"/>
          </a:xfrm>
        </p:grpSpPr>
        <p:grpSp>
          <p:nvGrpSpPr>
            <p:cNvPr id="10" name="Gruppo 5">
              <a:extLst>
                <a:ext uri="{FF2B5EF4-FFF2-40B4-BE49-F238E27FC236}">
                  <a16:creationId xmlns:a16="http://schemas.microsoft.com/office/drawing/2014/main" id="{FD853646-A224-9B90-94D5-9F0FC3E70D5D}"/>
                </a:ext>
              </a:extLst>
            </p:cNvPr>
            <p:cNvGrpSpPr/>
            <p:nvPr/>
          </p:nvGrpSpPr>
          <p:grpSpPr>
            <a:xfrm>
              <a:off x="2869688" y="1239578"/>
              <a:ext cx="1671824" cy="1539704"/>
              <a:chOff x="2869688" y="1239578"/>
              <a:chExt cx="1671824" cy="1539704"/>
            </a:xfrm>
          </p:grpSpPr>
          <p:pic>
            <p:nvPicPr>
              <p:cNvPr id="11" name="Immagine 7">
                <a:extLst>
                  <a:ext uri="{FF2B5EF4-FFF2-40B4-BE49-F238E27FC236}">
                    <a16:creationId xmlns:a16="http://schemas.microsoft.com/office/drawing/2014/main" id="{8AA2D4BF-A592-B8CD-908C-93B981CBE3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869688" y="1265950"/>
                <a:ext cx="1671824" cy="1513332"/>
              </a:xfrm>
              <a:prstGeom prst="rect">
                <a:avLst/>
              </a:prstGeom>
              <a:noFill/>
              <a:ln cap="flat">
                <a:noFill/>
              </a:ln>
            </p:spPr>
          </p:pic>
          <p:sp>
            <p:nvSpPr>
              <p:cNvPr id="12" name="Rettangolo 8">
                <a:extLst>
                  <a:ext uri="{FF2B5EF4-FFF2-40B4-BE49-F238E27FC236}">
                    <a16:creationId xmlns:a16="http://schemas.microsoft.com/office/drawing/2014/main" id="{E123CF02-A28C-46AA-29E0-CE1A96C6042E}"/>
                  </a:ext>
                </a:extLst>
              </p:cNvPr>
              <p:cNvSpPr/>
              <p:nvPr/>
            </p:nvSpPr>
            <p:spPr>
              <a:xfrm>
                <a:off x="2869688" y="1239578"/>
                <a:ext cx="105174" cy="738295"/>
              </a:xfrm>
              <a:prstGeom prst="rect">
                <a:avLst/>
              </a:prstGeom>
              <a:solidFill>
                <a:srgbClr val="FFFFFF"/>
              </a:solidFill>
              <a:ln cap="flat">
                <a:noFill/>
                <a:prstDash val="solid"/>
              </a:ln>
            </p:spPr>
            <p:txBody>
              <a:bodyPr vert="horz" wrap="square" lIns="91440" tIns="45720" rIns="91440" bIns="45720" anchor="ctr" anchorCtr="1" compatLnSpc="1">
                <a:noAutofit/>
              </a:bodyPr>
              <a:lstStyle/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1350" b="0" i="0" u="none" strike="noStrike" kern="1200" cap="none" spc="0" baseline="0">
                  <a:solidFill>
                    <a:srgbClr val="FFFFFF"/>
                  </a:solidFill>
                  <a:uFillTx/>
                  <a:latin typeface="Aptos"/>
                </a:endParaRPr>
              </a:p>
            </p:txBody>
          </p:sp>
          <p:sp>
            <p:nvSpPr>
              <p:cNvPr id="13" name="Rettangolo 9">
                <a:extLst>
                  <a:ext uri="{FF2B5EF4-FFF2-40B4-BE49-F238E27FC236}">
                    <a16:creationId xmlns:a16="http://schemas.microsoft.com/office/drawing/2014/main" id="{45CA6BD9-AF63-E740-79E5-35BA78DD4582}"/>
                  </a:ext>
                </a:extLst>
              </p:cNvPr>
              <p:cNvSpPr/>
              <p:nvPr/>
            </p:nvSpPr>
            <p:spPr>
              <a:xfrm>
                <a:off x="2957050" y="1265950"/>
                <a:ext cx="177832" cy="80558"/>
              </a:xfrm>
              <a:prstGeom prst="rect">
                <a:avLst/>
              </a:prstGeom>
              <a:solidFill>
                <a:srgbClr val="FFFFFF"/>
              </a:solidFill>
              <a:ln cap="flat">
                <a:noFill/>
                <a:prstDash val="solid"/>
              </a:ln>
            </p:spPr>
            <p:txBody>
              <a:bodyPr vert="horz" wrap="square" lIns="91440" tIns="45720" rIns="91440" bIns="45720" anchor="ctr" anchorCtr="1" compatLnSpc="1">
                <a:noAutofit/>
              </a:bodyPr>
              <a:lstStyle/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1350" b="0" i="0" u="none" strike="noStrike" kern="1200" cap="none" spc="0" baseline="0">
                  <a:solidFill>
                    <a:srgbClr val="FFFFFF"/>
                  </a:solidFill>
                  <a:uFillTx/>
                  <a:latin typeface="Aptos"/>
                </a:endParaRPr>
              </a:p>
            </p:txBody>
          </p:sp>
        </p:grpSp>
        <p:sp>
          <p:nvSpPr>
            <p:cNvPr id="14" name="Rettangolo 6">
              <a:extLst>
                <a:ext uri="{FF2B5EF4-FFF2-40B4-BE49-F238E27FC236}">
                  <a16:creationId xmlns:a16="http://schemas.microsoft.com/office/drawing/2014/main" id="{FFD8BD82-F6C3-32B1-951D-C5FA1A5B9763}"/>
                </a:ext>
              </a:extLst>
            </p:cNvPr>
            <p:cNvSpPr/>
            <p:nvPr/>
          </p:nvSpPr>
          <p:spPr>
            <a:xfrm>
              <a:off x="3611093" y="2523780"/>
              <a:ext cx="108392" cy="140817"/>
            </a:xfrm>
            <a:prstGeom prst="rect">
              <a:avLst/>
            </a:prstGeom>
            <a:solidFill>
              <a:srgbClr val="FFFFFF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350" b="0" i="0" u="none" strike="noStrike" kern="1200" cap="none" spc="0" baseline="0">
                <a:solidFill>
                  <a:srgbClr val="FFFFFF"/>
                </a:solidFill>
                <a:uFillTx/>
                <a:latin typeface="Aptos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B9EFE74-1E35-5632-0468-F7C5BB22F166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GB" dirty="0">
                <a:solidFill>
                  <a:srgbClr val="0070C0"/>
                </a:solidFill>
              </a:rPr>
              <a:t>Learning objectives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F155D45-33C7-CB33-DC58-F246448F9CF6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z="2400" dirty="0"/>
              <a:t>Obesity definition</a:t>
            </a:r>
          </a:p>
          <a:p>
            <a:pPr lvl="0"/>
            <a:r>
              <a:rPr lang="en-GB" sz="2400" dirty="0"/>
              <a:t>Obesity and OSA: Epidemiology</a:t>
            </a:r>
          </a:p>
          <a:p>
            <a:pPr lvl="0"/>
            <a:r>
              <a:rPr lang="en-GB" sz="2400" dirty="0"/>
              <a:t>Obesity-related OSA: </a:t>
            </a:r>
          </a:p>
          <a:p>
            <a:pPr lvl="1"/>
            <a:r>
              <a:rPr lang="en-GB" sz="2000" dirty="0"/>
              <a:t>Pathophysiology</a:t>
            </a:r>
          </a:p>
          <a:p>
            <a:pPr lvl="1"/>
            <a:r>
              <a:rPr lang="en-GB" sz="2000" dirty="0"/>
              <a:t>Endotypes</a:t>
            </a:r>
          </a:p>
          <a:p>
            <a:pPr lvl="1"/>
            <a:r>
              <a:rPr lang="en-GB" sz="2000" dirty="0"/>
              <a:t>Gender differences</a:t>
            </a:r>
          </a:p>
          <a:p>
            <a:pPr lvl="1"/>
            <a:r>
              <a:rPr lang="en-GB" sz="2000" dirty="0"/>
              <a:t>Leptin</a:t>
            </a:r>
          </a:p>
          <a:p>
            <a:pPr lvl="1"/>
            <a:r>
              <a:rPr lang="en-GB" sz="2000" dirty="0"/>
              <a:t>Detrimental effects of obesity + OSA</a:t>
            </a:r>
          </a:p>
          <a:p>
            <a:pPr lvl="0"/>
            <a:r>
              <a:rPr lang="en-GB" sz="2400" dirty="0"/>
              <a:t>Obesity hypoventilation syndrome (OHS)</a:t>
            </a:r>
          </a:p>
          <a:p>
            <a:pPr lvl="0"/>
            <a:r>
              <a:rPr lang="en-GB" sz="2400" dirty="0"/>
              <a:t>Impact of weight loss on OSA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FD5D691-CB32-1D1B-8C05-6A54F742136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94320" y="60378"/>
            <a:ext cx="10515600" cy="1325559"/>
          </a:xfrm>
        </p:spPr>
        <p:txBody>
          <a:bodyPr/>
          <a:lstStyle/>
          <a:p>
            <a:pPr lvl="0"/>
            <a:r>
              <a:rPr lang="fr-FR" dirty="0"/>
              <a:t>OHS - </a:t>
            </a:r>
            <a:r>
              <a:rPr lang="fr-FR" dirty="0" err="1"/>
              <a:t>Mortality</a:t>
            </a:r>
            <a:endParaRPr lang="fr-FR" dirty="0"/>
          </a:p>
        </p:txBody>
      </p:sp>
      <p:sp>
        <p:nvSpPr>
          <p:cNvPr id="3" name="CasellaDiTesto 4">
            <a:extLst>
              <a:ext uri="{FF2B5EF4-FFF2-40B4-BE49-F238E27FC236}">
                <a16:creationId xmlns:a16="http://schemas.microsoft.com/office/drawing/2014/main" id="{258010E2-A673-1529-F339-EB8810DBF018}"/>
              </a:ext>
            </a:extLst>
          </p:cNvPr>
          <p:cNvSpPr txBox="1"/>
          <p:nvPr/>
        </p:nvSpPr>
        <p:spPr>
          <a:xfrm>
            <a:off x="8217831" y="6470504"/>
            <a:ext cx="3974165" cy="400114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000" b="0" i="0" u="none" strike="noStrike" kern="1200" cap="none" spc="0" baseline="0">
                <a:solidFill>
                  <a:srgbClr val="7F7F7F"/>
                </a:solidFill>
                <a:uFillTx/>
                <a:latin typeface="Arial" pitchFamily="34"/>
                <a:cs typeface="Arial" pitchFamily="34"/>
              </a:rPr>
              <a:t>Kreivi H-R. ERJ Open Res 2020</a:t>
            </a:r>
          </a:p>
        </p:txBody>
      </p:sp>
      <p:pic>
        <p:nvPicPr>
          <p:cNvPr id="4" name="Immagine 6">
            <a:extLst>
              <a:ext uri="{FF2B5EF4-FFF2-40B4-BE49-F238E27FC236}">
                <a16:creationId xmlns:a16="http://schemas.microsoft.com/office/drawing/2014/main" id="{8D2F8442-62B5-A7F4-B649-3495CA5E12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000" y="1416670"/>
            <a:ext cx="5800002" cy="409484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Immagine 7">
            <a:extLst>
              <a:ext uri="{FF2B5EF4-FFF2-40B4-BE49-F238E27FC236}">
                <a16:creationId xmlns:a16="http://schemas.microsoft.com/office/drawing/2014/main" id="{AEDA1BD3-4A5F-3892-3329-D70531022C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8681" y="217572"/>
            <a:ext cx="4325221" cy="321142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Immagine 8">
            <a:extLst>
              <a:ext uri="{FF2B5EF4-FFF2-40B4-BE49-F238E27FC236}">
                <a16:creationId xmlns:a16="http://schemas.microsoft.com/office/drawing/2014/main" id="{F7B33045-E2BB-2DFD-8102-D36117E8B1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8056" y="3386023"/>
            <a:ext cx="4335856" cy="316674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7" name="CasellaDiTesto 9">
            <a:extLst>
              <a:ext uri="{FF2B5EF4-FFF2-40B4-BE49-F238E27FC236}">
                <a16:creationId xmlns:a16="http://schemas.microsoft.com/office/drawing/2014/main" id="{07626017-DFCF-BD9F-7EC6-D72157F66C1A}"/>
              </a:ext>
            </a:extLst>
          </p:cNvPr>
          <p:cNvSpPr txBox="1"/>
          <p:nvPr/>
        </p:nvSpPr>
        <p:spPr>
          <a:xfrm>
            <a:off x="6811859" y="2265398"/>
            <a:ext cx="899412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3200" b="1" i="0" u="none" strike="noStrike" kern="1200" cap="none" spc="0" baseline="0">
                <a:solidFill>
                  <a:srgbClr val="00B0F0"/>
                </a:solidFill>
                <a:uFillTx/>
                <a:latin typeface="Aptos"/>
              </a:rPr>
              <a:t>OSA</a:t>
            </a:r>
          </a:p>
        </p:txBody>
      </p:sp>
      <p:sp>
        <p:nvSpPr>
          <p:cNvPr id="8" name="CasellaDiTesto 10">
            <a:extLst>
              <a:ext uri="{FF2B5EF4-FFF2-40B4-BE49-F238E27FC236}">
                <a16:creationId xmlns:a16="http://schemas.microsoft.com/office/drawing/2014/main" id="{423783AE-E0E9-EFB2-99A3-759F80A35936}"/>
              </a:ext>
            </a:extLst>
          </p:cNvPr>
          <p:cNvSpPr txBox="1"/>
          <p:nvPr/>
        </p:nvSpPr>
        <p:spPr>
          <a:xfrm>
            <a:off x="6811859" y="5268068"/>
            <a:ext cx="915634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3200" b="1" i="0" u="none" strike="noStrike" kern="1200" cap="none" spc="0" baseline="0">
                <a:solidFill>
                  <a:srgbClr val="000000"/>
                </a:solidFill>
                <a:uFillTx/>
                <a:latin typeface="Aptos"/>
              </a:rPr>
              <a:t>OHS</a:t>
            </a:r>
          </a:p>
        </p:txBody>
      </p:sp>
      <p:sp>
        <p:nvSpPr>
          <p:cNvPr id="9" name="CasellaDiTesto 2">
            <a:extLst>
              <a:ext uri="{FF2B5EF4-FFF2-40B4-BE49-F238E27FC236}">
                <a16:creationId xmlns:a16="http://schemas.microsoft.com/office/drawing/2014/main" id="{147A0BD2-CB3C-E706-4D78-B1B2BE188D28}"/>
              </a:ext>
            </a:extLst>
          </p:cNvPr>
          <p:cNvSpPr txBox="1"/>
          <p:nvPr/>
        </p:nvSpPr>
        <p:spPr>
          <a:xfrm>
            <a:off x="4673946" y="1579031"/>
            <a:ext cx="899412" cy="584777"/>
          </a:xfrm>
          <a:prstGeom prst="rect">
            <a:avLst/>
          </a:prstGeom>
          <a:solidFill>
            <a:srgbClr val="FFFFFF"/>
          </a:solidFill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3200" b="1" i="0" u="none" strike="noStrike" kern="1200" cap="none" spc="0" baseline="0">
                <a:solidFill>
                  <a:srgbClr val="00B0F0"/>
                </a:solidFill>
                <a:uFillTx/>
                <a:latin typeface="Aptos"/>
              </a:rPr>
              <a:t>OSA</a:t>
            </a:r>
          </a:p>
        </p:txBody>
      </p:sp>
      <p:sp>
        <p:nvSpPr>
          <p:cNvPr id="10" name="CasellaDiTesto 3">
            <a:extLst>
              <a:ext uri="{FF2B5EF4-FFF2-40B4-BE49-F238E27FC236}">
                <a16:creationId xmlns:a16="http://schemas.microsoft.com/office/drawing/2014/main" id="{4B1B9640-46CB-3177-220A-F70BF26D6229}"/>
              </a:ext>
            </a:extLst>
          </p:cNvPr>
          <p:cNvSpPr txBox="1"/>
          <p:nvPr/>
        </p:nvSpPr>
        <p:spPr>
          <a:xfrm>
            <a:off x="4692636" y="3221239"/>
            <a:ext cx="915634" cy="584777"/>
          </a:xfrm>
          <a:prstGeom prst="rect">
            <a:avLst/>
          </a:prstGeom>
          <a:solidFill>
            <a:srgbClr val="FFFFFF"/>
          </a:solidFill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3200" b="1" i="0" u="none" strike="noStrike" kern="1200" cap="none" spc="0" baseline="0">
                <a:solidFill>
                  <a:srgbClr val="000000"/>
                </a:solidFill>
                <a:uFillTx/>
                <a:latin typeface="Aptos"/>
              </a:rPr>
              <a:t>OHS</a:t>
            </a:r>
          </a:p>
        </p:txBody>
      </p:sp>
      <p:sp>
        <p:nvSpPr>
          <p:cNvPr id="11" name="Segnaposto contenuto 2">
            <a:extLst>
              <a:ext uri="{FF2B5EF4-FFF2-40B4-BE49-F238E27FC236}">
                <a16:creationId xmlns:a16="http://schemas.microsoft.com/office/drawing/2014/main" id="{56CC5AA6-0363-DB72-506E-1326B560D197}"/>
              </a:ext>
            </a:extLst>
          </p:cNvPr>
          <p:cNvSpPr txBox="1"/>
          <p:nvPr/>
        </p:nvSpPr>
        <p:spPr>
          <a:xfrm>
            <a:off x="367259" y="5730691"/>
            <a:ext cx="6107689" cy="75737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400" b="0" i="0" u="none" strike="noStrike" kern="1200" cap="none" spc="0" baseline="0">
                <a:solidFill>
                  <a:srgbClr val="00B0F0"/>
                </a:solidFill>
                <a:uFillTx/>
                <a:latin typeface="Arial" pitchFamily="34"/>
                <a:cs typeface="Arial" pitchFamily="34"/>
              </a:rPr>
              <a:t>Critical role of early diagnosis and effective ventilatory treatment in improving survival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E3568EB-FF22-2CA3-A35A-AC125B49C69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63811"/>
            <a:ext cx="10515600" cy="1325559"/>
          </a:xfrm>
        </p:spPr>
        <p:txBody>
          <a:bodyPr/>
          <a:lstStyle/>
          <a:p>
            <a:pPr lvl="0" algn="ctr"/>
            <a:r>
              <a:rPr lang="it-IT" dirty="0" err="1"/>
              <a:t>Trajectories</a:t>
            </a:r>
            <a:r>
              <a:rPr lang="it-IT" dirty="0"/>
              <a:t> </a:t>
            </a:r>
            <a:r>
              <a:rPr lang="it-IT" dirty="0" err="1"/>
              <a:t>leading</a:t>
            </a:r>
            <a:r>
              <a:rPr lang="it-IT" dirty="0"/>
              <a:t> to OHS </a:t>
            </a:r>
            <a:r>
              <a:rPr lang="it-IT" dirty="0" err="1"/>
              <a:t>diagnosis</a:t>
            </a:r>
            <a:endParaRPr lang="en-GB" dirty="0"/>
          </a:p>
        </p:txBody>
      </p:sp>
      <p:pic>
        <p:nvPicPr>
          <p:cNvPr id="3" name="Segnaposto contenuto 5" descr="Immagine che contiene testo, schermata, diagramma, Carattere&#10;&#10;Il contenuto generato dall'IA potrebbe non essere corretto.">
            <a:extLst>
              <a:ext uri="{FF2B5EF4-FFF2-40B4-BE49-F238E27FC236}">
                <a16:creationId xmlns:a16="http://schemas.microsoft.com/office/drawing/2014/main" id="{064302C6-C3D5-DCE0-F904-B51F617691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8203" y="1524185"/>
            <a:ext cx="9097457" cy="4664070"/>
          </a:xfr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55E7B82D-7FCE-1FCC-4458-7FA9802D0FDE}"/>
              </a:ext>
            </a:extLst>
          </p:cNvPr>
          <p:cNvSpPr txBox="1"/>
          <p:nvPr/>
        </p:nvSpPr>
        <p:spPr>
          <a:xfrm>
            <a:off x="7260838" y="6457885"/>
            <a:ext cx="4931158" cy="400114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000" b="0" i="0" u="none" strike="noStrike" kern="1200" cap="none" spc="0" baseline="0">
                <a:solidFill>
                  <a:srgbClr val="7F7F7F"/>
                </a:solidFill>
                <a:uFillTx/>
                <a:latin typeface="Arial" pitchFamily="34"/>
                <a:cs typeface="Arial" pitchFamily="34"/>
              </a:rPr>
              <a:t>Pepin JL. Sleep Medicine 2025 </a:t>
            </a:r>
            <a:r>
              <a:rPr lang="fr-FR" sz="2000" b="0" i="1" u="none" strike="noStrike" kern="1200" cap="none" spc="0" baseline="0">
                <a:solidFill>
                  <a:srgbClr val="7F7F7F"/>
                </a:solidFill>
                <a:uFillTx/>
                <a:latin typeface="Arial" pitchFamily="34"/>
                <a:cs typeface="Arial" pitchFamily="34"/>
              </a:rPr>
              <a:t>(modified)</a:t>
            </a:r>
          </a:p>
        </p:txBody>
      </p:sp>
      <p:sp>
        <p:nvSpPr>
          <p:cNvPr id="5" name="CasellaDiTesto 2">
            <a:extLst>
              <a:ext uri="{FF2B5EF4-FFF2-40B4-BE49-F238E27FC236}">
                <a16:creationId xmlns:a16="http://schemas.microsoft.com/office/drawing/2014/main" id="{8F43843C-F183-B79A-A8B0-272E12F4EF6D}"/>
              </a:ext>
            </a:extLst>
          </p:cNvPr>
          <p:cNvSpPr txBox="1"/>
          <p:nvPr/>
        </p:nvSpPr>
        <p:spPr>
          <a:xfrm>
            <a:off x="3168642" y="4498500"/>
            <a:ext cx="1125626" cy="461662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400" b="1" i="0" u="none" strike="noStrike" kern="1200" cap="none" spc="0" baseline="0">
                <a:solidFill>
                  <a:srgbClr val="FFFFFF"/>
                </a:solidFill>
                <a:uFillTx/>
                <a:latin typeface="Aptos"/>
              </a:rPr>
              <a:t>50-60%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171E00F-82F6-CF39-7CF5-107D3C6261F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198" y="0"/>
            <a:ext cx="10515600" cy="1325559"/>
          </a:xfrm>
        </p:spPr>
        <p:txBody>
          <a:bodyPr/>
          <a:lstStyle/>
          <a:p>
            <a:pPr lvl="0" algn="ctr"/>
            <a:r>
              <a:rPr lang="en-GB" dirty="0">
                <a:solidFill>
                  <a:srgbClr val="0070C0"/>
                </a:solidFill>
              </a:rPr>
              <a:t>Impact of weight change on AHI</a:t>
            </a:r>
          </a:p>
        </p:txBody>
      </p:sp>
      <p:sp>
        <p:nvSpPr>
          <p:cNvPr id="3" name="CasellaDiTesto 5">
            <a:extLst>
              <a:ext uri="{FF2B5EF4-FFF2-40B4-BE49-F238E27FC236}">
                <a16:creationId xmlns:a16="http://schemas.microsoft.com/office/drawing/2014/main" id="{18AE77DD-6BF7-73E5-29C8-BE89561A3AAD}"/>
              </a:ext>
            </a:extLst>
          </p:cNvPr>
          <p:cNvSpPr txBox="1"/>
          <p:nvPr/>
        </p:nvSpPr>
        <p:spPr>
          <a:xfrm>
            <a:off x="6836140" y="6550223"/>
            <a:ext cx="5355860" cy="307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400" b="0" i="0" u="none" strike="noStrike" kern="1200" cap="none" spc="0" baseline="0" dirty="0">
                <a:solidFill>
                  <a:srgbClr val="000000"/>
                </a:solidFill>
                <a:uFillTx/>
                <a:latin typeface="Aptos"/>
              </a:rPr>
              <a:t>Peppard. JAMA 2000</a:t>
            </a:r>
          </a:p>
        </p:txBody>
      </p:sp>
      <p:pic>
        <p:nvPicPr>
          <p:cNvPr id="4" name="Immagine 6">
            <a:extLst>
              <a:ext uri="{FF2B5EF4-FFF2-40B4-BE49-F238E27FC236}">
                <a16:creationId xmlns:a16="http://schemas.microsoft.com/office/drawing/2014/main" id="{1EDE8459-7403-25A6-B7EF-7AECB72945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6445" y="1325559"/>
            <a:ext cx="5059110" cy="498103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Rettangolo 2">
            <a:extLst>
              <a:ext uri="{FF2B5EF4-FFF2-40B4-BE49-F238E27FC236}">
                <a16:creationId xmlns:a16="http://schemas.microsoft.com/office/drawing/2014/main" id="{751A983A-B1C9-2E47-9883-30A130B3C4EB}"/>
              </a:ext>
            </a:extLst>
          </p:cNvPr>
          <p:cNvSpPr/>
          <p:nvPr/>
        </p:nvSpPr>
        <p:spPr>
          <a:xfrm>
            <a:off x="4187688" y="3816074"/>
            <a:ext cx="3802386" cy="301285"/>
          </a:xfrm>
          <a:prstGeom prst="rect">
            <a:avLst/>
          </a:prstGeom>
          <a:noFill/>
          <a:ln w="69851" cap="flat">
            <a:solidFill>
              <a:srgbClr val="E97132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ptos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52E6E0E-8B6A-83B1-E2CB-AD733B1C56F6}"/>
              </a:ext>
            </a:extLst>
          </p:cNvPr>
          <p:cNvSpPr txBox="1"/>
          <p:nvPr/>
        </p:nvSpPr>
        <p:spPr>
          <a:xfrm>
            <a:off x="2152650" y="0"/>
            <a:ext cx="7886700" cy="132555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400" b="0" i="0" u="none" strike="noStrike" kern="1200" cap="none" spc="0" baseline="0" dirty="0">
                <a:solidFill>
                  <a:srgbClr val="000000"/>
                </a:solidFill>
                <a:uFillTx/>
                <a:latin typeface="Aptos Display"/>
              </a:rPr>
              <a:t>Lifestyle intervention</a:t>
            </a:r>
          </a:p>
        </p:txBody>
      </p:sp>
      <p:pic>
        <p:nvPicPr>
          <p:cNvPr id="3" name="Immagine 8" descr="Immagine che contiene testo, schermata, Carattere, design&#10;&#10;Il contenuto generato dall'IA potrebbe non essere corretto.">
            <a:extLst>
              <a:ext uri="{FF2B5EF4-FFF2-40B4-BE49-F238E27FC236}">
                <a16:creationId xmlns:a16="http://schemas.microsoft.com/office/drawing/2014/main" id="{E60F9387-1D43-BD64-5F21-03BAFC6F5E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776" y="1301771"/>
            <a:ext cx="10504448" cy="508833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CasellaDiTesto 4">
            <a:extLst>
              <a:ext uri="{FF2B5EF4-FFF2-40B4-BE49-F238E27FC236}">
                <a16:creationId xmlns:a16="http://schemas.microsoft.com/office/drawing/2014/main" id="{D86875BF-719C-1CEE-3D30-D1A8B6D8B7D5}"/>
              </a:ext>
            </a:extLst>
          </p:cNvPr>
          <p:cNvSpPr txBox="1"/>
          <p:nvPr/>
        </p:nvSpPr>
        <p:spPr>
          <a:xfrm>
            <a:off x="6836140" y="6550223"/>
            <a:ext cx="5355860" cy="307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400" b="0" i="0" u="none" strike="noStrike" kern="1200" cap="none" spc="0" baseline="0" dirty="0">
                <a:solidFill>
                  <a:srgbClr val="000000"/>
                </a:solidFill>
                <a:uFillTx/>
                <a:latin typeface="Aptos"/>
              </a:rPr>
              <a:t>Carneiro-Barrera A. JAMA </a:t>
            </a:r>
            <a:r>
              <a:rPr lang="it-IT" sz="1400" b="0" i="0" u="none" strike="noStrike" kern="1200" cap="none" spc="0" baseline="0" dirty="0" err="1">
                <a:solidFill>
                  <a:srgbClr val="000000"/>
                </a:solidFill>
                <a:uFillTx/>
                <a:latin typeface="Aptos"/>
              </a:rPr>
              <a:t>Netw</a:t>
            </a:r>
            <a:r>
              <a:rPr lang="it-IT" sz="1400" b="0" i="0" u="none" strike="noStrike" kern="1200" cap="none" spc="0" baseline="0" dirty="0">
                <a:solidFill>
                  <a:srgbClr val="000000"/>
                </a:solidFill>
                <a:uFillTx/>
                <a:latin typeface="Aptos"/>
              </a:rPr>
              <a:t> Open 2022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egnaposto contenuto 4">
            <a:extLst>
              <a:ext uri="{FF2B5EF4-FFF2-40B4-BE49-F238E27FC236}">
                <a16:creationId xmlns:a16="http://schemas.microsoft.com/office/drawing/2014/main" id="{0EB41DD7-3C7A-369E-CC18-182552A2F4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06601" y="3088002"/>
            <a:ext cx="10151838" cy="3271763"/>
          </a:xfrm>
        </p:spPr>
      </p:pic>
      <p:sp>
        <p:nvSpPr>
          <p:cNvPr id="3" name="CasellaDiTesto 5">
            <a:extLst>
              <a:ext uri="{FF2B5EF4-FFF2-40B4-BE49-F238E27FC236}">
                <a16:creationId xmlns:a16="http://schemas.microsoft.com/office/drawing/2014/main" id="{B299A4DE-F205-F297-1CFA-3F40C36D2DBC}"/>
              </a:ext>
            </a:extLst>
          </p:cNvPr>
          <p:cNvSpPr txBox="1"/>
          <p:nvPr/>
        </p:nvSpPr>
        <p:spPr>
          <a:xfrm>
            <a:off x="8928188" y="6535298"/>
            <a:ext cx="3274740" cy="307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400" b="0" i="0" u="none" strike="noStrike" kern="1200" cap="none" spc="0" baseline="0" dirty="0">
                <a:solidFill>
                  <a:srgbClr val="000000"/>
                </a:solidFill>
                <a:uFillTx/>
                <a:latin typeface="Aptos"/>
              </a:rPr>
              <a:t>Wong. Sleep </a:t>
            </a:r>
            <a:r>
              <a:rPr lang="it-IT" sz="1400" b="0" i="0" u="none" strike="noStrike" kern="1200" cap="none" spc="0" baseline="0" dirty="0" err="1">
                <a:solidFill>
                  <a:srgbClr val="000000"/>
                </a:solidFill>
                <a:uFillTx/>
                <a:latin typeface="Aptos"/>
              </a:rPr>
              <a:t>Med</a:t>
            </a:r>
            <a:r>
              <a:rPr lang="it-IT" sz="1400" b="0" i="0" u="none" strike="noStrike" kern="1200" cap="none" spc="0" baseline="0" dirty="0">
                <a:solidFill>
                  <a:srgbClr val="000000"/>
                </a:solidFill>
                <a:uFillTx/>
                <a:latin typeface="Aptos"/>
              </a:rPr>
              <a:t> </a:t>
            </a:r>
            <a:r>
              <a:rPr lang="it-IT" sz="1400" b="0" i="0" u="none" strike="noStrike" kern="1200" cap="none" spc="0" baseline="0" dirty="0" err="1">
                <a:solidFill>
                  <a:srgbClr val="000000"/>
                </a:solidFill>
                <a:uFillTx/>
                <a:latin typeface="Aptos"/>
              </a:rPr>
              <a:t>Rev</a:t>
            </a:r>
            <a:r>
              <a:rPr lang="it-IT" sz="1400" b="0" i="0" u="none" strike="noStrike" kern="1200" cap="none" spc="0" baseline="0" dirty="0">
                <a:solidFill>
                  <a:srgbClr val="000000"/>
                </a:solidFill>
                <a:uFillTx/>
                <a:latin typeface="Aptos"/>
              </a:rPr>
              <a:t> 2014</a:t>
            </a:r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0DCEF472-10E3-FB8A-8304-51E1D88072C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152657" y="22220"/>
            <a:ext cx="7886700" cy="1325559"/>
          </a:xfrm>
        </p:spPr>
        <p:txBody>
          <a:bodyPr/>
          <a:lstStyle/>
          <a:p>
            <a:pPr lvl="0" algn="ctr"/>
            <a:r>
              <a:rPr lang="en-GB" dirty="0"/>
              <a:t>Bariatric surgery</a:t>
            </a:r>
          </a:p>
        </p:txBody>
      </p:sp>
      <p:grpSp>
        <p:nvGrpSpPr>
          <p:cNvPr id="9" name="Gruppo 8">
            <a:extLst>
              <a:ext uri="{FF2B5EF4-FFF2-40B4-BE49-F238E27FC236}">
                <a16:creationId xmlns:a16="http://schemas.microsoft.com/office/drawing/2014/main" id="{EC9B3893-8E3B-F0F8-448A-2E361D6BCEE2}"/>
              </a:ext>
            </a:extLst>
          </p:cNvPr>
          <p:cNvGrpSpPr/>
          <p:nvPr/>
        </p:nvGrpSpPr>
        <p:grpSpPr>
          <a:xfrm>
            <a:off x="1971521" y="975075"/>
            <a:ext cx="8248957" cy="1937394"/>
            <a:chOff x="1790386" y="1347779"/>
            <a:chExt cx="8248957" cy="1937394"/>
          </a:xfrm>
        </p:grpSpPr>
        <p:grpSp>
          <p:nvGrpSpPr>
            <p:cNvPr id="8" name="Gruppo 7">
              <a:extLst>
                <a:ext uri="{FF2B5EF4-FFF2-40B4-BE49-F238E27FC236}">
                  <a16:creationId xmlns:a16="http://schemas.microsoft.com/office/drawing/2014/main" id="{6AD9FDD9-DCAF-A1BE-77C3-00B115042789}"/>
                </a:ext>
              </a:extLst>
            </p:cNvPr>
            <p:cNvGrpSpPr/>
            <p:nvPr/>
          </p:nvGrpSpPr>
          <p:grpSpPr>
            <a:xfrm>
              <a:off x="1790386" y="1347779"/>
              <a:ext cx="5269028" cy="1937394"/>
              <a:chOff x="1790386" y="1347779"/>
              <a:chExt cx="5269028" cy="1937394"/>
            </a:xfrm>
          </p:grpSpPr>
          <p:pic>
            <p:nvPicPr>
              <p:cNvPr id="5" name="Immagine 7">
                <a:extLst>
                  <a:ext uri="{FF2B5EF4-FFF2-40B4-BE49-F238E27FC236}">
                    <a16:creationId xmlns:a16="http://schemas.microsoft.com/office/drawing/2014/main" id="{BBFE20D0-886E-8F31-35B7-2A7DED7A44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528803" y="1658831"/>
                <a:ext cx="2530611" cy="1565498"/>
              </a:xfrm>
              <a:prstGeom prst="rect">
                <a:avLst/>
              </a:prstGeom>
              <a:noFill/>
              <a:ln cap="flat">
                <a:noFill/>
              </a:ln>
            </p:spPr>
          </p:pic>
          <p:pic>
            <p:nvPicPr>
              <p:cNvPr id="6" name="Immagine 8">
                <a:extLst>
                  <a:ext uri="{FF2B5EF4-FFF2-40B4-BE49-F238E27FC236}">
                    <a16:creationId xmlns:a16="http://schemas.microsoft.com/office/drawing/2014/main" id="{37F07697-0C04-6138-273E-2A6029B4B7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790386" y="1347779"/>
                <a:ext cx="2607649" cy="1937394"/>
              </a:xfrm>
              <a:prstGeom prst="rect">
                <a:avLst/>
              </a:prstGeom>
              <a:noFill/>
              <a:ln cap="flat">
                <a:noFill/>
              </a:ln>
            </p:spPr>
          </p:pic>
        </p:grpSp>
        <p:pic>
          <p:nvPicPr>
            <p:cNvPr id="7" name="Immagine 9">
              <a:extLst>
                <a:ext uri="{FF2B5EF4-FFF2-40B4-BE49-F238E27FC236}">
                  <a16:creationId xmlns:a16="http://schemas.microsoft.com/office/drawing/2014/main" id="{97597CE7-D808-D556-C257-4A6E99AD217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320951" y="1347779"/>
              <a:ext cx="2718392" cy="1922471"/>
            </a:xfrm>
            <a:prstGeom prst="rect">
              <a:avLst/>
            </a:prstGeom>
            <a:noFill/>
            <a:ln cap="flat">
              <a:noFill/>
            </a:ln>
          </p:spPr>
        </p:pic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3">
            <a:extLst>
              <a:ext uri="{FF2B5EF4-FFF2-40B4-BE49-F238E27FC236}">
                <a16:creationId xmlns:a16="http://schemas.microsoft.com/office/drawing/2014/main" id="{C83CDD15-31A4-1F3C-5B56-DC6520A82F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7858" y="4432691"/>
            <a:ext cx="2616299" cy="72523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Freccia a destra 4">
            <a:extLst>
              <a:ext uri="{FF2B5EF4-FFF2-40B4-BE49-F238E27FC236}">
                <a16:creationId xmlns:a16="http://schemas.microsoft.com/office/drawing/2014/main" id="{0348E397-6312-F217-811D-87EBD0F98021}"/>
              </a:ext>
            </a:extLst>
          </p:cNvPr>
          <p:cNvSpPr/>
          <p:nvPr/>
        </p:nvSpPr>
        <p:spPr>
          <a:xfrm rot="20654120">
            <a:off x="3326532" y="3462714"/>
            <a:ext cx="1553766" cy="925116"/>
          </a:xfrm>
          <a:custGeom>
            <a:avLst>
              <a:gd name="f0" fmla="val 15170"/>
              <a:gd name="f1" fmla="val 54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0"/>
              <a:gd name="f11" fmla="+- 0 0 180"/>
              <a:gd name="f12" fmla="*/ f5 1 21600"/>
              <a:gd name="f13" fmla="*/ f6 1 21600"/>
              <a:gd name="f14" fmla="pin 0 f0 21600"/>
              <a:gd name="f15" fmla="pin 0 f1 10800"/>
              <a:gd name="f16" fmla="*/ f10 f2 1"/>
              <a:gd name="f17" fmla="*/ f11 f2 1"/>
              <a:gd name="f18" fmla="val f15"/>
              <a:gd name="f19" fmla="val f14"/>
              <a:gd name="f20" fmla="+- 21600 0 f15"/>
              <a:gd name="f21" fmla="*/ f14 f12 1"/>
              <a:gd name="f22" fmla="*/ f15 f13 1"/>
              <a:gd name="f23" fmla="*/ 0 f12 1"/>
              <a:gd name="f24" fmla="*/ 0 f13 1"/>
              <a:gd name="f25" fmla="*/ f16 1 f4"/>
              <a:gd name="f26" fmla="*/ 21600 f13 1"/>
              <a:gd name="f27" fmla="*/ f17 1 f4"/>
              <a:gd name="f28" fmla="+- 21600 0 f19"/>
              <a:gd name="f29" fmla="*/ f20 f13 1"/>
              <a:gd name="f30" fmla="*/ f18 f13 1"/>
              <a:gd name="f31" fmla="*/ f19 f12 1"/>
              <a:gd name="f32" fmla="+- f25 0 f3"/>
              <a:gd name="f33" fmla="+- f27 0 f3"/>
              <a:gd name="f34" fmla="*/ f28 f18 1"/>
              <a:gd name="f35" fmla="*/ f34 1 10800"/>
              <a:gd name="f36" fmla="+- f19 f35 0"/>
              <a:gd name="f37" fmla="*/ f36 f12 1"/>
            </a:gdLst>
            <a:ahLst>
              <a:ahXY gdRefX="f0" minX="f7" maxX="f8" gdRefY="f1" minY="f7" maxY="f9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31" y="f24"/>
              </a:cxn>
              <a:cxn ang="f33">
                <a:pos x="f31" y="f26"/>
              </a:cxn>
            </a:cxnLst>
            <a:rect l="f23" t="f30" r="f37" b="f29"/>
            <a:pathLst>
              <a:path w="21600" h="21600">
                <a:moveTo>
                  <a:pt x="f7" y="f18"/>
                </a:moveTo>
                <a:lnTo>
                  <a:pt x="f19" y="f18"/>
                </a:lnTo>
                <a:lnTo>
                  <a:pt x="f19" y="f7"/>
                </a:lnTo>
                <a:lnTo>
                  <a:pt x="f8" y="f9"/>
                </a:lnTo>
                <a:lnTo>
                  <a:pt x="f19" y="f8"/>
                </a:lnTo>
                <a:lnTo>
                  <a:pt x="f19" y="f20"/>
                </a:lnTo>
                <a:lnTo>
                  <a:pt x="f7" y="f20"/>
                </a:lnTo>
                <a:close/>
              </a:path>
            </a:pathLst>
          </a:custGeom>
          <a:solidFill>
            <a:srgbClr val="E9713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350" b="0" i="0" u="none" strike="noStrike" kern="1200" cap="none" spc="0" baseline="0">
              <a:solidFill>
                <a:srgbClr val="FFFFFF"/>
              </a:solidFill>
              <a:uFillTx/>
              <a:latin typeface="Aptos"/>
            </a:endParaRPr>
          </a:p>
        </p:txBody>
      </p:sp>
      <p:pic>
        <p:nvPicPr>
          <p:cNvPr id="4" name="Immagine 6">
            <a:extLst>
              <a:ext uri="{FF2B5EF4-FFF2-40B4-BE49-F238E27FC236}">
                <a16:creationId xmlns:a16="http://schemas.microsoft.com/office/drawing/2014/main" id="{433AB485-7E4F-E5FC-2BBC-5D5204A444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264142">
            <a:off x="4838328" y="2640778"/>
            <a:ext cx="2732794" cy="149003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Immagine 9">
            <a:extLst>
              <a:ext uri="{FF2B5EF4-FFF2-40B4-BE49-F238E27FC236}">
                <a16:creationId xmlns:a16="http://schemas.microsoft.com/office/drawing/2014/main" id="{43D802F6-3DF9-BD1C-0FC8-6AD3BD55CC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96298" y="1614254"/>
            <a:ext cx="2521979" cy="61085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CasellaDiTesto 10">
            <a:extLst>
              <a:ext uri="{FF2B5EF4-FFF2-40B4-BE49-F238E27FC236}">
                <a16:creationId xmlns:a16="http://schemas.microsoft.com/office/drawing/2014/main" id="{2FF4087D-7B3D-28D0-E425-8700606EE3DC}"/>
              </a:ext>
            </a:extLst>
          </p:cNvPr>
          <p:cNvSpPr txBox="1"/>
          <p:nvPr/>
        </p:nvSpPr>
        <p:spPr>
          <a:xfrm>
            <a:off x="1911233" y="5018483"/>
            <a:ext cx="2089550" cy="92333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350" b="1" i="0" u="none" strike="noStrike" kern="1200" cap="none" spc="0" baseline="0">
                <a:solidFill>
                  <a:srgbClr val="000000"/>
                </a:solidFill>
                <a:uFillTx/>
                <a:latin typeface="Aptos"/>
              </a:rPr>
              <a:t>SCALE TRIAL </a:t>
            </a:r>
            <a:r>
              <a:rPr lang="it-IT" sz="900" b="1" i="0" u="none" strike="noStrike" kern="1200" cap="none" spc="0" baseline="0">
                <a:solidFill>
                  <a:srgbClr val="000000"/>
                </a:solidFill>
                <a:uFillTx/>
                <a:latin typeface="Aptos"/>
              </a:rPr>
              <a:t>(Blackman)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50" b="0" i="0" u="none" strike="noStrike" kern="1200" cap="none" spc="0" baseline="0">
                <a:solidFill>
                  <a:srgbClr val="000000"/>
                </a:solidFill>
                <a:uFillTx/>
                <a:latin typeface="Aptos"/>
              </a:rPr>
              <a:t>4 % weight loss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50" b="0" i="0" u="none" strike="noStrike" kern="1200" cap="none" spc="0" baseline="0">
                <a:solidFill>
                  <a:srgbClr val="000000"/>
                </a:solidFill>
                <a:uFillTx/>
                <a:latin typeface="Aptos"/>
              </a:rPr>
              <a:t>6 events/h AHI drop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50" b="0" i="1" u="none" strike="noStrike" kern="1200" cap="none" spc="0" baseline="0">
                <a:solidFill>
                  <a:srgbClr val="000000"/>
                </a:solidFill>
                <a:uFillTx/>
                <a:latin typeface="Aptos"/>
              </a:rPr>
              <a:t>Placebo adjusted</a:t>
            </a:r>
            <a:endParaRPr lang="it-IT" sz="1350" b="0" i="1" u="none" strike="noStrike" kern="1200" cap="none" spc="0" baseline="0">
              <a:solidFill>
                <a:srgbClr val="000000"/>
              </a:solidFill>
              <a:uFillTx/>
              <a:latin typeface="Aptos"/>
            </a:endParaRPr>
          </a:p>
        </p:txBody>
      </p:sp>
      <p:sp>
        <p:nvSpPr>
          <p:cNvPr id="7" name="CasellaDiTesto 11">
            <a:extLst>
              <a:ext uri="{FF2B5EF4-FFF2-40B4-BE49-F238E27FC236}">
                <a16:creationId xmlns:a16="http://schemas.microsoft.com/office/drawing/2014/main" id="{78515F02-D69D-1450-7AD1-EC92C1ABD748}"/>
              </a:ext>
            </a:extLst>
          </p:cNvPr>
          <p:cNvSpPr txBox="1"/>
          <p:nvPr/>
        </p:nvSpPr>
        <p:spPr>
          <a:xfrm>
            <a:off x="5150924" y="3613562"/>
            <a:ext cx="2195236" cy="113107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350" b="1" i="0" u="none" strike="noStrike" kern="1200" cap="none" spc="0" baseline="0">
                <a:solidFill>
                  <a:srgbClr val="000000"/>
                </a:solidFill>
                <a:uFillTx/>
                <a:latin typeface="Aptos"/>
              </a:rPr>
              <a:t>STEP TRIALS</a:t>
            </a:r>
            <a:endParaRPr lang="it-IT" sz="900" b="1" i="0" u="none" strike="noStrike" kern="1200" cap="none" spc="0" baseline="0">
              <a:solidFill>
                <a:srgbClr val="000000"/>
              </a:solidFill>
              <a:uFillTx/>
              <a:latin typeface="Aptos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50" b="0" i="0" u="none" strike="noStrike" kern="1200" cap="none" spc="0" baseline="0">
                <a:solidFill>
                  <a:srgbClr val="000000"/>
                </a:solidFill>
                <a:uFillTx/>
                <a:latin typeface="Aptos"/>
              </a:rPr>
              <a:t>11 % average weight loss across 6 trials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50" b="0" i="1" u="none" strike="noStrike" kern="1200" cap="none" spc="0" baseline="0">
                <a:solidFill>
                  <a:srgbClr val="000000"/>
                </a:solidFill>
                <a:uFillTx/>
                <a:latin typeface="Aptos"/>
              </a:rPr>
              <a:t>Placebo adjusted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50" b="0" i="0" u="none" strike="noStrike" kern="1200" cap="none" spc="0" baseline="0">
                <a:solidFill>
                  <a:srgbClr val="000000"/>
                </a:solidFill>
                <a:uFillTx/>
                <a:latin typeface="Aptos"/>
              </a:rPr>
              <a:t>(Davies, 2021, Lancet)</a:t>
            </a:r>
            <a:endParaRPr lang="it-IT" sz="1350" b="0" i="0" u="none" strike="noStrike" kern="1200" cap="none" spc="0" baseline="0">
              <a:solidFill>
                <a:srgbClr val="000000"/>
              </a:solidFill>
              <a:uFillTx/>
              <a:latin typeface="Aptos"/>
            </a:endParaRPr>
          </a:p>
        </p:txBody>
      </p:sp>
      <p:sp>
        <p:nvSpPr>
          <p:cNvPr id="8" name="CasellaDiTesto 12">
            <a:extLst>
              <a:ext uri="{FF2B5EF4-FFF2-40B4-BE49-F238E27FC236}">
                <a16:creationId xmlns:a16="http://schemas.microsoft.com/office/drawing/2014/main" id="{BCFE75BB-E8CA-BAD7-8B16-5139F9F1E5CA}"/>
              </a:ext>
            </a:extLst>
          </p:cNvPr>
          <p:cNvSpPr txBox="1"/>
          <p:nvPr/>
        </p:nvSpPr>
        <p:spPr>
          <a:xfrm>
            <a:off x="8278419" y="2161056"/>
            <a:ext cx="2339867" cy="113107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350" b="1" i="0" u="none" strike="noStrike" kern="1200" cap="none" spc="0" baseline="0">
                <a:solidFill>
                  <a:srgbClr val="000000"/>
                </a:solidFill>
                <a:uFillTx/>
                <a:latin typeface="Aptos"/>
              </a:rPr>
              <a:t>SURMOUNT TRIALS</a:t>
            </a:r>
            <a:endParaRPr lang="it-IT" sz="900" b="1" i="0" u="none" strike="noStrike" kern="1200" cap="none" spc="0" baseline="0">
              <a:solidFill>
                <a:srgbClr val="000000"/>
              </a:solidFill>
              <a:uFillTx/>
              <a:latin typeface="Aptos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50" b="0" i="0" u="none" strike="noStrike" kern="1200" cap="none" spc="0" baseline="0">
                <a:solidFill>
                  <a:srgbClr val="000000"/>
                </a:solidFill>
                <a:uFillTx/>
                <a:latin typeface="Aptos"/>
              </a:rPr>
              <a:t>12-18 % average weight loss across 2 trials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50" b="0" i="1" u="none" strike="noStrike" kern="1200" cap="none" spc="0" baseline="0">
                <a:solidFill>
                  <a:srgbClr val="000000"/>
                </a:solidFill>
                <a:uFillTx/>
                <a:latin typeface="Aptos"/>
              </a:rPr>
              <a:t>Placebo adjusted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50" b="0" i="0" u="none" strike="noStrike" kern="1200" cap="none" spc="0" baseline="0">
                <a:solidFill>
                  <a:srgbClr val="000000"/>
                </a:solidFill>
                <a:uFillTx/>
                <a:latin typeface="Aptos"/>
              </a:rPr>
              <a:t>(JAstreboff, 2022, NEJM)</a:t>
            </a:r>
            <a:endParaRPr lang="it-IT" sz="1350" b="0" i="0" u="none" strike="noStrike" kern="1200" cap="none" spc="0" baseline="0">
              <a:solidFill>
                <a:srgbClr val="000000"/>
              </a:solidFill>
              <a:uFillTx/>
              <a:latin typeface="Aptos"/>
            </a:endParaRPr>
          </a:p>
        </p:txBody>
      </p:sp>
      <p:sp>
        <p:nvSpPr>
          <p:cNvPr id="9" name="Titolo 1">
            <a:extLst>
              <a:ext uri="{FF2B5EF4-FFF2-40B4-BE49-F238E27FC236}">
                <a16:creationId xmlns:a16="http://schemas.microsoft.com/office/drawing/2014/main" id="{C7332F20-4BE5-9C32-5DDD-D76AC7EEFF26}"/>
              </a:ext>
            </a:extLst>
          </p:cNvPr>
          <p:cNvSpPr txBox="1"/>
          <p:nvPr/>
        </p:nvSpPr>
        <p:spPr>
          <a:xfrm>
            <a:off x="2261375" y="-1841"/>
            <a:ext cx="7886700" cy="132555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400" b="0" i="0" u="none" strike="noStrike" kern="1200" cap="none" spc="0" baseline="0" dirty="0">
                <a:solidFill>
                  <a:srgbClr val="000000"/>
                </a:solidFill>
                <a:uFillTx/>
                <a:latin typeface="Aptos Display"/>
              </a:rPr>
              <a:t>Pharmacological therapy</a:t>
            </a:r>
          </a:p>
        </p:txBody>
      </p:sp>
      <p:pic>
        <p:nvPicPr>
          <p:cNvPr id="10" name="Immagine 2">
            <a:extLst>
              <a:ext uri="{FF2B5EF4-FFF2-40B4-BE49-F238E27FC236}">
                <a16:creationId xmlns:a16="http://schemas.microsoft.com/office/drawing/2014/main" id="{456752B6-CBB0-8F5C-2E2A-939C3F2EEA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13">
            <a:off x="9500012" y="1482891"/>
            <a:ext cx="266739" cy="771634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1" name="Freccia a destra 4">
            <a:extLst>
              <a:ext uri="{FF2B5EF4-FFF2-40B4-BE49-F238E27FC236}">
                <a16:creationId xmlns:a16="http://schemas.microsoft.com/office/drawing/2014/main" id="{54765989-98DC-99D1-D2A0-0D81977FDDC6}"/>
              </a:ext>
            </a:extLst>
          </p:cNvPr>
          <p:cNvSpPr/>
          <p:nvPr/>
        </p:nvSpPr>
        <p:spPr>
          <a:xfrm rot="20654120">
            <a:off x="6446090" y="1988043"/>
            <a:ext cx="1553766" cy="925116"/>
          </a:xfrm>
          <a:custGeom>
            <a:avLst>
              <a:gd name="f0" fmla="val 15170"/>
              <a:gd name="f1" fmla="val 54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0"/>
              <a:gd name="f11" fmla="+- 0 0 180"/>
              <a:gd name="f12" fmla="*/ f5 1 21600"/>
              <a:gd name="f13" fmla="*/ f6 1 21600"/>
              <a:gd name="f14" fmla="pin 0 f0 21600"/>
              <a:gd name="f15" fmla="pin 0 f1 10800"/>
              <a:gd name="f16" fmla="*/ f10 f2 1"/>
              <a:gd name="f17" fmla="*/ f11 f2 1"/>
              <a:gd name="f18" fmla="val f15"/>
              <a:gd name="f19" fmla="val f14"/>
              <a:gd name="f20" fmla="+- 21600 0 f15"/>
              <a:gd name="f21" fmla="*/ f14 f12 1"/>
              <a:gd name="f22" fmla="*/ f15 f13 1"/>
              <a:gd name="f23" fmla="*/ 0 f12 1"/>
              <a:gd name="f24" fmla="*/ 0 f13 1"/>
              <a:gd name="f25" fmla="*/ f16 1 f4"/>
              <a:gd name="f26" fmla="*/ 21600 f13 1"/>
              <a:gd name="f27" fmla="*/ f17 1 f4"/>
              <a:gd name="f28" fmla="+- 21600 0 f19"/>
              <a:gd name="f29" fmla="*/ f20 f13 1"/>
              <a:gd name="f30" fmla="*/ f18 f13 1"/>
              <a:gd name="f31" fmla="*/ f19 f12 1"/>
              <a:gd name="f32" fmla="+- f25 0 f3"/>
              <a:gd name="f33" fmla="+- f27 0 f3"/>
              <a:gd name="f34" fmla="*/ f28 f18 1"/>
              <a:gd name="f35" fmla="*/ f34 1 10800"/>
              <a:gd name="f36" fmla="+- f19 f35 0"/>
              <a:gd name="f37" fmla="*/ f36 f12 1"/>
            </a:gdLst>
            <a:ahLst>
              <a:ahXY gdRefX="f0" minX="f7" maxX="f8" gdRefY="f1" minY="f7" maxY="f9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31" y="f24"/>
              </a:cxn>
              <a:cxn ang="f33">
                <a:pos x="f31" y="f26"/>
              </a:cxn>
            </a:cxnLst>
            <a:rect l="f23" t="f30" r="f37" b="f29"/>
            <a:pathLst>
              <a:path w="21600" h="21600">
                <a:moveTo>
                  <a:pt x="f7" y="f18"/>
                </a:moveTo>
                <a:lnTo>
                  <a:pt x="f19" y="f18"/>
                </a:lnTo>
                <a:lnTo>
                  <a:pt x="f19" y="f7"/>
                </a:lnTo>
                <a:lnTo>
                  <a:pt x="f8" y="f9"/>
                </a:lnTo>
                <a:lnTo>
                  <a:pt x="f19" y="f8"/>
                </a:lnTo>
                <a:lnTo>
                  <a:pt x="f19" y="f20"/>
                </a:lnTo>
                <a:lnTo>
                  <a:pt x="f7" y="f20"/>
                </a:lnTo>
                <a:close/>
              </a:path>
            </a:pathLst>
          </a:custGeom>
          <a:solidFill>
            <a:srgbClr val="E9713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350" b="0" i="0" u="none" strike="noStrike" kern="1200" cap="none" spc="0" baseline="0">
              <a:solidFill>
                <a:srgbClr val="FFFFFF"/>
              </a:solidFill>
              <a:uFillTx/>
              <a:latin typeface="Aptos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0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3">
            <a:extLst>
              <a:ext uri="{FF2B5EF4-FFF2-40B4-BE49-F238E27FC236}">
                <a16:creationId xmlns:a16="http://schemas.microsoft.com/office/drawing/2014/main" id="{E8BFB502-B1A6-F640-20B4-086FA28E1AAA}"/>
              </a:ext>
            </a:extLst>
          </p:cNvPr>
          <p:cNvSpPr txBox="1"/>
          <p:nvPr/>
        </p:nvSpPr>
        <p:spPr>
          <a:xfrm>
            <a:off x="9371635" y="6549778"/>
            <a:ext cx="2801630" cy="307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400" b="0" i="0" u="none" strike="noStrike" kern="1200" cap="none" spc="0" baseline="0" dirty="0">
                <a:solidFill>
                  <a:srgbClr val="000000"/>
                </a:solidFill>
                <a:uFillTx/>
                <a:latin typeface="Aptos"/>
              </a:rPr>
              <a:t>Malhotra A, NEJM 2024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82A2BCB-8419-6905-8AAC-ED28C6948453}"/>
              </a:ext>
            </a:extLst>
          </p:cNvPr>
          <p:cNvSpPr txBox="1"/>
          <p:nvPr/>
        </p:nvSpPr>
        <p:spPr>
          <a:xfrm>
            <a:off x="1524003" y="6490712"/>
            <a:ext cx="7157100" cy="4776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68580" tIns="34290" rIns="68580" bIns="3429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500" b="0" i="0" u="none" strike="noStrike" kern="1200" cap="none" spc="0" baseline="0">
                <a:solidFill>
                  <a:srgbClr val="E97132"/>
                </a:solidFill>
                <a:uFillTx/>
                <a:latin typeface="Aptos"/>
              </a:rPr>
              <a:t>Tirzepatide reduces OSA severity, but also BP and patients related outcome measures</a:t>
            </a: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500" b="0" i="0" u="none" strike="noStrike" kern="1200" cap="none" spc="0" baseline="0">
              <a:solidFill>
                <a:srgbClr val="E97132"/>
              </a:solidFill>
              <a:uFillTx/>
              <a:latin typeface="Aptos"/>
            </a:endParaRPr>
          </a:p>
        </p:txBody>
      </p:sp>
      <p:pic>
        <p:nvPicPr>
          <p:cNvPr id="4" name="Immagine 22" descr="Immagine che contiene testo, linea, Diagramma, Carattere&#10;&#10;Descrizione generata automaticamente">
            <a:extLst>
              <a:ext uri="{FF2B5EF4-FFF2-40B4-BE49-F238E27FC236}">
                <a16:creationId xmlns:a16="http://schemas.microsoft.com/office/drawing/2014/main" id="{A9DC1BE9-640A-2090-D657-F63A456F45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5103" y="4554041"/>
            <a:ext cx="5291669" cy="193668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Immagine 8" descr="Immagine che contiene testo, Carattere, schermata&#10;&#10;Il contenuto generato dall'IA potrebbe non essere corretto.">
            <a:extLst>
              <a:ext uri="{FF2B5EF4-FFF2-40B4-BE49-F238E27FC236}">
                <a16:creationId xmlns:a16="http://schemas.microsoft.com/office/drawing/2014/main" id="{1881A602-EFA1-042D-5AE1-B8E8608CCB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3" y="146669"/>
            <a:ext cx="7847636" cy="109395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Immagine 24" descr="Immagine che contiene testo, schermata, razzo, termometro&#10;&#10;Il contenuto generato dall'IA potrebbe non essere corretto.">
            <a:extLst>
              <a:ext uri="{FF2B5EF4-FFF2-40B4-BE49-F238E27FC236}">
                <a16:creationId xmlns:a16="http://schemas.microsoft.com/office/drawing/2014/main" id="{1B042133-B472-9B69-9440-ABC7409943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8836" y="1400924"/>
            <a:ext cx="2931447" cy="224480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Immagine 26" descr="Immagine che contiene testo, schermata, Carattere&#10;&#10;Il contenuto generato dall'IA potrebbe non essere corretto.">
            <a:extLst>
              <a:ext uri="{FF2B5EF4-FFF2-40B4-BE49-F238E27FC236}">
                <a16:creationId xmlns:a16="http://schemas.microsoft.com/office/drawing/2014/main" id="{C1856577-9AD7-5C8E-BA90-4FD5F034D9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95233" y="3806025"/>
            <a:ext cx="2476963" cy="187387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Immagine 29" descr="Immagine che contiene testo, schermata, Carattere, numero&#10;&#10;Il contenuto generato dall'IA potrebbe non essere corretto.">
            <a:extLst>
              <a:ext uri="{FF2B5EF4-FFF2-40B4-BE49-F238E27FC236}">
                <a16:creationId xmlns:a16="http://schemas.microsoft.com/office/drawing/2014/main" id="{09E2EE06-4CED-21BF-CA88-1840C83E4F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53939" y="1407609"/>
            <a:ext cx="6014063" cy="293348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9" name="Immagine 16" descr="Immagine che contiene testo, Carattere, bianco&#10;&#10;Il contenuto generato dall'IA potrebbe non essere corretto.">
            <a:extLst>
              <a:ext uri="{FF2B5EF4-FFF2-40B4-BE49-F238E27FC236}">
                <a16:creationId xmlns:a16="http://schemas.microsoft.com/office/drawing/2014/main" id="{F0A2F85C-EE4D-2AE5-C878-0901D668509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89768" y="3827833"/>
            <a:ext cx="1404372" cy="68533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0" name="Immagine 12" descr="Immagine che contiene testo, Carattere, bianco&#10;&#10;Il contenuto generato dall'IA potrebbe non essere corretto.">
            <a:extLst>
              <a:ext uri="{FF2B5EF4-FFF2-40B4-BE49-F238E27FC236}">
                <a16:creationId xmlns:a16="http://schemas.microsoft.com/office/drawing/2014/main" id="{6485D184-26E3-2678-F50D-04ABCEE7B52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29959" y="3827833"/>
            <a:ext cx="1508888" cy="68533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1" name="Immagine 2" descr="Immagine che contiene testo, Carattere, tipografia, stoviglie&#10;&#10;Il contenuto generato dall'IA potrebbe non essere corretto.">
            <a:extLst>
              <a:ext uri="{FF2B5EF4-FFF2-40B4-BE49-F238E27FC236}">
                <a16:creationId xmlns:a16="http://schemas.microsoft.com/office/drawing/2014/main" id="{3419FD7C-E815-A3FA-A9FF-FD390EEC525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91180" y="3332603"/>
            <a:ext cx="601538" cy="19280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2" name="Immagine 4" descr="Immagine che contiene testo, Carattere, tipografia, stoviglie&#10;&#10;Il contenuto generato dall'IA potrebbe non essere corretto.">
            <a:extLst>
              <a:ext uri="{FF2B5EF4-FFF2-40B4-BE49-F238E27FC236}">
                <a16:creationId xmlns:a16="http://schemas.microsoft.com/office/drawing/2014/main" id="{15E64448-A8F7-2378-1C9A-C3AF7B78AAC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70866" y="3350142"/>
            <a:ext cx="601538" cy="192801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6E9BA80-BC45-825A-DE81-889F225C2A8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152647" y="22760"/>
            <a:ext cx="7886700" cy="1325559"/>
          </a:xfrm>
        </p:spPr>
        <p:txBody>
          <a:bodyPr/>
          <a:lstStyle/>
          <a:p>
            <a:pPr lvl="0" algn="ctr"/>
            <a:r>
              <a:rPr lang="en-GB" dirty="0"/>
              <a:t>Impact of weight change on OSA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13C9554B-961C-48C2-8F83-6E83D71CA443}"/>
              </a:ext>
            </a:extLst>
          </p:cNvPr>
          <p:cNvSpPr txBox="1"/>
          <p:nvPr/>
        </p:nvSpPr>
        <p:spPr>
          <a:xfrm>
            <a:off x="9798714" y="6576981"/>
            <a:ext cx="2393286" cy="307777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400" b="0" i="0" u="none" strike="noStrike" kern="1200" cap="none" spc="0" baseline="0" dirty="0">
                <a:solidFill>
                  <a:srgbClr val="000000"/>
                </a:solidFill>
                <a:uFillTx/>
                <a:latin typeface="Aptos"/>
                <a:cs typeface="Arial" pitchFamily="34"/>
              </a:rPr>
              <a:t>Malhotra A. Sleep </a:t>
            </a:r>
            <a:r>
              <a:rPr lang="it-IT" sz="1400" b="0" i="0" u="none" strike="noStrike" kern="1200" cap="none" spc="0" baseline="0" dirty="0" err="1">
                <a:solidFill>
                  <a:srgbClr val="000000"/>
                </a:solidFill>
                <a:uFillTx/>
                <a:latin typeface="Aptos"/>
                <a:cs typeface="Arial" pitchFamily="34"/>
              </a:rPr>
              <a:t>Med</a:t>
            </a:r>
            <a:r>
              <a:rPr lang="it-IT" sz="1400" b="0" i="0" u="none" strike="noStrike" kern="1200" cap="none" spc="0" baseline="0" dirty="0">
                <a:solidFill>
                  <a:srgbClr val="000000"/>
                </a:solidFill>
                <a:uFillTx/>
                <a:latin typeface="Aptos"/>
                <a:cs typeface="Arial" pitchFamily="34"/>
              </a:rPr>
              <a:t>. 2024</a:t>
            </a:r>
          </a:p>
        </p:txBody>
      </p:sp>
      <p:pic>
        <p:nvPicPr>
          <p:cNvPr id="4" name="Immagine 7">
            <a:extLst>
              <a:ext uri="{FF2B5EF4-FFF2-40B4-BE49-F238E27FC236}">
                <a16:creationId xmlns:a16="http://schemas.microsoft.com/office/drawing/2014/main" id="{BFB72F96-71F7-818B-B34F-3AD7A5D380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2653" y="1348319"/>
            <a:ext cx="7772400" cy="5201902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17D4F74-252A-2310-8078-2C9548CA126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59473" y="125080"/>
            <a:ext cx="7886700" cy="1325559"/>
          </a:xfrm>
        </p:spPr>
        <p:txBody>
          <a:bodyPr/>
          <a:lstStyle/>
          <a:p>
            <a:pPr lvl="0"/>
            <a:r>
              <a:rPr lang="en-GB" dirty="0"/>
              <a:t>Take home messages</a:t>
            </a:r>
          </a:p>
        </p:txBody>
      </p:sp>
      <p:pic>
        <p:nvPicPr>
          <p:cNvPr id="3" name="Immagine 1" descr="Immagine che contiene schizzo, disegno, clipart, Line art&#10;&#10;Il contenuto generato dall'IA potrebbe non essere corretto.">
            <a:extLst>
              <a:ext uri="{FF2B5EF4-FFF2-40B4-BE49-F238E27FC236}">
                <a16:creationId xmlns:a16="http://schemas.microsoft.com/office/drawing/2014/main" id="{FE468152-3086-8FC8-089D-7501AC2C47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35819" y="161160"/>
            <a:ext cx="2256181" cy="2135974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A6C6D797-8C35-2621-4EE7-E3031DC3B181}"/>
              </a:ext>
            </a:extLst>
          </p:cNvPr>
          <p:cNvSpPr txBox="1"/>
          <p:nvPr/>
        </p:nvSpPr>
        <p:spPr>
          <a:xfrm>
            <a:off x="9149179" y="6548625"/>
            <a:ext cx="3042821" cy="307777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400" b="0" i="1" u="none" strike="noStrike" kern="1200" cap="none" spc="0" baseline="0" dirty="0">
                <a:solidFill>
                  <a:srgbClr val="000000"/>
                </a:solidFill>
                <a:uFillTx/>
                <a:latin typeface="Aptos Display"/>
                <a:cs typeface="Arial" pitchFamily="34"/>
              </a:rPr>
              <a:t>Image </a:t>
            </a:r>
            <a:r>
              <a:rPr lang="fr-FR" sz="1400" b="0" i="1" u="none" strike="noStrike" kern="1200" cap="none" spc="0" baseline="0" dirty="0" err="1">
                <a:solidFill>
                  <a:srgbClr val="000000"/>
                </a:solidFill>
                <a:uFillTx/>
                <a:latin typeface="Aptos Display"/>
                <a:cs typeface="Arial" pitchFamily="34"/>
              </a:rPr>
              <a:t>created</a:t>
            </a:r>
            <a:r>
              <a:rPr lang="fr-FR" sz="1400" b="0" i="1" u="none" strike="noStrike" kern="1200" cap="none" spc="0" baseline="0" dirty="0">
                <a:solidFill>
                  <a:srgbClr val="000000"/>
                </a:solidFill>
                <a:uFillTx/>
                <a:latin typeface="Aptos Display"/>
                <a:cs typeface="Arial" pitchFamily="34"/>
              </a:rPr>
              <a:t> </a:t>
            </a:r>
            <a:r>
              <a:rPr lang="fr-FR" sz="1400" b="0" i="1" u="none" strike="noStrike" kern="1200" cap="none" spc="0" baseline="0" dirty="0" err="1">
                <a:solidFill>
                  <a:srgbClr val="000000"/>
                </a:solidFill>
                <a:uFillTx/>
                <a:latin typeface="Aptos Display"/>
                <a:cs typeface="Arial" pitchFamily="34"/>
              </a:rPr>
              <a:t>with</a:t>
            </a:r>
            <a:r>
              <a:rPr lang="fr-FR" sz="1400" b="0" i="1" u="none" strike="noStrike" kern="1200" cap="none" spc="0" baseline="0" dirty="0">
                <a:solidFill>
                  <a:srgbClr val="000000"/>
                </a:solidFill>
                <a:uFillTx/>
                <a:latin typeface="Aptos Display"/>
                <a:cs typeface="Arial" pitchFamily="34"/>
              </a:rPr>
              <a:t> </a:t>
            </a:r>
            <a:r>
              <a:rPr lang="fr-FR" sz="1400" b="0" i="1" u="none" strike="noStrike" kern="1200" cap="none" spc="0" baseline="0" dirty="0" err="1">
                <a:solidFill>
                  <a:srgbClr val="000000"/>
                </a:solidFill>
                <a:uFillTx/>
                <a:latin typeface="Aptos Display"/>
                <a:cs typeface="Arial" pitchFamily="34"/>
              </a:rPr>
              <a:t>artificial</a:t>
            </a:r>
            <a:r>
              <a:rPr lang="fr-FR" sz="1400" b="0" i="1" u="none" strike="noStrike" kern="1200" cap="none" spc="0" baseline="0" dirty="0">
                <a:solidFill>
                  <a:srgbClr val="000000"/>
                </a:solidFill>
                <a:uFillTx/>
                <a:latin typeface="Aptos Display"/>
                <a:cs typeface="Arial" pitchFamily="34"/>
              </a:rPr>
              <a:t> intelligence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FCEDC776-4CD8-604C-A23A-4AC30596D42B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959473" y="1450639"/>
            <a:ext cx="9079880" cy="4524315"/>
          </a:xfrm>
        </p:spPr>
        <p:txBody>
          <a:bodyPr wrap="square" anchor="ctr">
            <a:spAutoFit/>
          </a:bodyPr>
          <a:lstStyle/>
          <a:p>
            <a:pPr lvl="0" hangingPunct="0">
              <a:lnSpc>
                <a:spcPct val="100000"/>
              </a:lnSpc>
              <a:spcBef>
                <a:spcPts val="0"/>
              </a:spcBef>
            </a:pPr>
            <a:r>
              <a:rPr lang="it-IT" sz="2000" b="1" dirty="0" err="1"/>
              <a:t>Obesity</a:t>
            </a:r>
            <a:r>
              <a:rPr lang="it-IT" sz="2000" b="1" dirty="0"/>
              <a:t> </a:t>
            </a:r>
            <a:r>
              <a:rPr lang="it-IT" sz="2000" b="1" dirty="0" err="1"/>
              <a:t>is</a:t>
            </a:r>
            <a:r>
              <a:rPr lang="it-IT" sz="2000" b="1" dirty="0"/>
              <a:t> the </a:t>
            </a:r>
            <a:r>
              <a:rPr lang="it-IT" sz="2000" b="1" dirty="0" err="1"/>
              <a:t>main</a:t>
            </a:r>
            <a:r>
              <a:rPr lang="it-IT" sz="2000" b="1" dirty="0"/>
              <a:t> </a:t>
            </a:r>
            <a:r>
              <a:rPr lang="it-IT" sz="2000" b="1" dirty="0" err="1"/>
              <a:t>modifiable</a:t>
            </a:r>
            <a:r>
              <a:rPr lang="it-IT" sz="2000" b="1" dirty="0"/>
              <a:t> driver of OSA</a:t>
            </a:r>
          </a:p>
          <a:p>
            <a:pPr lvl="0" hangingPunct="0">
              <a:lnSpc>
                <a:spcPct val="100000"/>
              </a:lnSpc>
              <a:spcBef>
                <a:spcPts val="0"/>
              </a:spcBef>
            </a:pPr>
            <a:endParaRPr lang="it-IT" sz="800" dirty="0"/>
          </a:p>
          <a:p>
            <a:pPr lvl="0" hangingPunct="0">
              <a:lnSpc>
                <a:spcPct val="100000"/>
              </a:lnSpc>
              <a:spcBef>
                <a:spcPts val="0"/>
              </a:spcBef>
            </a:pPr>
            <a:r>
              <a:rPr lang="it-IT" sz="2000" b="1" dirty="0" err="1"/>
              <a:t>Mechanisms</a:t>
            </a:r>
            <a:r>
              <a:rPr lang="it-IT" sz="2000" b="1" dirty="0"/>
              <a:t> are </a:t>
            </a:r>
            <a:r>
              <a:rPr lang="it-IT" sz="2000" b="1" dirty="0" err="1"/>
              <a:t>multifactorial</a:t>
            </a:r>
            <a:r>
              <a:rPr lang="it-IT" sz="2000" b="1" dirty="0"/>
              <a:t>:</a:t>
            </a:r>
            <a:r>
              <a:rPr lang="it-IT" sz="2000" dirty="0"/>
              <a:t> </a:t>
            </a:r>
            <a:r>
              <a:rPr lang="it-IT" sz="2000" dirty="0" err="1"/>
              <a:t>airway</a:t>
            </a:r>
            <a:r>
              <a:rPr lang="it-IT" sz="2000" dirty="0"/>
              <a:t> </a:t>
            </a:r>
            <a:r>
              <a:rPr lang="it-IT" sz="2000" dirty="0" err="1"/>
              <a:t>fat</a:t>
            </a:r>
            <a:r>
              <a:rPr lang="it-IT" sz="2000" dirty="0"/>
              <a:t>, </a:t>
            </a:r>
            <a:r>
              <a:rPr lang="it-IT" sz="2000" dirty="0" err="1"/>
              <a:t>reduced</a:t>
            </a:r>
            <a:r>
              <a:rPr lang="it-IT" sz="2000" dirty="0"/>
              <a:t> </a:t>
            </a:r>
            <a:r>
              <a:rPr lang="it-IT" sz="2000" dirty="0" err="1"/>
              <a:t>lung</a:t>
            </a:r>
            <a:r>
              <a:rPr lang="it-IT" sz="2000" dirty="0"/>
              <a:t> </a:t>
            </a:r>
            <a:r>
              <a:rPr lang="it-IT" sz="2000" dirty="0" err="1"/>
              <a:t>volumes</a:t>
            </a:r>
            <a:r>
              <a:rPr lang="it-IT" sz="2000" dirty="0"/>
              <a:t>, </a:t>
            </a:r>
            <a:r>
              <a:rPr lang="it-IT" sz="2000" dirty="0" err="1"/>
              <a:t>hormonal</a:t>
            </a:r>
            <a:r>
              <a:rPr lang="it-IT" sz="2000" dirty="0"/>
              <a:t> and </a:t>
            </a:r>
            <a:r>
              <a:rPr lang="it-IT" sz="2000" dirty="0" err="1"/>
              <a:t>ventilatory</a:t>
            </a:r>
            <a:r>
              <a:rPr lang="it-IT" sz="2000" dirty="0"/>
              <a:t> </a:t>
            </a:r>
            <a:r>
              <a:rPr lang="it-IT" sz="2000" dirty="0" err="1"/>
              <a:t>dysregulation</a:t>
            </a:r>
            <a:endParaRPr lang="it-IT" sz="2000" dirty="0"/>
          </a:p>
          <a:p>
            <a:pPr lvl="0" hangingPunct="0">
              <a:lnSpc>
                <a:spcPct val="100000"/>
              </a:lnSpc>
              <a:spcBef>
                <a:spcPts val="0"/>
              </a:spcBef>
            </a:pPr>
            <a:endParaRPr lang="it-IT" sz="800" dirty="0"/>
          </a:p>
          <a:p>
            <a:pPr lvl="0" hangingPunct="0">
              <a:lnSpc>
                <a:spcPct val="100000"/>
              </a:lnSpc>
              <a:spcBef>
                <a:spcPts val="0"/>
              </a:spcBef>
            </a:pPr>
            <a:r>
              <a:rPr lang="it-IT" sz="2000" b="1" dirty="0" err="1"/>
              <a:t>Obesity</a:t>
            </a:r>
            <a:r>
              <a:rPr lang="it-IT" sz="2000" b="1" dirty="0"/>
              <a:t> </a:t>
            </a:r>
            <a:r>
              <a:rPr lang="it-IT" sz="2000" b="1" dirty="0" err="1"/>
              <a:t>shapes</a:t>
            </a:r>
            <a:r>
              <a:rPr lang="it-IT" sz="2000" b="1" dirty="0"/>
              <a:t> </a:t>
            </a:r>
            <a:r>
              <a:rPr lang="it-IT" sz="2000" b="1" dirty="0" err="1"/>
              <a:t>specific</a:t>
            </a:r>
            <a:r>
              <a:rPr lang="it-IT" sz="2000" b="1" dirty="0"/>
              <a:t> OSA </a:t>
            </a:r>
            <a:r>
              <a:rPr lang="it-IT" sz="2000" b="1" dirty="0" err="1"/>
              <a:t>endotypes</a:t>
            </a:r>
            <a:r>
              <a:rPr lang="it-IT" sz="2000" dirty="0"/>
              <a:t> </a:t>
            </a:r>
            <a:r>
              <a:rPr lang="it-IT" sz="2000" dirty="0" err="1"/>
              <a:t>that</a:t>
            </a:r>
            <a:r>
              <a:rPr lang="it-IT" sz="2000" dirty="0"/>
              <a:t> </a:t>
            </a:r>
            <a:r>
              <a:rPr lang="it-IT" sz="2000" dirty="0" err="1"/>
              <a:t>worsen</a:t>
            </a:r>
            <a:r>
              <a:rPr lang="it-IT" sz="2000" dirty="0"/>
              <a:t> </a:t>
            </a:r>
            <a:r>
              <a:rPr lang="it-IT" sz="2000" dirty="0" err="1"/>
              <a:t>collapsibility</a:t>
            </a:r>
            <a:r>
              <a:rPr lang="it-IT" sz="2000" dirty="0"/>
              <a:t> and </a:t>
            </a:r>
            <a:r>
              <a:rPr lang="it-IT" sz="2000" dirty="0" err="1"/>
              <a:t>breathing</a:t>
            </a:r>
            <a:r>
              <a:rPr lang="it-IT" sz="2000" dirty="0"/>
              <a:t> </a:t>
            </a:r>
            <a:r>
              <a:rPr lang="it-IT" sz="2000" dirty="0" err="1"/>
              <a:t>instability</a:t>
            </a:r>
            <a:endParaRPr lang="it-IT" sz="2000" dirty="0"/>
          </a:p>
          <a:p>
            <a:pPr lvl="0" hangingPunct="0">
              <a:lnSpc>
                <a:spcPct val="100000"/>
              </a:lnSpc>
              <a:spcBef>
                <a:spcPts val="0"/>
              </a:spcBef>
            </a:pPr>
            <a:endParaRPr lang="it-IT" sz="800" dirty="0"/>
          </a:p>
          <a:p>
            <a:pPr lvl="0" hangingPunct="0">
              <a:lnSpc>
                <a:spcPct val="100000"/>
              </a:lnSpc>
              <a:spcBef>
                <a:spcPts val="0"/>
              </a:spcBef>
            </a:pPr>
            <a:r>
              <a:rPr lang="it-IT" sz="2000" b="1" dirty="0" err="1"/>
              <a:t>Combined</a:t>
            </a:r>
            <a:r>
              <a:rPr lang="it-IT" sz="2000" b="1" dirty="0"/>
              <a:t> </a:t>
            </a:r>
            <a:r>
              <a:rPr lang="it-IT" sz="2000" b="1" dirty="0" err="1"/>
              <a:t>obesity</a:t>
            </a:r>
            <a:r>
              <a:rPr lang="it-IT" sz="2000" b="1" dirty="0"/>
              <a:t> + OSA </a:t>
            </a:r>
            <a:r>
              <a:rPr lang="it-IT" sz="2000" b="1" dirty="0" err="1"/>
              <a:t>greatly</a:t>
            </a:r>
            <a:r>
              <a:rPr lang="it-IT" sz="2000" b="1" dirty="0"/>
              <a:t> </a:t>
            </a:r>
            <a:r>
              <a:rPr lang="it-IT" sz="2000" b="1" dirty="0" err="1"/>
              <a:t>amplifies</a:t>
            </a:r>
            <a:r>
              <a:rPr lang="it-IT" sz="2000" b="1" dirty="0"/>
              <a:t> </a:t>
            </a:r>
            <a:r>
              <a:rPr lang="it-IT" sz="2000" b="1" dirty="0" err="1"/>
              <a:t>cardiometabolic</a:t>
            </a:r>
            <a:r>
              <a:rPr lang="it-IT" sz="2000" b="1" dirty="0"/>
              <a:t> and </a:t>
            </a:r>
            <a:r>
              <a:rPr lang="it-IT" sz="2000" b="1" dirty="0" err="1"/>
              <a:t>systemic</a:t>
            </a:r>
            <a:r>
              <a:rPr lang="it-IT" sz="2000" b="1" dirty="0"/>
              <a:t> risk</a:t>
            </a:r>
          </a:p>
          <a:p>
            <a:pPr lvl="0" hangingPunct="0">
              <a:lnSpc>
                <a:spcPct val="100000"/>
              </a:lnSpc>
              <a:spcBef>
                <a:spcPts val="0"/>
              </a:spcBef>
            </a:pPr>
            <a:endParaRPr lang="it-IT" sz="800" dirty="0"/>
          </a:p>
          <a:p>
            <a:pPr lvl="0" hangingPunct="0">
              <a:lnSpc>
                <a:spcPct val="100000"/>
              </a:lnSpc>
              <a:spcBef>
                <a:spcPts val="0"/>
              </a:spcBef>
            </a:pPr>
            <a:r>
              <a:rPr lang="it-IT" sz="2000" b="1" dirty="0"/>
              <a:t>CPAP helps </a:t>
            </a:r>
            <a:r>
              <a:rPr lang="it-IT" sz="2000" b="1" dirty="0" err="1"/>
              <a:t>symptoms</a:t>
            </a:r>
            <a:r>
              <a:rPr lang="it-IT" sz="2000" b="1" dirty="0"/>
              <a:t>, </a:t>
            </a:r>
            <a:r>
              <a:rPr lang="it-IT" sz="2000" b="1" dirty="0" err="1"/>
              <a:t>but</a:t>
            </a:r>
            <a:r>
              <a:rPr lang="it-IT" sz="2000" b="1" dirty="0"/>
              <a:t> weight </a:t>
            </a:r>
            <a:r>
              <a:rPr lang="it-IT" sz="2000" b="1" dirty="0" err="1"/>
              <a:t>loss</a:t>
            </a:r>
            <a:r>
              <a:rPr lang="it-IT" sz="2000" b="1" dirty="0"/>
              <a:t> </a:t>
            </a:r>
            <a:r>
              <a:rPr lang="it-IT" sz="2000" b="1" dirty="0" err="1"/>
              <a:t>is</a:t>
            </a:r>
            <a:r>
              <a:rPr lang="it-IT" sz="2000" b="1" dirty="0"/>
              <a:t> </a:t>
            </a:r>
            <a:r>
              <a:rPr lang="it-IT" sz="2000" b="1" dirty="0" err="1"/>
              <a:t>essential</a:t>
            </a:r>
            <a:r>
              <a:rPr lang="it-IT" sz="2000" dirty="0"/>
              <a:t> to </a:t>
            </a:r>
            <a:r>
              <a:rPr lang="it-IT" sz="2000" dirty="0" err="1"/>
              <a:t>improve</a:t>
            </a:r>
            <a:r>
              <a:rPr lang="it-IT" sz="2000" dirty="0"/>
              <a:t> OSA </a:t>
            </a:r>
            <a:r>
              <a:rPr lang="it-IT" sz="2000" dirty="0" err="1"/>
              <a:t>severity</a:t>
            </a:r>
            <a:r>
              <a:rPr lang="it-IT" sz="2000" dirty="0"/>
              <a:t> and </a:t>
            </a:r>
            <a:r>
              <a:rPr lang="it-IT" sz="2000" dirty="0" err="1"/>
              <a:t>metabolic</a:t>
            </a:r>
            <a:r>
              <a:rPr lang="it-IT" sz="2000" dirty="0"/>
              <a:t> health</a:t>
            </a:r>
          </a:p>
          <a:p>
            <a:pPr lvl="0" hangingPunct="0">
              <a:lnSpc>
                <a:spcPct val="100000"/>
              </a:lnSpc>
              <a:spcBef>
                <a:spcPts val="0"/>
              </a:spcBef>
            </a:pPr>
            <a:endParaRPr lang="it-IT" sz="800" dirty="0"/>
          </a:p>
          <a:p>
            <a:pPr lvl="0" hangingPunct="0">
              <a:lnSpc>
                <a:spcPct val="100000"/>
              </a:lnSpc>
              <a:spcBef>
                <a:spcPts val="0"/>
              </a:spcBef>
            </a:pPr>
            <a:r>
              <a:rPr lang="it-IT" sz="2000" b="1" dirty="0"/>
              <a:t>Lifestyle, </a:t>
            </a:r>
            <a:r>
              <a:rPr lang="it-IT" sz="2000" b="1" dirty="0" err="1"/>
              <a:t>bariatric</a:t>
            </a:r>
            <a:r>
              <a:rPr lang="it-IT" sz="2000" b="1" dirty="0"/>
              <a:t> surgery, and new </a:t>
            </a:r>
            <a:r>
              <a:rPr lang="it-IT" sz="2000" b="1" dirty="0" err="1"/>
              <a:t>drugs</a:t>
            </a:r>
            <a:r>
              <a:rPr lang="it-IT" sz="2000" b="1" dirty="0"/>
              <a:t> (e.g., </a:t>
            </a:r>
            <a:r>
              <a:rPr lang="it-IT" sz="2000" b="1" dirty="0" err="1"/>
              <a:t>tirzepatide</a:t>
            </a:r>
            <a:r>
              <a:rPr lang="it-IT" sz="2000" b="1" dirty="0"/>
              <a:t>)</a:t>
            </a:r>
            <a:r>
              <a:rPr lang="it-IT" sz="2000" dirty="0"/>
              <a:t> </a:t>
            </a:r>
            <a:r>
              <a:rPr lang="it-IT" sz="2000" dirty="0" err="1"/>
              <a:t>offer</a:t>
            </a:r>
            <a:r>
              <a:rPr lang="it-IT" sz="2000" dirty="0"/>
              <a:t> </a:t>
            </a:r>
            <a:r>
              <a:rPr lang="it-IT" sz="2000" dirty="0" err="1"/>
              <a:t>powerful</a:t>
            </a:r>
            <a:r>
              <a:rPr lang="it-IT" sz="2000" dirty="0"/>
              <a:t> weight-</a:t>
            </a:r>
            <a:r>
              <a:rPr lang="it-IT" sz="2000" dirty="0" err="1"/>
              <a:t>loss</a:t>
            </a:r>
            <a:r>
              <a:rPr lang="it-IT" sz="2000" dirty="0"/>
              <a:t> options</a:t>
            </a:r>
          </a:p>
          <a:p>
            <a:pPr lvl="0" hangingPunct="0">
              <a:lnSpc>
                <a:spcPct val="100000"/>
              </a:lnSpc>
              <a:spcBef>
                <a:spcPts val="0"/>
              </a:spcBef>
            </a:pPr>
            <a:endParaRPr lang="it-IT" sz="800" dirty="0"/>
          </a:p>
          <a:p>
            <a:pPr lvl="0" hangingPunct="0">
              <a:lnSpc>
                <a:spcPct val="100000"/>
              </a:lnSpc>
              <a:spcBef>
                <a:spcPts val="0"/>
              </a:spcBef>
            </a:pPr>
            <a:r>
              <a:rPr lang="it-IT" sz="2000" b="1" dirty="0"/>
              <a:t>Multidisciplinary care </a:t>
            </a:r>
            <a:r>
              <a:rPr lang="it-IT" sz="2000" b="1" dirty="0" err="1"/>
              <a:t>is</a:t>
            </a:r>
            <a:r>
              <a:rPr lang="it-IT" sz="2000" b="1" dirty="0"/>
              <a:t> </a:t>
            </a:r>
            <a:r>
              <a:rPr lang="it-IT" sz="2000" b="1" dirty="0" err="1"/>
              <a:t>mandatory</a:t>
            </a:r>
            <a:r>
              <a:rPr lang="it-IT" sz="2000" dirty="0"/>
              <a:t> for </a:t>
            </a:r>
            <a:r>
              <a:rPr lang="it-IT" sz="2000" dirty="0" err="1"/>
              <a:t>optimal</a:t>
            </a:r>
            <a:r>
              <a:rPr lang="it-IT" sz="2000" dirty="0"/>
              <a:t> long-</a:t>
            </a:r>
            <a:r>
              <a:rPr lang="it-IT" sz="2000" dirty="0" err="1"/>
              <a:t>term</a:t>
            </a:r>
            <a:r>
              <a:rPr lang="it-IT" sz="2000" dirty="0"/>
              <a:t> </a:t>
            </a:r>
            <a:r>
              <a:rPr lang="it-IT" sz="2000" dirty="0" err="1"/>
              <a:t>outcomes</a:t>
            </a:r>
            <a:endParaRPr lang="it-IT" sz="2000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6" descr="Immagine che contiene schizzo, disegno, clipart, Line art&#10;&#10;Il contenuto generato dall'IA potrebbe non essere corretto.">
            <a:extLst>
              <a:ext uri="{FF2B5EF4-FFF2-40B4-BE49-F238E27FC236}">
                <a16:creationId xmlns:a16="http://schemas.microsoft.com/office/drawing/2014/main" id="{545E7C89-2F83-3106-2600-3DB1F10717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0023" y="1201558"/>
            <a:ext cx="5974771" cy="565644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itolo 1">
            <a:extLst>
              <a:ext uri="{FF2B5EF4-FFF2-40B4-BE49-F238E27FC236}">
                <a16:creationId xmlns:a16="http://schemas.microsoft.com/office/drawing/2014/main" id="{13E0E031-88D0-6E1A-690C-7F95EEBAF70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8600" y="260256"/>
            <a:ext cx="10515600" cy="941301"/>
          </a:xfrm>
        </p:spPr>
        <p:txBody>
          <a:bodyPr>
            <a:normAutofit fontScale="90000"/>
          </a:bodyPr>
          <a:lstStyle/>
          <a:p>
            <a:pPr lvl="0"/>
            <a:r>
              <a:rPr lang="fr-FR" sz="4000"/>
              <a:t>Look beyond the machine… </a:t>
            </a:r>
            <a:br>
              <a:rPr lang="fr-FR" sz="4000"/>
            </a:br>
            <a:r>
              <a:rPr lang="fr-FR" sz="4000"/>
              <a:t>and focus on the whole patient!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817580D0-A4E3-CA4B-7263-50CE7F655AF5}"/>
              </a:ext>
            </a:extLst>
          </p:cNvPr>
          <p:cNvSpPr txBox="1"/>
          <p:nvPr/>
        </p:nvSpPr>
        <p:spPr>
          <a:xfrm>
            <a:off x="9149179" y="6548625"/>
            <a:ext cx="3042821" cy="307777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400" b="0" i="1" u="none" strike="noStrike" kern="1200" cap="none" spc="0" baseline="0" dirty="0">
                <a:solidFill>
                  <a:srgbClr val="000000"/>
                </a:solidFill>
                <a:uFillTx/>
                <a:latin typeface="Aptos Display"/>
                <a:cs typeface="Arial" pitchFamily="34"/>
              </a:rPr>
              <a:t>Image </a:t>
            </a:r>
            <a:r>
              <a:rPr lang="fr-FR" sz="1400" b="0" i="1" u="none" strike="noStrike" kern="1200" cap="none" spc="0" baseline="0" dirty="0" err="1">
                <a:solidFill>
                  <a:srgbClr val="000000"/>
                </a:solidFill>
                <a:uFillTx/>
                <a:latin typeface="Aptos Display"/>
                <a:cs typeface="Arial" pitchFamily="34"/>
              </a:rPr>
              <a:t>created</a:t>
            </a:r>
            <a:r>
              <a:rPr lang="fr-FR" sz="1400" b="0" i="1" u="none" strike="noStrike" kern="1200" cap="none" spc="0" baseline="0" dirty="0">
                <a:solidFill>
                  <a:srgbClr val="000000"/>
                </a:solidFill>
                <a:uFillTx/>
                <a:latin typeface="Aptos Display"/>
                <a:cs typeface="Arial" pitchFamily="34"/>
              </a:rPr>
              <a:t> </a:t>
            </a:r>
            <a:r>
              <a:rPr lang="fr-FR" sz="1400" b="0" i="1" u="none" strike="noStrike" kern="1200" cap="none" spc="0" baseline="0" dirty="0" err="1">
                <a:solidFill>
                  <a:srgbClr val="000000"/>
                </a:solidFill>
                <a:uFillTx/>
                <a:latin typeface="Aptos Display"/>
                <a:cs typeface="Arial" pitchFamily="34"/>
              </a:rPr>
              <a:t>with</a:t>
            </a:r>
            <a:r>
              <a:rPr lang="fr-FR" sz="1400" b="0" i="1" u="none" strike="noStrike" kern="1200" cap="none" spc="0" baseline="0" dirty="0">
                <a:solidFill>
                  <a:srgbClr val="000000"/>
                </a:solidFill>
                <a:uFillTx/>
                <a:latin typeface="Aptos Display"/>
                <a:cs typeface="Arial" pitchFamily="34"/>
              </a:rPr>
              <a:t> </a:t>
            </a:r>
            <a:r>
              <a:rPr lang="fr-FR" sz="1400" b="0" i="1" u="none" strike="noStrike" kern="1200" cap="none" spc="0" baseline="0" dirty="0" err="1">
                <a:solidFill>
                  <a:srgbClr val="000000"/>
                </a:solidFill>
                <a:uFillTx/>
                <a:latin typeface="Aptos Display"/>
                <a:cs typeface="Arial" pitchFamily="34"/>
              </a:rPr>
              <a:t>artificial</a:t>
            </a:r>
            <a:r>
              <a:rPr lang="fr-FR" sz="1400" b="0" i="1" u="none" strike="noStrike" kern="1200" cap="none" spc="0" baseline="0" dirty="0">
                <a:solidFill>
                  <a:srgbClr val="000000"/>
                </a:solidFill>
                <a:uFillTx/>
                <a:latin typeface="Aptos Display"/>
                <a:cs typeface="Arial" pitchFamily="34"/>
              </a:rPr>
              <a:t> intelligence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4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3D659DF6-07F9-6ADD-E8BC-C4E8EA965CF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92322" y="1374836"/>
            <a:ext cx="8230459" cy="478734"/>
          </a:xfrm>
        </p:spPr>
        <p:txBody>
          <a:bodyPr anchor="ctr"/>
          <a:lstStyle/>
          <a:p>
            <a:pPr marL="0" lvl="0" indent="0">
              <a:buNone/>
            </a:pPr>
            <a:r>
              <a:rPr lang="en-GB" b="1"/>
              <a:t>Body Mass Index </a:t>
            </a:r>
            <a:r>
              <a:rPr lang="en-GB"/>
              <a:t>(body weight/height</a:t>
            </a:r>
            <a:r>
              <a:rPr lang="en-GB" baseline="30000"/>
              <a:t>2</a:t>
            </a:r>
            <a:r>
              <a:rPr lang="en-GB"/>
              <a:t>) </a:t>
            </a:r>
            <a:r>
              <a:rPr lang="en-GB" b="1"/>
              <a:t>&gt;30 kg/m</a:t>
            </a:r>
            <a:r>
              <a:rPr lang="en-GB" b="1" baseline="30000"/>
              <a:t>2</a:t>
            </a:r>
            <a:endParaRPr lang="en-GB" b="1"/>
          </a:p>
        </p:txBody>
      </p:sp>
      <p:sp>
        <p:nvSpPr>
          <p:cNvPr id="3" name="Titolo 1">
            <a:extLst>
              <a:ext uri="{FF2B5EF4-FFF2-40B4-BE49-F238E27FC236}">
                <a16:creationId xmlns:a16="http://schemas.microsoft.com/office/drawing/2014/main" id="{2A6B67B5-2746-D751-905B-80612D9DDE8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152650" y="49276"/>
            <a:ext cx="7886700" cy="1325559"/>
          </a:xfrm>
        </p:spPr>
        <p:txBody>
          <a:bodyPr/>
          <a:lstStyle/>
          <a:p>
            <a:pPr lvl="0" algn="ctr"/>
            <a:r>
              <a:rPr lang="en-GB" b="0" dirty="0">
                <a:solidFill>
                  <a:srgbClr val="0070C0"/>
                </a:solidFill>
              </a:rPr>
              <a:t>Obesity: Definition</a:t>
            </a:r>
          </a:p>
        </p:txBody>
      </p:sp>
      <p:pic>
        <p:nvPicPr>
          <p:cNvPr id="4" name="Immagine 6" descr="Immagine che contiene orologio, cerchio, Strumento di misurazione&#10;&#10;Descrizione generata automaticamente">
            <a:extLst>
              <a:ext uri="{FF2B5EF4-FFF2-40B4-BE49-F238E27FC236}">
                <a16:creationId xmlns:a16="http://schemas.microsoft.com/office/drawing/2014/main" id="{009C054B-F029-3C22-9AE1-A53849977F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1472" y="196669"/>
            <a:ext cx="2999798" cy="146021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Immagine 2">
            <a:extLst>
              <a:ext uri="{FF2B5EF4-FFF2-40B4-BE49-F238E27FC236}">
                <a16:creationId xmlns:a16="http://schemas.microsoft.com/office/drawing/2014/main" id="{D80D304C-0378-D500-5F7C-2D56182EF8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0896" y="1853571"/>
            <a:ext cx="3596655" cy="500442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Segnaposto contenuto 4" descr="Immagine che contiene testo, Forma fisica, articolazione&#10;&#10;Descrizione generata automaticamente">
            <a:extLst>
              <a:ext uri="{FF2B5EF4-FFF2-40B4-BE49-F238E27FC236}">
                <a16:creationId xmlns:a16="http://schemas.microsoft.com/office/drawing/2014/main" id="{128093E0-02B3-1052-DF34-765A9B17AA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30437" y="1949564"/>
            <a:ext cx="4886855" cy="2406216"/>
          </a:xfrm>
          <a:prstGeom prst="rect">
            <a:avLst/>
          </a:prstGeom>
          <a:noFill/>
          <a:ln cap="flat">
            <a:noFill/>
          </a:ln>
        </p:spPr>
      </p:pic>
      <p:grpSp>
        <p:nvGrpSpPr>
          <p:cNvPr id="7" name="Gruppo 8">
            <a:extLst>
              <a:ext uri="{FF2B5EF4-FFF2-40B4-BE49-F238E27FC236}">
                <a16:creationId xmlns:a16="http://schemas.microsoft.com/office/drawing/2014/main" id="{31D67B0F-4753-F088-4705-7F49135F4E3E}"/>
              </a:ext>
            </a:extLst>
          </p:cNvPr>
          <p:cNvGrpSpPr/>
          <p:nvPr/>
        </p:nvGrpSpPr>
        <p:grpSpPr>
          <a:xfrm>
            <a:off x="5530437" y="4451783"/>
            <a:ext cx="2529376" cy="2391027"/>
            <a:chOff x="5530437" y="4451783"/>
            <a:chExt cx="2529376" cy="2391027"/>
          </a:xfrm>
        </p:grpSpPr>
        <p:pic>
          <p:nvPicPr>
            <p:cNvPr id="8" name="Immagine 9" descr="Immagine che contiene clipart, cartone animato, illustrazione, design&#10;&#10;Descrizione generata automaticamente">
              <a:extLst>
                <a:ext uri="{FF2B5EF4-FFF2-40B4-BE49-F238E27FC236}">
                  <a16:creationId xmlns:a16="http://schemas.microsoft.com/office/drawing/2014/main" id="{232B2521-19CC-7697-0858-92BCE2CE873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530437" y="4467218"/>
              <a:ext cx="2529376" cy="2375592"/>
            </a:xfrm>
            <a:prstGeom prst="rect">
              <a:avLst/>
            </a:prstGeom>
            <a:noFill/>
            <a:ln cap="flat">
              <a:noFill/>
            </a:ln>
          </p:spPr>
        </p:pic>
        <p:sp>
          <p:nvSpPr>
            <p:cNvPr id="9" name="CasellaDiTesto 10">
              <a:extLst>
                <a:ext uri="{FF2B5EF4-FFF2-40B4-BE49-F238E27FC236}">
                  <a16:creationId xmlns:a16="http://schemas.microsoft.com/office/drawing/2014/main" id="{1BFF7008-1994-459A-F7D5-5117F07AEF55}"/>
                </a:ext>
              </a:extLst>
            </p:cNvPr>
            <p:cNvSpPr txBox="1"/>
            <p:nvPr/>
          </p:nvSpPr>
          <p:spPr>
            <a:xfrm>
              <a:off x="5530437" y="4451783"/>
              <a:ext cx="2529376" cy="338556"/>
            </a:xfrm>
            <a:prstGeom prst="rect">
              <a:avLst/>
            </a:prstGeom>
            <a:solidFill>
              <a:srgbClr val="002060"/>
            </a:solidFill>
            <a:ln cap="flat">
              <a:noFill/>
            </a:ln>
          </p:spPr>
          <p:txBody>
            <a:bodyPr vert="horz" wrap="square" lIns="91440" tIns="45720" rIns="91440" bIns="45720" anchor="t" anchorCtr="1" compatLnSpc="1">
              <a:sp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fr-FR" sz="1600" b="0" i="0" u="none" strike="noStrike" kern="1200" cap="none" spc="0" baseline="0">
                  <a:solidFill>
                    <a:srgbClr val="FFFFFF"/>
                  </a:solidFill>
                  <a:uFillTx/>
                  <a:latin typeface="Arial" pitchFamily="34"/>
                  <a:cs typeface="Arial" pitchFamily="34"/>
                </a:rPr>
                <a:t>DISTRIBUZIONE</a:t>
              </a:r>
            </a:p>
          </p:txBody>
        </p:sp>
      </p:grpSp>
      <p:grpSp>
        <p:nvGrpSpPr>
          <p:cNvPr id="10" name="Gruppo 11">
            <a:extLst>
              <a:ext uri="{FF2B5EF4-FFF2-40B4-BE49-F238E27FC236}">
                <a16:creationId xmlns:a16="http://schemas.microsoft.com/office/drawing/2014/main" id="{37C711CC-166B-860C-9A2D-753B8188254D}"/>
              </a:ext>
            </a:extLst>
          </p:cNvPr>
          <p:cNvGrpSpPr/>
          <p:nvPr/>
        </p:nvGrpSpPr>
        <p:grpSpPr>
          <a:xfrm>
            <a:off x="8224973" y="4467218"/>
            <a:ext cx="2192319" cy="1901037"/>
            <a:chOff x="8224973" y="4467218"/>
            <a:chExt cx="2192319" cy="1901037"/>
          </a:xfrm>
        </p:grpSpPr>
        <p:pic>
          <p:nvPicPr>
            <p:cNvPr id="11" name="Immagine 13" descr="Immagine che contiene pancia, persona, stomaco, pelle&#10;&#10;Descrizione generata automaticamente">
              <a:extLst>
                <a:ext uri="{FF2B5EF4-FFF2-40B4-BE49-F238E27FC236}">
                  <a16:creationId xmlns:a16="http://schemas.microsoft.com/office/drawing/2014/main" id="{65145452-50E4-2539-770C-E4FE301DACD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224973" y="4467218"/>
              <a:ext cx="2192319" cy="1901037"/>
            </a:xfrm>
            <a:prstGeom prst="rect">
              <a:avLst/>
            </a:prstGeom>
            <a:noFill/>
            <a:ln cap="flat">
              <a:noFill/>
            </a:ln>
          </p:spPr>
        </p:pic>
        <p:sp>
          <p:nvSpPr>
            <p:cNvPr id="12" name="CasellaDiTesto 14">
              <a:extLst>
                <a:ext uri="{FF2B5EF4-FFF2-40B4-BE49-F238E27FC236}">
                  <a16:creationId xmlns:a16="http://schemas.microsoft.com/office/drawing/2014/main" id="{928E3B1A-20B7-F4DB-C34C-399E4CDC03BE}"/>
                </a:ext>
              </a:extLst>
            </p:cNvPr>
            <p:cNvSpPr txBox="1"/>
            <p:nvPr/>
          </p:nvSpPr>
          <p:spPr>
            <a:xfrm>
              <a:off x="8224973" y="4467218"/>
              <a:ext cx="2192319" cy="338556"/>
            </a:xfrm>
            <a:prstGeom prst="rect">
              <a:avLst/>
            </a:prstGeom>
            <a:solidFill>
              <a:srgbClr val="002060"/>
            </a:solidFill>
            <a:ln cap="flat">
              <a:noFill/>
            </a:ln>
          </p:spPr>
          <p:txBody>
            <a:bodyPr vert="horz" wrap="square" lIns="91440" tIns="45720" rIns="91440" bIns="45720" anchor="t" anchorCtr="1" compatLnSpc="1">
              <a:sp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fr-FR" sz="1600" b="0" i="0" u="none" strike="noStrike" kern="1200" cap="none" spc="0" baseline="0">
                  <a:solidFill>
                    <a:srgbClr val="FFFFFF"/>
                  </a:solidFill>
                  <a:uFillTx/>
                  <a:latin typeface="Arial" pitchFamily="34"/>
                  <a:cs typeface="Arial" pitchFamily="34"/>
                </a:rPr>
                <a:t>COMPOSIZIONE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04495F59-A98A-48CC-0F87-C2A552BBB97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92322" y="1237155"/>
            <a:ext cx="9691570" cy="1691265"/>
          </a:xfrm>
        </p:spPr>
        <p:txBody>
          <a:bodyPr anchor="ctr"/>
          <a:lstStyle/>
          <a:p>
            <a:pPr marL="342900" lvl="0" indent="-342900"/>
            <a:r>
              <a:rPr lang="en-US" sz="2600" i="1">
                <a:solidFill>
                  <a:srgbClr val="7F7F7F"/>
                </a:solidFill>
              </a:rPr>
              <a:t>Risk factor related to excessive adipose tissue accumulation</a:t>
            </a:r>
          </a:p>
          <a:p>
            <a:pPr marL="342900" lvl="0" indent="-342900"/>
            <a:r>
              <a:rPr lang="en-GB" sz="2600"/>
              <a:t>Disorder of adipose tissue (endocrine organ)</a:t>
            </a:r>
          </a:p>
          <a:p>
            <a:pPr marL="342900" lvl="0" indent="-342900"/>
            <a:r>
              <a:rPr lang="it-IT" sz="2600"/>
              <a:t>Chronic systemic disease</a:t>
            </a:r>
            <a:endParaRPr lang="en-US" sz="2600"/>
          </a:p>
        </p:txBody>
      </p:sp>
      <p:grpSp>
        <p:nvGrpSpPr>
          <p:cNvPr id="3" name="Gruppo 13">
            <a:extLst>
              <a:ext uri="{FF2B5EF4-FFF2-40B4-BE49-F238E27FC236}">
                <a16:creationId xmlns:a16="http://schemas.microsoft.com/office/drawing/2014/main" id="{2DB3CEA7-1A38-BD28-9E34-2A9020627D15}"/>
              </a:ext>
            </a:extLst>
          </p:cNvPr>
          <p:cNvGrpSpPr/>
          <p:nvPr/>
        </p:nvGrpSpPr>
        <p:grpSpPr>
          <a:xfrm>
            <a:off x="531394" y="2928420"/>
            <a:ext cx="7847636" cy="3608743"/>
            <a:chOff x="531394" y="2928420"/>
            <a:chExt cx="7847636" cy="3608743"/>
          </a:xfrm>
        </p:grpSpPr>
        <p:grpSp>
          <p:nvGrpSpPr>
            <p:cNvPr id="4" name="Gruppo 11">
              <a:extLst>
                <a:ext uri="{FF2B5EF4-FFF2-40B4-BE49-F238E27FC236}">
                  <a16:creationId xmlns:a16="http://schemas.microsoft.com/office/drawing/2014/main" id="{639D3AB2-8271-6C64-EA40-106034629F20}"/>
                </a:ext>
              </a:extLst>
            </p:cNvPr>
            <p:cNvGrpSpPr/>
            <p:nvPr/>
          </p:nvGrpSpPr>
          <p:grpSpPr>
            <a:xfrm>
              <a:off x="531394" y="2928420"/>
              <a:ext cx="7847636" cy="3608743"/>
              <a:chOff x="531394" y="2928420"/>
              <a:chExt cx="7847636" cy="3608743"/>
            </a:xfrm>
          </p:grpSpPr>
          <p:pic>
            <p:nvPicPr>
              <p:cNvPr id="5" name="Immagine 6">
                <a:extLst>
                  <a:ext uri="{FF2B5EF4-FFF2-40B4-BE49-F238E27FC236}">
                    <a16:creationId xmlns:a16="http://schemas.microsoft.com/office/drawing/2014/main" id="{A171D707-CB6A-3540-5D8C-42B605B68C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31394" y="2928420"/>
                <a:ext cx="7847636" cy="3608743"/>
              </a:xfrm>
              <a:prstGeom prst="rect">
                <a:avLst/>
              </a:prstGeom>
              <a:noFill/>
              <a:ln cap="flat">
                <a:noFill/>
              </a:ln>
            </p:spPr>
          </p:pic>
          <p:pic>
            <p:nvPicPr>
              <p:cNvPr id="6" name="Immagine 10">
                <a:extLst>
                  <a:ext uri="{FF2B5EF4-FFF2-40B4-BE49-F238E27FC236}">
                    <a16:creationId xmlns:a16="http://schemas.microsoft.com/office/drawing/2014/main" id="{A8BC2795-F4B7-7303-A621-E74D8D0753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733550" y="4726112"/>
                <a:ext cx="1445446" cy="1560048"/>
              </a:xfrm>
              <a:prstGeom prst="rect">
                <a:avLst/>
              </a:prstGeom>
              <a:noFill/>
              <a:ln cap="flat">
                <a:noFill/>
              </a:ln>
            </p:spPr>
          </p:pic>
        </p:grpSp>
        <p:sp>
          <p:nvSpPr>
            <p:cNvPr id="7" name="CasellaDiTesto 12">
              <a:extLst>
                <a:ext uri="{FF2B5EF4-FFF2-40B4-BE49-F238E27FC236}">
                  <a16:creationId xmlns:a16="http://schemas.microsoft.com/office/drawing/2014/main" id="{33856ADF-3C33-8533-C44D-1F5A157FA837}"/>
                </a:ext>
              </a:extLst>
            </p:cNvPr>
            <p:cNvSpPr txBox="1"/>
            <p:nvPr/>
          </p:nvSpPr>
          <p:spPr>
            <a:xfrm>
              <a:off x="6680350" y="5110197"/>
              <a:ext cx="1582488" cy="923333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none" lIns="91440" tIns="45720" rIns="91440" bIns="45720" anchor="t" anchorCtr="1" compatLnSpc="1">
              <a:sp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GB" sz="1800" b="1" i="0" u="none" strike="noStrike" kern="1200" cap="none" spc="0" baseline="0">
                  <a:solidFill>
                    <a:srgbClr val="000000"/>
                  </a:solidFill>
                  <a:uFillTx/>
                  <a:latin typeface="Avenir Book" pitchFamily="2"/>
                </a:rPr>
                <a:t>Obesity</a:t>
              </a:r>
            </a:p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GB" sz="1800" b="1" i="0" u="none" strike="noStrike" kern="1200" cap="none" spc="0" baseline="0">
                  <a:solidFill>
                    <a:srgbClr val="000000"/>
                  </a:solidFill>
                  <a:uFillTx/>
                  <a:latin typeface="Avenir Book" pitchFamily="2"/>
                </a:rPr>
                <a:t>metabolic</a:t>
              </a:r>
            </a:p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GB" sz="1800" b="1" i="0" u="none" strike="noStrike" kern="1200" cap="none" spc="0" baseline="0">
                  <a:solidFill>
                    <a:srgbClr val="000000"/>
                  </a:solidFill>
                  <a:uFillTx/>
                  <a:latin typeface="Avenir Book" pitchFamily="2"/>
                </a:rPr>
                <a:t>complications</a:t>
              </a:r>
            </a:p>
          </p:txBody>
        </p:sp>
      </p:grpSp>
      <p:pic>
        <p:nvPicPr>
          <p:cNvPr id="9" name="Immagine 5" descr="Immagine che contiene schermata, scheletro&#10;&#10;Descrizione generata automaticamente">
            <a:extLst>
              <a:ext uri="{FF2B5EF4-FFF2-40B4-BE49-F238E27FC236}">
                <a16:creationId xmlns:a16="http://schemas.microsoft.com/office/drawing/2014/main" id="{9AB75FB2-EA9B-09A6-8FC7-FAB2120434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71283" y="1923769"/>
            <a:ext cx="3620713" cy="478126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2" name="Titolo 1">
            <a:extLst>
              <a:ext uri="{FF2B5EF4-FFF2-40B4-BE49-F238E27FC236}">
                <a16:creationId xmlns:a16="http://schemas.microsoft.com/office/drawing/2014/main" id="{D6184B51-C3D4-854B-41BA-4C152BE8CD5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152650" y="49276"/>
            <a:ext cx="7886700" cy="1325559"/>
          </a:xfrm>
        </p:spPr>
        <p:txBody>
          <a:bodyPr/>
          <a:lstStyle/>
          <a:p>
            <a:pPr lvl="0" algn="ctr"/>
            <a:r>
              <a:rPr lang="en-GB" b="0" dirty="0">
                <a:solidFill>
                  <a:srgbClr val="0070C0"/>
                </a:solidFill>
              </a:rPr>
              <a:t>Obesity: Definition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egnaposto contenuto 4">
            <a:extLst>
              <a:ext uri="{FF2B5EF4-FFF2-40B4-BE49-F238E27FC236}">
                <a16:creationId xmlns:a16="http://schemas.microsoft.com/office/drawing/2014/main" id="{2C312769-732F-4A58-8D58-1D41713C48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755114" y="5633545"/>
            <a:ext cx="2598679" cy="659035"/>
          </a:xfrm>
        </p:spPr>
      </p:pic>
      <p:pic>
        <p:nvPicPr>
          <p:cNvPr id="3" name="Immagine 4">
            <a:extLst>
              <a:ext uri="{FF2B5EF4-FFF2-40B4-BE49-F238E27FC236}">
                <a16:creationId xmlns:a16="http://schemas.microsoft.com/office/drawing/2014/main" id="{3E170A11-3A9E-677A-B312-03A25BB8DE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3950" y="1462089"/>
            <a:ext cx="3758046" cy="516731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Immagine 6">
            <a:extLst>
              <a:ext uri="{FF2B5EF4-FFF2-40B4-BE49-F238E27FC236}">
                <a16:creationId xmlns:a16="http://schemas.microsoft.com/office/drawing/2014/main" id="{530C50BD-CD18-2AEB-B36C-1E0DCCCDA2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2997" y="1462089"/>
            <a:ext cx="3780961" cy="516731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Immagine 10">
            <a:extLst>
              <a:ext uri="{FF2B5EF4-FFF2-40B4-BE49-F238E27FC236}">
                <a16:creationId xmlns:a16="http://schemas.microsoft.com/office/drawing/2014/main" id="{64EC618D-CE95-FBEC-E213-57418155BD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83058" y="180972"/>
            <a:ext cx="6489697" cy="100329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31AB69AC-EAAF-CBE4-F255-D0E1EA00EB3A}"/>
              </a:ext>
            </a:extLst>
          </p:cNvPr>
          <p:cNvSpPr/>
          <p:nvPr/>
        </p:nvSpPr>
        <p:spPr>
          <a:xfrm>
            <a:off x="273698" y="1690689"/>
            <a:ext cx="4218721" cy="4616650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ctr" anchorCtr="0" compatLnSpc="1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</a:endParaRP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800" b="0" i="0" u="none" strike="noStrike" kern="1200" cap="none" spc="0" baseline="0">
                <a:solidFill>
                  <a:srgbClr val="0070C0"/>
                </a:solidFill>
                <a:uFillTx/>
                <a:latin typeface="Arial" pitchFamily="34"/>
              </a:rPr>
              <a:t> </a:t>
            </a:r>
            <a:r>
              <a:rPr lang="it-IT" sz="2400" b="1" i="0" u="none" strike="noStrike" kern="1200" cap="none" spc="0" baseline="0">
                <a:solidFill>
                  <a:srgbClr val="0070C0"/>
                </a:solidFill>
                <a:uFillTx/>
                <a:latin typeface="Arial" pitchFamily="34"/>
              </a:rPr>
              <a:t>Riconosce l’obesità come: </a:t>
            </a:r>
          </a:p>
          <a:p>
            <a:pPr marL="457200" marR="0" lvl="1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400" b="1" i="0" u="none" strike="noStrike" kern="1200" cap="none" spc="0" baseline="0">
                <a:solidFill>
                  <a:srgbClr val="0070C0"/>
                </a:solidFill>
                <a:uFillTx/>
                <a:latin typeface="Arial" pitchFamily="34"/>
              </a:rPr>
              <a:t> cronica </a:t>
            </a:r>
          </a:p>
          <a:p>
            <a:pPr marL="457200" marR="0" lvl="1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400" b="1" i="0" u="none" strike="noStrike" kern="1200" cap="none" spc="0" baseline="0">
                <a:solidFill>
                  <a:srgbClr val="0070C0"/>
                </a:solidFill>
                <a:uFillTx/>
                <a:latin typeface="Arial" pitchFamily="34"/>
              </a:rPr>
              <a:t> progressiva </a:t>
            </a:r>
          </a:p>
          <a:p>
            <a:pPr marL="457200" marR="0" lvl="1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400" b="1" i="0" u="none" strike="noStrike" kern="1200" cap="none" spc="0" baseline="0">
                <a:solidFill>
                  <a:srgbClr val="0070C0"/>
                </a:solidFill>
                <a:uFillTx/>
                <a:latin typeface="Arial" pitchFamily="34"/>
              </a:rPr>
              <a:t> recidivante 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800" b="0" i="0" u="none" strike="noStrike" kern="1200" cap="none" spc="0" baseline="0">
                <a:solidFill>
                  <a:srgbClr val="7F7F7F"/>
                </a:solidFill>
                <a:uFillTx/>
                <a:latin typeface="Arial" pitchFamily="34"/>
              </a:rPr>
              <a:t> 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800" b="0" i="0" u="none" strike="noStrike" kern="1200" cap="none" spc="0" baseline="0">
                <a:solidFill>
                  <a:srgbClr val="7F7F7F"/>
                </a:solidFill>
                <a:uFillTx/>
                <a:latin typeface="Arial" pitchFamily="34"/>
              </a:rPr>
              <a:t> Istituisce programmi nazionali di    prevenzione 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800" b="0" i="0" u="none" strike="noStrike" kern="1200" cap="none" spc="0" baseline="0">
                <a:solidFill>
                  <a:srgbClr val="7F7F7F"/>
                </a:solidFill>
                <a:uFillTx/>
                <a:latin typeface="Arial" pitchFamily="34"/>
              </a:rPr>
              <a:t> Promuove approccio multidisciplinare 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800" b="0" i="0" u="none" strike="noStrike" kern="1200" cap="none" spc="0" baseline="0">
                <a:solidFill>
                  <a:srgbClr val="7F7F7F"/>
                </a:solidFill>
                <a:uFillTx/>
                <a:latin typeface="Arial" pitchFamily="34"/>
              </a:rPr>
              <a:t> Prevede formazione del personale sanitario 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800" b="0" i="0" u="none" strike="noStrike" kern="1200" cap="none" spc="0" baseline="0">
                <a:solidFill>
                  <a:srgbClr val="7F7F7F"/>
                </a:solidFill>
                <a:uFillTx/>
                <a:latin typeface="Arial" pitchFamily="34"/>
              </a:rPr>
              <a:t> Istituisce un Osservatorio nazionale 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800" b="0" i="0" u="none" strike="noStrike" kern="1200" cap="none" spc="0" baseline="0">
                <a:solidFill>
                  <a:srgbClr val="7F7F7F"/>
                </a:solidFill>
                <a:uFillTx/>
                <a:latin typeface="Arial" pitchFamily="34"/>
              </a:rPr>
              <a:t> Punta all’inserimento strutturato nei percorsi del SSN e nel Piano Nazionale della Cronicità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6DD68526-6000-D580-1B40-AC631117E8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2111201" cy="1365243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o 2">
            <a:extLst>
              <a:ext uri="{FF2B5EF4-FFF2-40B4-BE49-F238E27FC236}">
                <a16:creationId xmlns:a16="http://schemas.microsoft.com/office/drawing/2014/main" id="{ED25E9EB-E97F-1F91-49E2-38CFB282A6A6}"/>
              </a:ext>
            </a:extLst>
          </p:cNvPr>
          <p:cNvGrpSpPr/>
          <p:nvPr/>
        </p:nvGrpSpPr>
        <p:grpSpPr>
          <a:xfrm>
            <a:off x="485775" y="1359262"/>
            <a:ext cx="11201400" cy="5270138"/>
            <a:chOff x="1642619" y="2014661"/>
            <a:chExt cx="9025383" cy="3976706"/>
          </a:xfrm>
        </p:grpSpPr>
        <p:grpSp>
          <p:nvGrpSpPr>
            <p:cNvPr id="4" name="Gruppo 14">
              <a:extLst>
                <a:ext uri="{FF2B5EF4-FFF2-40B4-BE49-F238E27FC236}">
                  <a16:creationId xmlns:a16="http://schemas.microsoft.com/office/drawing/2014/main" id="{29FF4266-B530-E9DE-7143-92F16DFD6B1F}"/>
                </a:ext>
              </a:extLst>
            </p:cNvPr>
            <p:cNvGrpSpPr/>
            <p:nvPr/>
          </p:nvGrpSpPr>
          <p:grpSpPr>
            <a:xfrm>
              <a:off x="1642619" y="2181237"/>
              <a:ext cx="4866454" cy="3810130"/>
              <a:chOff x="1642619" y="2181237"/>
              <a:chExt cx="4866454" cy="3810130"/>
            </a:xfrm>
          </p:grpSpPr>
          <p:pic>
            <p:nvPicPr>
              <p:cNvPr id="5" name="Immagine 15" descr="Immagine che contiene testo, mappa, atlante&#10;&#10;Descrizione generata automaticamente">
                <a:extLst>
                  <a:ext uri="{FF2B5EF4-FFF2-40B4-BE49-F238E27FC236}">
                    <a16:creationId xmlns:a16="http://schemas.microsoft.com/office/drawing/2014/main" id="{F7D23AF8-18F8-600E-59BB-D3CCA3BFD9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642619" y="2183541"/>
                <a:ext cx="4852400" cy="3807826"/>
              </a:xfrm>
              <a:prstGeom prst="rect">
                <a:avLst/>
              </a:prstGeom>
              <a:noFill/>
              <a:ln cap="flat">
                <a:noFill/>
              </a:ln>
            </p:spPr>
          </p:pic>
          <p:sp>
            <p:nvSpPr>
              <p:cNvPr id="6" name="Rettangolo 16">
                <a:extLst>
                  <a:ext uri="{FF2B5EF4-FFF2-40B4-BE49-F238E27FC236}">
                    <a16:creationId xmlns:a16="http://schemas.microsoft.com/office/drawing/2014/main" id="{A0F558E9-F37A-3161-DCAD-05D1464528B2}"/>
                  </a:ext>
                </a:extLst>
              </p:cNvPr>
              <p:cNvSpPr/>
              <p:nvPr/>
            </p:nvSpPr>
            <p:spPr>
              <a:xfrm>
                <a:off x="6379000" y="2181237"/>
                <a:ext cx="130073" cy="247162"/>
              </a:xfrm>
              <a:prstGeom prst="rect">
                <a:avLst/>
              </a:prstGeom>
              <a:solidFill>
                <a:srgbClr val="FFFFFF"/>
              </a:solidFill>
              <a:ln cap="flat">
                <a:noFill/>
                <a:prstDash val="solid"/>
              </a:ln>
            </p:spPr>
            <p:txBody>
              <a:bodyPr vert="horz" wrap="square" lIns="91440" tIns="45720" rIns="91440" bIns="45720" anchor="ctr" anchorCtr="1" compatLnSpc="1">
                <a:noAutofit/>
              </a:bodyPr>
              <a:lstStyle/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it-IT" sz="1013" b="0" i="0" u="none" strike="noStrike" kern="1200" cap="none" spc="0" baseline="0">
                  <a:solidFill>
                    <a:srgbClr val="FFFFFF"/>
                  </a:solidFill>
                  <a:uFillTx/>
                  <a:latin typeface="Aptos"/>
                </a:endParaRPr>
              </a:p>
            </p:txBody>
          </p:sp>
          <p:sp>
            <p:nvSpPr>
              <p:cNvPr id="7" name="Rettangolo 17">
                <a:extLst>
                  <a:ext uri="{FF2B5EF4-FFF2-40B4-BE49-F238E27FC236}">
                    <a16:creationId xmlns:a16="http://schemas.microsoft.com/office/drawing/2014/main" id="{E5B88BCD-30A4-FD75-8BC0-2B7CCBC82050}"/>
                  </a:ext>
                </a:extLst>
              </p:cNvPr>
              <p:cNvSpPr/>
              <p:nvPr/>
            </p:nvSpPr>
            <p:spPr>
              <a:xfrm>
                <a:off x="5439043" y="5734540"/>
                <a:ext cx="1055976" cy="247162"/>
              </a:xfrm>
              <a:prstGeom prst="rect">
                <a:avLst/>
              </a:prstGeom>
              <a:solidFill>
                <a:srgbClr val="FFFFFF"/>
              </a:solidFill>
              <a:ln cap="flat">
                <a:noFill/>
                <a:prstDash val="solid"/>
              </a:ln>
            </p:spPr>
            <p:txBody>
              <a:bodyPr vert="horz" wrap="square" lIns="91440" tIns="45720" rIns="91440" bIns="45720" anchor="ctr" anchorCtr="1" compatLnSpc="1">
                <a:noAutofit/>
              </a:bodyPr>
              <a:lstStyle/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it-IT" sz="1013" b="0" i="0" u="none" strike="noStrike" kern="1200" cap="none" spc="0" baseline="0">
                  <a:solidFill>
                    <a:srgbClr val="FFFFFF"/>
                  </a:solidFill>
                  <a:uFillTx/>
                  <a:latin typeface="Aptos"/>
                </a:endParaRPr>
              </a:p>
            </p:txBody>
          </p:sp>
        </p:grpSp>
        <p:pic>
          <p:nvPicPr>
            <p:cNvPr id="8" name="Immagine 18" descr="Immagine che contiene testo, mappa, atlante&#10;&#10;Descrizione generata automaticamente">
              <a:extLst>
                <a:ext uri="{FF2B5EF4-FFF2-40B4-BE49-F238E27FC236}">
                  <a16:creationId xmlns:a16="http://schemas.microsoft.com/office/drawing/2014/main" id="{BE06F8BC-158D-D5C7-BC09-442BD6547B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37643" y="2181237"/>
              <a:ext cx="4430359" cy="3215963"/>
            </a:xfrm>
            <a:prstGeom prst="rect">
              <a:avLst/>
            </a:prstGeom>
            <a:noFill/>
            <a:ln cap="flat">
              <a:noFill/>
            </a:ln>
          </p:spPr>
        </p:pic>
        <p:sp>
          <p:nvSpPr>
            <p:cNvPr id="9" name="CasellaDiTesto 19">
              <a:extLst>
                <a:ext uri="{FF2B5EF4-FFF2-40B4-BE49-F238E27FC236}">
                  <a16:creationId xmlns:a16="http://schemas.microsoft.com/office/drawing/2014/main" id="{D615F397-D2BE-CC0C-00DF-7D4427E9E22A}"/>
                </a:ext>
              </a:extLst>
            </p:cNvPr>
            <p:cNvSpPr txBox="1"/>
            <p:nvPr/>
          </p:nvSpPr>
          <p:spPr>
            <a:xfrm>
              <a:off x="3325215" y="2062767"/>
              <a:ext cx="1426994" cy="369335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none" lIns="91440" tIns="45720" rIns="91440" bIns="45720" anchor="t" anchorCtr="0" compatLnSpc="1">
              <a:sp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fr-FR" sz="1800" b="0" i="0" u="none" strike="noStrike" kern="1200" cap="none" spc="0" baseline="0">
                  <a:solidFill>
                    <a:srgbClr val="E97132"/>
                  </a:solidFill>
                  <a:uFillTx/>
                  <a:latin typeface="Aptos"/>
                </a:rPr>
                <a:t>650.000.000</a:t>
              </a:r>
            </a:p>
          </p:txBody>
        </p:sp>
        <p:sp>
          <p:nvSpPr>
            <p:cNvPr id="10" name="CasellaDiTesto 1">
              <a:extLst>
                <a:ext uri="{FF2B5EF4-FFF2-40B4-BE49-F238E27FC236}">
                  <a16:creationId xmlns:a16="http://schemas.microsoft.com/office/drawing/2014/main" id="{822741ED-9837-93ED-3F76-733C338FBE60}"/>
                </a:ext>
              </a:extLst>
            </p:cNvPr>
            <p:cNvSpPr txBox="1"/>
            <p:nvPr/>
          </p:nvSpPr>
          <p:spPr>
            <a:xfrm>
              <a:off x="1642619" y="2014661"/>
              <a:ext cx="3861940" cy="348360"/>
            </a:xfrm>
            <a:prstGeom prst="rect">
              <a:avLst/>
            </a:prstGeom>
            <a:solidFill>
              <a:srgbClr val="FFFFFF"/>
            </a:solidFill>
            <a:ln cap="flat">
              <a:noFill/>
            </a:ln>
          </p:spPr>
          <p:txBody>
            <a:bodyPr vert="horz" wrap="square" lIns="91440" tIns="45720" rIns="91440" bIns="45720" anchor="t" anchorCtr="0" compatLnSpc="1">
              <a:sp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it-IT" sz="2400" b="0" i="0" u="none" strike="noStrike" kern="1200" cap="none" spc="0" baseline="0" dirty="0">
                  <a:solidFill>
                    <a:srgbClr val="7F7F7F"/>
                  </a:solidFill>
                  <a:uFillTx/>
                  <a:latin typeface="Aptos"/>
                </a:rPr>
                <a:t>OBESITY, 2022: </a:t>
              </a:r>
              <a:r>
                <a:rPr lang="it-IT" sz="2400" b="0" i="0" u="none" strike="noStrike" kern="1200" cap="none" spc="0" baseline="0" dirty="0">
                  <a:solidFill>
                    <a:srgbClr val="E97132"/>
                  </a:solidFill>
                  <a:uFillTx/>
                  <a:latin typeface="Aptos"/>
                </a:rPr>
                <a:t>890.000.000</a:t>
              </a:r>
            </a:p>
          </p:txBody>
        </p:sp>
      </p:grpSp>
      <p:sp>
        <p:nvSpPr>
          <p:cNvPr id="13" name="Titolo 5">
            <a:extLst>
              <a:ext uri="{FF2B5EF4-FFF2-40B4-BE49-F238E27FC236}">
                <a16:creationId xmlns:a16="http://schemas.microsoft.com/office/drawing/2014/main" id="{8A94C125-BF15-9EC7-0068-A98FE46E7DB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27716"/>
            <a:ext cx="10515600" cy="1325559"/>
          </a:xfrm>
        </p:spPr>
        <p:txBody>
          <a:bodyPr/>
          <a:lstStyle/>
          <a:p>
            <a:pPr lvl="0" algn="ctr"/>
            <a:r>
              <a:rPr lang="en-GB" dirty="0">
                <a:solidFill>
                  <a:srgbClr val="0070C0"/>
                </a:solidFill>
              </a:rPr>
              <a:t>Obesity and OSA: Epidemiology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6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6E10BD3-667C-D0B6-3721-C598FB65D920}"/>
              </a:ext>
            </a:extLst>
          </p:cNvPr>
          <p:cNvSpPr txBox="1"/>
          <p:nvPr/>
        </p:nvSpPr>
        <p:spPr>
          <a:xfrm>
            <a:off x="9470069" y="6511501"/>
            <a:ext cx="2721931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marL="0" marR="0" lvl="0" indent="0" algn="r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400" b="0" i="0" u="none" strike="noStrike" kern="1200" cap="none" spc="0" baseline="0">
                <a:solidFill>
                  <a:srgbClr val="000000"/>
                </a:solidFill>
                <a:uFillTx/>
                <a:latin typeface="Aptos Display"/>
                <a:ea typeface="Roboto Medium" pitchFamily="2"/>
              </a:rPr>
              <a:t>Peppart PE. Am J Epidemiol, 2013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ZoneTexte 3">
                <a:extLst>
                  <a:ext uri="{FF2B5EF4-FFF2-40B4-BE49-F238E27FC236}">
                    <a16:creationId xmlns:a16="http://schemas.microsoft.com/office/drawing/2014/main" id="{B51448EE-3EA9-8048-A1A0-02E9ADC3F87A}"/>
                  </a:ext>
                </a:extLst>
              </p:cNvPr>
              <p:cNvSpPr txBox="1"/>
              <p:nvPr/>
            </p:nvSpPr>
            <p:spPr>
              <a:xfrm>
                <a:off x="1524003" y="6506157"/>
                <a:ext cx="4639693" cy="362984"/>
              </a:xfrm>
              <a:prstGeom prst="rect">
                <a:avLst/>
              </a:prstGeom>
              <a:noFill/>
              <a:ln cap="flat">
                <a:noFill/>
              </a:ln>
            </p:spPr>
            <p:txBody>
              <a:bodyPr vert="horz" wrap="square" lIns="91440" tIns="45720" rIns="91440" bIns="45720" anchor="t" anchorCtr="0" compatLnSpc="1">
                <a:spAutoFit/>
              </a:bodyPr>
              <a:lstStyle/>
              <a:p>
                <a:pPr marL="0" marR="0" lvl="0" indent="0" algn="l" defTabSz="4572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fr-FR" sz="1600" b="0" i="1" u="none" strike="noStrike" kern="1200" cap="none" spc="0" baseline="0" dirty="0">
                    <a:solidFill>
                      <a:schemeClr val="bg1">
                        <a:lumMod val="50000"/>
                      </a:schemeClr>
                    </a:solidFill>
                    <a:uFillTx/>
                    <a:latin typeface="+mj-lt"/>
                    <a:cs typeface="Arial"/>
                  </a:rPr>
                  <a:t>H: flow </a:t>
                </a:r>
                <a:r>
                  <a:rPr lang="fr-FR" sz="1600" b="0" i="1" u="none" strike="noStrike" kern="1200" cap="none" spc="0" baseline="0" dirty="0" err="1">
                    <a:solidFill>
                      <a:schemeClr val="bg1">
                        <a:lumMod val="50000"/>
                      </a:schemeClr>
                    </a:solidFill>
                    <a:uFillTx/>
                    <a:latin typeface="+mj-lt"/>
                    <a:cs typeface="Arial"/>
                  </a:rPr>
                  <a:t>reduction</a:t>
                </a:r>
                <a:r>
                  <a:rPr lang="fr-FR" sz="1600" b="0" i="1" u="none" strike="noStrike" kern="1200" cap="none" spc="0" baseline="0" dirty="0">
                    <a:solidFill>
                      <a:schemeClr val="bg1">
                        <a:lumMod val="50000"/>
                      </a:schemeClr>
                    </a:solidFill>
                    <a:uFillTx/>
                    <a:latin typeface="+mj-lt"/>
                    <a:cs typeface="Arial"/>
                  </a:rPr>
                  <a:t> </a:t>
                </a:r>
                <a:r>
                  <a:rPr lang="fr-FR" sz="1600" b="0" i="1" u="none" strike="noStrike" kern="1200" cap="none" spc="0" baseline="0" dirty="0" err="1">
                    <a:solidFill>
                      <a:schemeClr val="bg1">
                        <a:lumMod val="50000"/>
                      </a:schemeClr>
                    </a:solidFill>
                    <a:uFillTx/>
                    <a:latin typeface="+mj-lt"/>
                    <a:cs typeface="Arial"/>
                  </a:rPr>
                  <a:t>with</a:t>
                </a:r>
                <a:r>
                  <a:rPr lang="fr-FR" sz="1600" b="0" i="1" u="none" strike="noStrike" kern="1200" cap="none" spc="0" baseline="0" dirty="0">
                    <a:solidFill>
                      <a:schemeClr val="bg1">
                        <a:lumMod val="50000"/>
                      </a:schemeClr>
                    </a:solidFill>
                    <a:uFillTx/>
                    <a:latin typeface="+mj-lt"/>
                    <a:cs typeface="Arial"/>
                  </a:rPr>
                  <a:t> </a:t>
                </a:r>
                <a14:m>
                  <m:oMath xmlns:m="http://schemas.openxmlformats.org/officeDocument/2006/math">
                    <m:r>
                      <a:rPr lang="en-GB">
                        <a:solidFill>
                          <a:schemeClr val="bg1">
                            <a:lumMod val="50000"/>
                          </a:schemeClr>
                        </a:solidFill>
                        <a:latin typeface="+mj-lt"/>
                      </a:rPr>
                      <m:t>≥</m:t>
                    </m:r>
                    <m:r>
                      <m:rPr>
                        <m:nor/>
                      </m:rPr>
                      <a:rPr lang="en-GB" b="0" i="1">
                        <a:solidFill>
                          <a:schemeClr val="bg1">
                            <a:lumMod val="50000"/>
                          </a:schemeClr>
                        </a:solidFill>
                        <a:latin typeface="+mj-lt"/>
                      </a:rPr>
                      <m:t>4%</m:t>
                    </m:r>
                  </m:oMath>
                </a14:m>
                <a:r>
                  <a:rPr lang="fr-FR" sz="1600" b="0" i="1" u="none" strike="noStrike" kern="1200" cap="none" spc="0" baseline="0" dirty="0">
                    <a:solidFill>
                      <a:schemeClr val="bg1">
                        <a:lumMod val="50000"/>
                      </a:schemeClr>
                    </a:solidFill>
                    <a:uFillTx/>
                    <a:latin typeface="+mj-lt"/>
                    <a:cs typeface="Arial"/>
                  </a:rPr>
                  <a:t> </a:t>
                </a:r>
                <a:r>
                  <a:rPr lang="fr-FR" sz="1600" b="0" i="1" u="none" strike="noStrike" kern="1200" cap="none" spc="0" baseline="0" dirty="0" err="1">
                    <a:solidFill>
                      <a:schemeClr val="bg1">
                        <a:lumMod val="50000"/>
                      </a:schemeClr>
                    </a:solidFill>
                    <a:uFillTx/>
                    <a:latin typeface="+mj-lt"/>
                    <a:cs typeface="Arial"/>
                  </a:rPr>
                  <a:t>desaturation</a:t>
                </a:r>
                <a:endParaRPr lang="fr-FR" sz="1600" b="0" i="1" u="none" strike="noStrike" kern="1200" cap="none" spc="0" baseline="0" dirty="0">
                  <a:solidFill>
                    <a:schemeClr val="bg1">
                      <a:lumMod val="50000"/>
                    </a:schemeClr>
                  </a:solidFill>
                  <a:uFillTx/>
                  <a:latin typeface="+mj-lt"/>
                  <a:cs typeface="Arial"/>
                </a:endParaRPr>
              </a:p>
            </p:txBody>
          </p:sp>
        </mc:Choice>
        <mc:Fallback>
          <p:sp>
            <p:nvSpPr>
              <p:cNvPr id="3" name="ZoneTexte 3">
                <a:extLst>
                  <a:ext uri="{FF2B5EF4-FFF2-40B4-BE49-F238E27FC236}">
                    <a16:creationId xmlns:a16="http://schemas.microsoft.com/office/drawing/2014/main" id="{B51448EE-3EA9-8048-A1A0-02E9ADC3F8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3" y="6506157"/>
                <a:ext cx="4639693" cy="362984"/>
              </a:xfrm>
              <a:prstGeom prst="rect">
                <a:avLst/>
              </a:prstGeom>
              <a:blipFill>
                <a:blip r:embed="rId3"/>
                <a:stretch>
                  <a:fillRect l="-820" b="-20690"/>
                </a:stretch>
              </a:blipFill>
              <a:ln cap="flat"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uppo 3">
            <a:extLst>
              <a:ext uri="{FF2B5EF4-FFF2-40B4-BE49-F238E27FC236}">
                <a16:creationId xmlns:a16="http://schemas.microsoft.com/office/drawing/2014/main" id="{891F2078-E5B1-8C38-48B9-C73BB7390729}"/>
              </a:ext>
            </a:extLst>
          </p:cNvPr>
          <p:cNvGrpSpPr/>
          <p:nvPr/>
        </p:nvGrpSpPr>
        <p:grpSpPr>
          <a:xfrm>
            <a:off x="2486593" y="1340373"/>
            <a:ext cx="7218811" cy="5037438"/>
            <a:chOff x="2486593" y="1340373"/>
            <a:chExt cx="7218811" cy="5037438"/>
          </a:xfrm>
        </p:grpSpPr>
        <p:grpSp>
          <p:nvGrpSpPr>
            <p:cNvPr id="6" name="Gruppo 13">
              <a:extLst>
                <a:ext uri="{FF2B5EF4-FFF2-40B4-BE49-F238E27FC236}">
                  <a16:creationId xmlns:a16="http://schemas.microsoft.com/office/drawing/2014/main" id="{7F4AB3DB-86B0-F0AD-F0BB-EB11A5E296F6}"/>
                </a:ext>
              </a:extLst>
            </p:cNvPr>
            <p:cNvGrpSpPr/>
            <p:nvPr/>
          </p:nvGrpSpPr>
          <p:grpSpPr>
            <a:xfrm>
              <a:off x="2486593" y="1340373"/>
              <a:ext cx="7218811" cy="5037438"/>
              <a:chOff x="2486593" y="1340373"/>
              <a:chExt cx="7218811" cy="5037438"/>
            </a:xfrm>
          </p:grpSpPr>
          <p:pic>
            <p:nvPicPr>
              <p:cNvPr id="7" name="Immagine 6">
                <a:extLst>
                  <a:ext uri="{FF2B5EF4-FFF2-40B4-BE49-F238E27FC236}">
                    <a16:creationId xmlns:a16="http://schemas.microsoft.com/office/drawing/2014/main" id="{1F0B7921-20BC-735F-FC46-316C09B83F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010762" y="1340373"/>
                <a:ext cx="6694642" cy="5037438"/>
              </a:xfrm>
              <a:prstGeom prst="rect">
                <a:avLst/>
              </a:prstGeom>
              <a:noFill/>
              <a:ln cap="flat">
                <a:noFill/>
              </a:ln>
            </p:spPr>
          </p:pic>
          <p:pic>
            <p:nvPicPr>
              <p:cNvPr id="8" name="Immagine 12">
                <a:extLst>
                  <a:ext uri="{FF2B5EF4-FFF2-40B4-BE49-F238E27FC236}">
                    <a16:creationId xmlns:a16="http://schemas.microsoft.com/office/drawing/2014/main" id="{DF8F2A53-C02E-7C24-5B45-8A08F77A22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16200004">
                <a:off x="1783533" y="3150808"/>
                <a:ext cx="2011945" cy="605826"/>
              </a:xfrm>
              <a:prstGeom prst="rect">
                <a:avLst/>
              </a:prstGeom>
              <a:noFill/>
              <a:ln cap="flat">
                <a:noFill/>
              </a:ln>
            </p:spPr>
          </p:pic>
        </p:grpSp>
        <p:sp>
          <p:nvSpPr>
            <p:cNvPr id="9" name="Rettangolo 1">
              <a:extLst>
                <a:ext uri="{FF2B5EF4-FFF2-40B4-BE49-F238E27FC236}">
                  <a16:creationId xmlns:a16="http://schemas.microsoft.com/office/drawing/2014/main" id="{66D0DA03-945E-97BA-C4CA-3ABC39555CB8}"/>
                </a:ext>
              </a:extLst>
            </p:cNvPr>
            <p:cNvSpPr/>
            <p:nvPr/>
          </p:nvSpPr>
          <p:spPr>
            <a:xfrm>
              <a:off x="4526508" y="1446663"/>
              <a:ext cx="4039736" cy="464021"/>
            </a:xfrm>
            <a:prstGeom prst="rect">
              <a:avLst/>
            </a:prstGeom>
            <a:solidFill>
              <a:srgbClr val="FFFFFF"/>
            </a:solidFill>
            <a:ln w="19046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it-IT" sz="1800" b="0" i="0" u="none" strike="noStrike" kern="1200" cap="none" spc="0" baseline="0">
                <a:solidFill>
                  <a:srgbClr val="FFFFFF"/>
                </a:solidFill>
                <a:uFillTx/>
                <a:latin typeface="Aptos"/>
              </a:endParaRPr>
            </a:p>
          </p:txBody>
        </p:sp>
        <p:sp>
          <p:nvSpPr>
            <p:cNvPr id="10" name="Segnaposto testo 2">
              <a:extLst>
                <a:ext uri="{FF2B5EF4-FFF2-40B4-BE49-F238E27FC236}">
                  <a16:creationId xmlns:a16="http://schemas.microsoft.com/office/drawing/2014/main" id="{267F2E89-7DE5-BF7B-382B-9F41A243170B}"/>
                </a:ext>
              </a:extLst>
            </p:cNvPr>
            <p:cNvSpPr txBox="1"/>
            <p:nvPr/>
          </p:nvSpPr>
          <p:spPr>
            <a:xfrm>
              <a:off x="3930100" y="1506044"/>
              <a:ext cx="5376937" cy="617768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ctr" anchorCtr="0" compatLnSpc="1">
              <a:normAutofit/>
            </a:bodyPr>
            <a:lstStyle/>
            <a:p>
              <a:pPr marL="0" marR="0" lvl="0" indent="0" algn="l" defTabSz="914400" rtl="0" fontAlgn="auto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it-IT" sz="2400" b="1" i="0" u="none" strike="noStrike" kern="1200" cap="none" spc="0" baseline="0">
                  <a:solidFill>
                    <a:srgbClr val="394E5C"/>
                  </a:solidFill>
                  <a:uFillTx/>
                  <a:latin typeface="Avenir" pitchFamily="2"/>
                  <a:ea typeface="Roboto Medium" pitchFamily="2"/>
                </a:rPr>
                <a:t>Wisconsin Sleep Cohort</a:t>
              </a:r>
              <a:endParaRPr lang="it-IT" sz="1800" b="0" i="0" u="none" strike="noStrike" kern="1200" cap="none" spc="0" baseline="0">
                <a:solidFill>
                  <a:srgbClr val="394E5C"/>
                </a:solidFill>
                <a:uFillTx/>
                <a:latin typeface="Avenir" pitchFamily="2"/>
                <a:ea typeface="Roboto Medium" pitchFamily="2"/>
              </a:endParaRPr>
            </a:p>
          </p:txBody>
        </p:sp>
      </p:grpSp>
      <p:sp>
        <p:nvSpPr>
          <p:cNvPr id="13" name="Titolo 5">
            <a:extLst>
              <a:ext uri="{FF2B5EF4-FFF2-40B4-BE49-F238E27FC236}">
                <a16:creationId xmlns:a16="http://schemas.microsoft.com/office/drawing/2014/main" id="{F2951408-36D8-80FD-F13D-6F84CEDDC3C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27716"/>
            <a:ext cx="10515600" cy="1325559"/>
          </a:xfrm>
        </p:spPr>
        <p:txBody>
          <a:bodyPr/>
          <a:lstStyle/>
          <a:p>
            <a:pPr lvl="0" algn="ctr"/>
            <a:r>
              <a:rPr lang="en-GB" b="0" dirty="0">
                <a:solidFill>
                  <a:srgbClr val="0070C0"/>
                </a:solidFill>
              </a:rPr>
              <a:t>Obesity and OSA: Epidemiology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5">
            <a:extLst>
              <a:ext uri="{FF2B5EF4-FFF2-40B4-BE49-F238E27FC236}">
                <a16:creationId xmlns:a16="http://schemas.microsoft.com/office/drawing/2014/main" id="{D05E570F-285D-D1ED-A21D-413777CA854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27716"/>
            <a:ext cx="10515600" cy="1325559"/>
          </a:xfrm>
        </p:spPr>
        <p:txBody>
          <a:bodyPr/>
          <a:lstStyle/>
          <a:p>
            <a:pPr lvl="0" algn="ctr"/>
            <a:r>
              <a:rPr lang="en-GB" dirty="0">
                <a:solidFill>
                  <a:srgbClr val="0070C0"/>
                </a:solidFill>
              </a:rPr>
              <a:t>Obesity and OSA: Epidemiology</a:t>
            </a:r>
          </a:p>
        </p:txBody>
      </p:sp>
      <p:grpSp>
        <p:nvGrpSpPr>
          <p:cNvPr id="3" name="Gruppo 21">
            <a:extLst>
              <a:ext uri="{FF2B5EF4-FFF2-40B4-BE49-F238E27FC236}">
                <a16:creationId xmlns:a16="http://schemas.microsoft.com/office/drawing/2014/main" id="{14FD5286-F235-F276-D787-628F616427C4}"/>
              </a:ext>
            </a:extLst>
          </p:cNvPr>
          <p:cNvGrpSpPr/>
          <p:nvPr/>
        </p:nvGrpSpPr>
        <p:grpSpPr>
          <a:xfrm>
            <a:off x="1524003" y="1372706"/>
            <a:ext cx="10833783" cy="5476259"/>
            <a:chOff x="1524003" y="1372706"/>
            <a:chExt cx="10833783" cy="5476259"/>
          </a:xfrm>
        </p:grpSpPr>
        <p:pic>
          <p:nvPicPr>
            <p:cNvPr id="4" name="Immagine 2">
              <a:extLst>
                <a:ext uri="{FF2B5EF4-FFF2-40B4-BE49-F238E27FC236}">
                  <a16:creationId xmlns:a16="http://schemas.microsoft.com/office/drawing/2014/main" id="{065D905D-3282-58E6-A1AB-387E95EE0A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24003" y="2106183"/>
              <a:ext cx="5210900" cy="3372325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5" name="Immagine 9">
              <a:extLst>
                <a:ext uri="{FF2B5EF4-FFF2-40B4-BE49-F238E27FC236}">
                  <a16:creationId xmlns:a16="http://schemas.microsoft.com/office/drawing/2014/main" id="{DBCDE5E9-7645-B84D-EB7F-9933D5D8029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76470" y="2028760"/>
              <a:ext cx="5182325" cy="2295848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6" name="Immagine 11">
              <a:extLst>
                <a:ext uri="{FF2B5EF4-FFF2-40B4-BE49-F238E27FC236}">
                  <a16:creationId xmlns:a16="http://schemas.microsoft.com/office/drawing/2014/main" id="{0ADEE574-A4ED-3589-76E4-860994F5B18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67840" y="4524542"/>
              <a:ext cx="5430008" cy="2324423"/>
            </a:xfrm>
            <a:prstGeom prst="rect">
              <a:avLst/>
            </a:prstGeom>
            <a:noFill/>
            <a:ln cap="flat">
              <a:noFill/>
            </a:ln>
          </p:spPr>
        </p:pic>
        <p:sp>
          <p:nvSpPr>
            <p:cNvPr id="7" name="CasellaDiTesto 8">
              <a:extLst>
                <a:ext uri="{FF2B5EF4-FFF2-40B4-BE49-F238E27FC236}">
                  <a16:creationId xmlns:a16="http://schemas.microsoft.com/office/drawing/2014/main" id="{3E3CEC30-E295-3FCE-5C9B-F45D649716C7}"/>
                </a:ext>
              </a:extLst>
            </p:cNvPr>
            <p:cNvSpPr txBox="1"/>
            <p:nvPr/>
          </p:nvSpPr>
          <p:spPr>
            <a:xfrm>
              <a:off x="8917260" y="6522507"/>
              <a:ext cx="3274740" cy="307777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0" compatLnSpc="1">
              <a:spAutoFit/>
            </a:bodyPr>
            <a:lstStyle/>
            <a:p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it-IT" sz="1400" b="0" i="0" u="none" strike="noStrike" kern="1200" cap="none" spc="0" baseline="0">
                  <a:solidFill>
                    <a:srgbClr val="000000"/>
                  </a:solidFill>
                  <a:uFillTx/>
                  <a:latin typeface="Aptos"/>
                </a:rPr>
                <a:t>Esmaeili, eClin Med 2025 </a:t>
              </a:r>
              <a:r>
                <a:rPr lang="it-IT" sz="1400" b="0" i="1" u="none" strike="noStrike" kern="1200" cap="none" spc="0" baseline="0">
                  <a:solidFill>
                    <a:srgbClr val="000000"/>
                  </a:solidFill>
                  <a:uFillTx/>
                  <a:latin typeface="Aptos"/>
                </a:rPr>
                <a:t>(modified)</a:t>
              </a:r>
            </a:p>
          </p:txBody>
        </p:sp>
        <p:sp>
          <p:nvSpPr>
            <p:cNvPr id="8" name="CasellaDiTesto 12">
              <a:extLst>
                <a:ext uri="{FF2B5EF4-FFF2-40B4-BE49-F238E27FC236}">
                  <a16:creationId xmlns:a16="http://schemas.microsoft.com/office/drawing/2014/main" id="{067A4125-67AA-ECC8-83FE-AB58A940ACBD}"/>
                </a:ext>
              </a:extLst>
            </p:cNvPr>
            <p:cNvSpPr txBox="1"/>
            <p:nvPr/>
          </p:nvSpPr>
          <p:spPr>
            <a:xfrm>
              <a:off x="2724372" y="1409108"/>
              <a:ext cx="2171261" cy="830997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1" compatLnSpc="1">
              <a:sp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it-IT" sz="2400" b="1" i="0" u="none" strike="noStrike" kern="1200" cap="none" spc="0" baseline="0">
                  <a:solidFill>
                    <a:srgbClr val="C04F15"/>
                  </a:solidFill>
                  <a:uFillTx/>
                  <a:latin typeface="Aptos"/>
                </a:rPr>
                <a:t>Mild to Severe OSA</a:t>
              </a:r>
            </a:p>
          </p:txBody>
        </p:sp>
        <p:sp>
          <p:nvSpPr>
            <p:cNvPr id="9" name="Rettangolo 14">
              <a:extLst>
                <a:ext uri="{FF2B5EF4-FFF2-40B4-BE49-F238E27FC236}">
                  <a16:creationId xmlns:a16="http://schemas.microsoft.com/office/drawing/2014/main" id="{80164E77-AFEC-C4A7-8542-F0FDF66B9CA0}"/>
                </a:ext>
              </a:extLst>
            </p:cNvPr>
            <p:cNvSpPr/>
            <p:nvPr/>
          </p:nvSpPr>
          <p:spPr>
            <a:xfrm>
              <a:off x="4825169" y="1962293"/>
              <a:ext cx="2051300" cy="557052"/>
            </a:xfrm>
            <a:prstGeom prst="rect">
              <a:avLst/>
            </a:prstGeom>
            <a:solidFill>
              <a:srgbClr val="FFFFFF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it-IT" sz="1800" b="0" i="0" u="none" strike="noStrike" kern="1200" cap="none" spc="0" baseline="0">
                <a:solidFill>
                  <a:srgbClr val="FFFFFF"/>
                </a:solidFill>
                <a:uFillTx/>
                <a:latin typeface="Aptos"/>
              </a:endParaRPr>
            </a:p>
          </p:txBody>
        </p:sp>
        <p:sp>
          <p:nvSpPr>
            <p:cNvPr id="10" name="CasellaDiTesto 13">
              <a:extLst>
                <a:ext uri="{FF2B5EF4-FFF2-40B4-BE49-F238E27FC236}">
                  <a16:creationId xmlns:a16="http://schemas.microsoft.com/office/drawing/2014/main" id="{199F0050-2565-321B-A070-4A41A1C92F77}"/>
                </a:ext>
              </a:extLst>
            </p:cNvPr>
            <p:cNvSpPr txBox="1"/>
            <p:nvPr/>
          </p:nvSpPr>
          <p:spPr>
            <a:xfrm>
              <a:off x="7643369" y="1372706"/>
              <a:ext cx="3013816" cy="830997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1" compatLnSpc="1">
              <a:sp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it-IT" sz="2400" b="1" i="0" u="none" strike="noStrike" kern="1200" cap="none" spc="0" baseline="0">
                  <a:solidFill>
                    <a:srgbClr val="C04F15"/>
                  </a:solidFill>
                  <a:uFillTx/>
                  <a:latin typeface="Aptos"/>
                </a:rPr>
                <a:t>Moderate to Severe OSA</a:t>
              </a:r>
            </a:p>
          </p:txBody>
        </p:sp>
        <p:sp>
          <p:nvSpPr>
            <p:cNvPr id="11" name="CasellaDiTesto 15">
              <a:extLst>
                <a:ext uri="{FF2B5EF4-FFF2-40B4-BE49-F238E27FC236}">
                  <a16:creationId xmlns:a16="http://schemas.microsoft.com/office/drawing/2014/main" id="{39FE3D34-5F7A-CFC4-4ABB-0E5EDE9A5AF9}"/>
                </a:ext>
              </a:extLst>
            </p:cNvPr>
            <p:cNvSpPr txBox="1"/>
            <p:nvPr/>
          </p:nvSpPr>
          <p:spPr>
            <a:xfrm>
              <a:off x="6876470" y="4231166"/>
              <a:ext cx="1784094" cy="830997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1" compatLnSpc="1">
              <a:sp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it-IT" sz="2400" b="1" i="0" u="none" strike="noStrike" kern="1200" cap="none" spc="0" baseline="0">
                  <a:solidFill>
                    <a:srgbClr val="C04F15"/>
                  </a:solidFill>
                  <a:uFillTx/>
                  <a:latin typeface="Aptos"/>
                </a:rPr>
                <a:t>Severe OSA</a:t>
              </a:r>
            </a:p>
          </p:txBody>
        </p:sp>
        <p:sp>
          <p:nvSpPr>
            <p:cNvPr id="12" name="Rettangolo 16">
              <a:extLst>
                <a:ext uri="{FF2B5EF4-FFF2-40B4-BE49-F238E27FC236}">
                  <a16:creationId xmlns:a16="http://schemas.microsoft.com/office/drawing/2014/main" id="{CBCD2E90-EF49-BA14-D708-0CFFB69870F6}"/>
                </a:ext>
              </a:extLst>
            </p:cNvPr>
            <p:cNvSpPr/>
            <p:nvPr/>
          </p:nvSpPr>
          <p:spPr>
            <a:xfrm>
              <a:off x="10036070" y="1925177"/>
              <a:ext cx="2321716" cy="557052"/>
            </a:xfrm>
            <a:prstGeom prst="rect">
              <a:avLst/>
            </a:prstGeom>
            <a:solidFill>
              <a:srgbClr val="FFFFFF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it-IT" sz="1800" b="0" i="0" u="none" strike="noStrike" kern="1200" cap="none" spc="0" baseline="0">
                <a:solidFill>
                  <a:srgbClr val="FFFFFF"/>
                </a:solidFill>
                <a:uFillTx/>
                <a:latin typeface="Aptos"/>
              </a:endParaRPr>
            </a:p>
          </p:txBody>
        </p:sp>
        <p:sp>
          <p:nvSpPr>
            <p:cNvPr id="13" name="Rettangolo 17">
              <a:extLst>
                <a:ext uri="{FF2B5EF4-FFF2-40B4-BE49-F238E27FC236}">
                  <a16:creationId xmlns:a16="http://schemas.microsoft.com/office/drawing/2014/main" id="{5F5589F8-E899-D9EB-D278-5D2F13D9C789}"/>
                </a:ext>
              </a:extLst>
            </p:cNvPr>
            <p:cNvSpPr/>
            <p:nvPr/>
          </p:nvSpPr>
          <p:spPr>
            <a:xfrm>
              <a:off x="8532440" y="4524542"/>
              <a:ext cx="2321716" cy="557052"/>
            </a:xfrm>
            <a:prstGeom prst="rect">
              <a:avLst/>
            </a:prstGeom>
            <a:solidFill>
              <a:srgbClr val="FFFFFF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it-IT" sz="1800" b="0" i="0" u="none" strike="noStrike" kern="1200" cap="none" spc="0" baseline="0">
                <a:solidFill>
                  <a:srgbClr val="FFFFFF"/>
                </a:solidFill>
                <a:uFillTx/>
                <a:latin typeface="Aptos"/>
              </a:endParaRPr>
            </a:p>
          </p:txBody>
        </p:sp>
        <p:sp>
          <p:nvSpPr>
            <p:cNvPr id="14" name="CasellaDiTesto 18">
              <a:extLst>
                <a:ext uri="{FF2B5EF4-FFF2-40B4-BE49-F238E27FC236}">
                  <a16:creationId xmlns:a16="http://schemas.microsoft.com/office/drawing/2014/main" id="{FC0AC6AC-11A1-B2AC-620D-7F9F4109D649}"/>
                </a:ext>
              </a:extLst>
            </p:cNvPr>
            <p:cNvSpPr txBox="1"/>
            <p:nvPr/>
          </p:nvSpPr>
          <p:spPr>
            <a:xfrm>
              <a:off x="1869609" y="4109039"/>
              <a:ext cx="2171261" cy="461662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1" compatLnSpc="1">
              <a:sp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it-IT" sz="2400" b="1" i="0" u="none" strike="noStrike" kern="1200" cap="none" spc="0" baseline="0">
                  <a:solidFill>
                    <a:srgbClr val="FFFFFF"/>
                  </a:solidFill>
                  <a:uFillTx/>
                  <a:latin typeface="Aptos"/>
                </a:rPr>
                <a:t>30%</a:t>
              </a:r>
            </a:p>
          </p:txBody>
        </p:sp>
        <p:sp>
          <p:nvSpPr>
            <p:cNvPr id="15" name="CasellaDiTesto 19">
              <a:extLst>
                <a:ext uri="{FF2B5EF4-FFF2-40B4-BE49-F238E27FC236}">
                  <a16:creationId xmlns:a16="http://schemas.microsoft.com/office/drawing/2014/main" id="{8C7D0938-3AB8-84E6-8672-DB3F5ED61EDA}"/>
                </a:ext>
              </a:extLst>
            </p:cNvPr>
            <p:cNvSpPr txBox="1"/>
            <p:nvPr/>
          </p:nvSpPr>
          <p:spPr>
            <a:xfrm>
              <a:off x="7574935" y="3416509"/>
              <a:ext cx="2171261" cy="461662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1" compatLnSpc="1">
              <a:sp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it-IT" sz="2400" b="1" i="0" u="none" strike="noStrike" kern="1200" cap="none" spc="0" baseline="0">
                  <a:solidFill>
                    <a:srgbClr val="FFFFFF"/>
                  </a:solidFill>
                  <a:uFillTx/>
                  <a:latin typeface="Aptos"/>
                </a:rPr>
                <a:t>40%</a:t>
              </a:r>
            </a:p>
          </p:txBody>
        </p:sp>
        <p:sp>
          <p:nvSpPr>
            <p:cNvPr id="16" name="CasellaDiTesto 20">
              <a:extLst>
                <a:ext uri="{FF2B5EF4-FFF2-40B4-BE49-F238E27FC236}">
                  <a16:creationId xmlns:a16="http://schemas.microsoft.com/office/drawing/2014/main" id="{1BCC6F75-D36F-77B8-31FD-5E2587A99BA2}"/>
                </a:ext>
              </a:extLst>
            </p:cNvPr>
            <p:cNvSpPr txBox="1"/>
            <p:nvPr/>
          </p:nvSpPr>
          <p:spPr>
            <a:xfrm>
              <a:off x="6361179" y="5932901"/>
              <a:ext cx="2171261" cy="461662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1" compatLnSpc="1">
              <a:sp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it-IT" sz="2400" b="1" i="0" u="none" strike="noStrike" kern="1200" cap="none" spc="0" baseline="0">
                  <a:solidFill>
                    <a:srgbClr val="FFFFFF"/>
                  </a:solidFill>
                  <a:uFillTx/>
                  <a:latin typeface="Aptos"/>
                </a:rPr>
                <a:t>50%</a:t>
              </a: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4" descr="Immagine che contiene clipart, testo, frutto, cartone animato&#10;&#10;Il contenuto generato dall'IA potrebbe non essere corretto.">
            <a:extLst>
              <a:ext uri="{FF2B5EF4-FFF2-40B4-BE49-F238E27FC236}">
                <a16:creationId xmlns:a16="http://schemas.microsoft.com/office/drawing/2014/main" id="{BAF18161-F033-4061-8491-C784128BD8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8998" y="895176"/>
            <a:ext cx="5168948" cy="565504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Immagine 6" descr="Immagine che contiene testo, disegno, cartone animato&#10;&#10;Il contenuto generato dall'IA potrebbe non essere corretto.">
            <a:extLst>
              <a:ext uri="{FF2B5EF4-FFF2-40B4-BE49-F238E27FC236}">
                <a16:creationId xmlns:a16="http://schemas.microsoft.com/office/drawing/2014/main" id="{13B444CA-293C-BCD3-DC92-A1A6317846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7875" y="895175"/>
            <a:ext cx="3516179" cy="560644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CasellaDiTesto 7">
            <a:extLst>
              <a:ext uri="{FF2B5EF4-FFF2-40B4-BE49-F238E27FC236}">
                <a16:creationId xmlns:a16="http://schemas.microsoft.com/office/drawing/2014/main" id="{F8116CB1-D535-8174-67C9-39A800BE70D2}"/>
              </a:ext>
            </a:extLst>
          </p:cNvPr>
          <p:cNvSpPr txBox="1"/>
          <p:nvPr/>
        </p:nvSpPr>
        <p:spPr>
          <a:xfrm>
            <a:off x="9289411" y="6550223"/>
            <a:ext cx="2902589" cy="307777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 dirty="0">
                <a:solidFill>
                  <a:srgbClr val="000000"/>
                </a:solidFill>
                <a:uFillTx/>
                <a:latin typeface="Aptos"/>
              </a:rPr>
              <a:t>Tasali E. Circulation Research 2025</a:t>
            </a:r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D197C055-301B-5C4B-F029-24EED2C1F54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04054" y="0"/>
            <a:ext cx="9197565" cy="1080564"/>
          </a:xfrm>
        </p:spPr>
        <p:txBody>
          <a:bodyPr>
            <a:normAutofit/>
          </a:bodyPr>
          <a:lstStyle/>
          <a:p>
            <a:pPr lvl="0" algn="ctr"/>
            <a:r>
              <a:rPr lang="en-GB" b="0" dirty="0">
                <a:solidFill>
                  <a:srgbClr val="0070C0"/>
                </a:solidFill>
              </a:rPr>
              <a:t>Obesity-related OSA: Pathophysiology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Sapone</Template>
  <TotalTime>2410</TotalTime>
  <Words>799</Words>
  <Application>Microsoft Macintosh PowerPoint</Application>
  <PresentationFormat>Widescreen</PresentationFormat>
  <Paragraphs>179</Paragraphs>
  <Slides>29</Slides>
  <Notes>28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29</vt:i4>
      </vt:variant>
    </vt:vector>
  </HeadingPairs>
  <TitlesOfParts>
    <vt:vector size="37" baseType="lpstr">
      <vt:lpstr>Aptos</vt:lpstr>
      <vt:lpstr>Aptos Display</vt:lpstr>
      <vt:lpstr>Arial</vt:lpstr>
      <vt:lpstr>Avenir</vt:lpstr>
      <vt:lpstr>Avenir Book</vt:lpstr>
      <vt:lpstr>Calibri</vt:lpstr>
      <vt:lpstr>Courier New</vt:lpstr>
      <vt:lpstr>Tema di Office</vt:lpstr>
      <vt:lpstr>Obesità e disturbi respiratori nel sonno: una relazione bi-direzionale</vt:lpstr>
      <vt:lpstr>Learning objectives</vt:lpstr>
      <vt:lpstr>Obesity: Definition</vt:lpstr>
      <vt:lpstr>Obesity: Definition</vt:lpstr>
      <vt:lpstr>Presentazione standard di PowerPoint</vt:lpstr>
      <vt:lpstr>Obesity and OSA: Epidemiology</vt:lpstr>
      <vt:lpstr>Obesity and OSA: Epidemiology</vt:lpstr>
      <vt:lpstr>Obesity and OSA: Epidemiology</vt:lpstr>
      <vt:lpstr>Obesity-related OSA: Pathophysiology </vt:lpstr>
      <vt:lpstr>Obesity-related OSA: Pathophysiology </vt:lpstr>
      <vt:lpstr>Obesity-related OSA: Pathophysiology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Detrimental effects of obesity + OSA</vt:lpstr>
      <vt:lpstr>Detrimental effects of obesity + OSA</vt:lpstr>
      <vt:lpstr>Obesity Hypoventilation Syndrome - OHS</vt:lpstr>
      <vt:lpstr>OSA-OHS</vt:lpstr>
      <vt:lpstr>OHS - Mortality</vt:lpstr>
      <vt:lpstr>Trajectories leading to OHS diagnosis</vt:lpstr>
      <vt:lpstr>Impact of weight change on AHI</vt:lpstr>
      <vt:lpstr>Presentazione standard di PowerPoint</vt:lpstr>
      <vt:lpstr>Bariatric surgery</vt:lpstr>
      <vt:lpstr>Presentazione standard di PowerPoint</vt:lpstr>
      <vt:lpstr>Presentazione standard di PowerPoint</vt:lpstr>
      <vt:lpstr>Impact of weight change on OSA</vt:lpstr>
      <vt:lpstr>Take home messages</vt:lpstr>
      <vt:lpstr>Look beyond the machine…  and focus on the whole patient!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Celeste Saggese</dc:creator>
  <cp:lastModifiedBy>Stefania Redolfi</cp:lastModifiedBy>
  <cp:revision>18</cp:revision>
  <dcterms:created xsi:type="dcterms:W3CDTF">2026-04-24T11:56:14Z</dcterms:created>
  <dcterms:modified xsi:type="dcterms:W3CDTF">2026-05-13T05:36:16Z</dcterms:modified>
</cp:coreProperties>
</file>