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3" r:id="rId1"/>
  </p:sldMasterIdLst>
  <p:notesMasterIdLst>
    <p:notesMasterId r:id="rId87"/>
  </p:notesMasterIdLst>
  <p:sldIdLst>
    <p:sldId id="256" r:id="rId2"/>
    <p:sldId id="639" r:id="rId3"/>
    <p:sldId id="258" r:id="rId4"/>
    <p:sldId id="627" r:id="rId5"/>
    <p:sldId id="276" r:id="rId6"/>
    <p:sldId id="278" r:id="rId7"/>
    <p:sldId id="292" r:id="rId8"/>
    <p:sldId id="279" r:id="rId9"/>
    <p:sldId id="361" r:id="rId10"/>
    <p:sldId id="364" r:id="rId11"/>
    <p:sldId id="457" r:id="rId12"/>
    <p:sldId id="261" r:id="rId13"/>
    <p:sldId id="459" r:id="rId14"/>
    <p:sldId id="264" r:id="rId15"/>
    <p:sldId id="552" r:id="rId16"/>
    <p:sldId id="460" r:id="rId17"/>
    <p:sldId id="634" r:id="rId18"/>
    <p:sldId id="269" r:id="rId19"/>
    <p:sldId id="466" r:id="rId20"/>
    <p:sldId id="262" r:id="rId21"/>
    <p:sldId id="560" r:id="rId22"/>
    <p:sldId id="387" r:id="rId23"/>
    <p:sldId id="374" r:id="rId24"/>
    <p:sldId id="375" r:id="rId25"/>
    <p:sldId id="376" r:id="rId26"/>
    <p:sldId id="367" r:id="rId27"/>
    <p:sldId id="629" r:id="rId28"/>
    <p:sldId id="631" r:id="rId29"/>
    <p:sldId id="630" r:id="rId30"/>
    <p:sldId id="284" r:id="rId31"/>
    <p:sldId id="463" r:id="rId32"/>
    <p:sldId id="263" r:id="rId33"/>
    <p:sldId id="545" r:id="rId34"/>
    <p:sldId id="617" r:id="rId35"/>
    <p:sldId id="283" r:id="rId36"/>
    <p:sldId id="582" r:id="rId37"/>
    <p:sldId id="464" r:id="rId38"/>
    <p:sldId id="557" r:id="rId39"/>
    <p:sldId id="558" r:id="rId40"/>
    <p:sldId id="565" r:id="rId41"/>
    <p:sldId id="636" r:id="rId42"/>
    <p:sldId id="638" r:id="rId43"/>
    <p:sldId id="437" r:id="rId44"/>
    <p:sldId id="567" r:id="rId45"/>
    <p:sldId id="594" r:id="rId46"/>
    <p:sldId id="568" r:id="rId47"/>
    <p:sldId id="569" r:id="rId48"/>
    <p:sldId id="570" r:id="rId49"/>
    <p:sldId id="267" r:id="rId50"/>
    <p:sldId id="314" r:id="rId51"/>
    <p:sldId id="571" r:id="rId52"/>
    <p:sldId id="572" r:id="rId53"/>
    <p:sldId id="573" r:id="rId54"/>
    <p:sldId id="574" r:id="rId55"/>
    <p:sldId id="575" r:id="rId56"/>
    <p:sldId id="315" r:id="rId57"/>
    <p:sldId id="316" r:id="rId58"/>
    <p:sldId id="576" r:id="rId59"/>
    <p:sldId id="577" r:id="rId60"/>
    <p:sldId id="469" r:id="rId61"/>
    <p:sldId id="282" r:id="rId62"/>
    <p:sldId id="268" r:id="rId63"/>
    <p:sldId id="462" r:id="rId64"/>
    <p:sldId id="635" r:id="rId65"/>
    <p:sldId id="266" r:id="rId66"/>
    <p:sldId id="285" r:id="rId67"/>
    <p:sldId id="359" r:id="rId68"/>
    <p:sldId id="362" r:id="rId69"/>
    <p:sldId id="270" r:id="rId70"/>
    <p:sldId id="632" r:id="rId71"/>
    <p:sldId id="637" r:id="rId72"/>
    <p:sldId id="272" r:id="rId73"/>
    <p:sldId id="271" r:id="rId74"/>
    <p:sldId id="289" r:id="rId75"/>
    <p:sldId id="273" r:id="rId76"/>
    <p:sldId id="275" r:id="rId77"/>
    <p:sldId id="407" r:id="rId78"/>
    <p:sldId id="579" r:id="rId79"/>
    <p:sldId id="601" r:id="rId80"/>
    <p:sldId id="602" r:id="rId81"/>
    <p:sldId id="613" r:id="rId82"/>
    <p:sldId id="465" r:id="rId83"/>
    <p:sldId id="511" r:id="rId84"/>
    <p:sldId id="259" r:id="rId85"/>
    <p:sldId id="260" r:id="rId86"/>
  </p:sldIdLst>
  <p:sldSz cx="18288000" cy="10287000"/>
  <p:notesSz cx="10287000" cy="18288000"/>
  <p:embeddedFontLst>
    <p:embeddedFont>
      <p:font typeface="Microsoft YaHei" panose="020B0503020204020204" pitchFamily="34" charset="-122"/>
      <p:regular r:id="rId88"/>
      <p:bold r:id="rId89"/>
    </p:embeddedFont>
    <p:embeddedFont>
      <p:font typeface="Aptos Serif" panose="02020604070405020304" pitchFamily="18" charset="0"/>
      <p:regular r:id="rId90"/>
      <p:bold r:id="rId91"/>
      <p:italic r:id="rId92"/>
      <p:boldItalic r:id="rId93"/>
    </p:embeddedFont>
    <p:embeddedFont>
      <p:font typeface="Century Gothic" panose="020B0502020202020204" pitchFamily="34" charset="0"/>
      <p:regular r:id="rId94"/>
      <p:bold r:id="rId95"/>
      <p:italic r:id="rId96"/>
      <p:boldItalic r:id="rId97"/>
    </p:embeddedFont>
    <p:embeddedFont>
      <p:font typeface="Comic Sans MS" panose="030F0902030302020204" pitchFamily="66" charset="0"/>
      <p:regular r:id="rId98"/>
    </p:embeddedFont>
    <p:embeddedFont>
      <p:font typeface="Fira Sans" panose="020B0503050000020004" pitchFamily="34" charset="0"/>
      <p:regular r:id="rId99"/>
      <p:bold r:id="rId100"/>
      <p:italic r:id="rId101"/>
      <p:boldItalic r:id="rId102"/>
    </p:embeddedFont>
    <p:embeddedFont>
      <p:font typeface="Merriweather" pitchFamily="2" charset="77"/>
      <p:regular r:id="rId103"/>
      <p:bold r:id="rId104"/>
      <p:italic r:id="rId105"/>
      <p:boldItalic r:id="rId106"/>
    </p:embeddedFont>
    <p:embeddedFont>
      <p:font typeface="Merriweather 144pt Light" pitchFamily="2" charset="77"/>
      <p:regular r:id="rId107"/>
      <p:italic r:id="rId108"/>
    </p:embeddedFont>
    <p:embeddedFont>
      <p:font typeface="Merriweather Light" panose="00000400000000000000" pitchFamily="2" charset="77"/>
      <p:regular r:id="rId109"/>
      <p:italic r:id="rId110"/>
    </p:embeddedFont>
    <p:embeddedFont>
      <p:font typeface="Myriad Pro" panose="020B0503030403020204" pitchFamily="34" charset="0"/>
      <p:regular r:id="rId111"/>
      <p:bold r:id="rId112"/>
      <p:italic r:id="rId113"/>
      <p:boldItalic r:id="rId114"/>
    </p:embeddedFont>
    <p:embeddedFont>
      <p:font typeface="Open Sans" panose="020B0606030504020204" pitchFamily="34" charset="0"/>
      <p:regular r:id="rId115"/>
      <p:bold r:id="rId116"/>
      <p:italic r:id="rId117"/>
      <p:boldItalic r:id="rId118"/>
    </p:embeddedFont>
    <p:embeddedFont>
      <p:font typeface="Plus Jakarta Sans Medium" panose="020F0502020204030204" pitchFamily="34" charset="0"/>
      <p:regular r:id="rId119"/>
      <p:bold r:id="rId120"/>
      <p:italic r:id="rId121"/>
      <p:boldItalic r:id="rId122"/>
    </p:embeddedFont>
    <p:embeddedFont>
      <p:font typeface="Plus Jakarta Sans SemiBold" panose="020F0502020204030204" pitchFamily="34" charset="0"/>
      <p:regular r:id="rId123"/>
      <p:bold r:id="rId124"/>
      <p:italic r:id="rId125"/>
      <p:boldItalic r:id="rId126"/>
    </p:embeddedFont>
    <p:embeddedFont>
      <p:font typeface="Rockwell" panose="02060603020205020403" pitchFamily="18" charset="77"/>
      <p:regular r:id="rId127"/>
      <p:bold r:id="rId128"/>
      <p:italic r:id="rId129"/>
      <p:boldItalic r:id="rId130"/>
    </p:embeddedFont>
    <p:embeddedFont>
      <p:font typeface="Segoe UI" panose="020B0502040204020203" pitchFamily="34" charset="0"/>
      <p:regular r:id="rId131"/>
      <p:bold r:id="rId132"/>
      <p:italic r:id="rId133"/>
      <p:boldItalic r:id="rId134"/>
    </p:embeddedFont>
    <p:embeddedFont>
      <p:font typeface="Wingdings 2" pitchFamily="2" charset="2"/>
      <p:regular r:id="rId135"/>
    </p:embeddedFont>
    <p:embeddedFont>
      <p:font typeface="Wingdings 3" pitchFamily="2" charset="2"/>
      <p:regular r:id="rId1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19"/>
    <p:restoredTop sz="94610"/>
  </p:normalViewPr>
  <p:slideViewPr>
    <p:cSldViewPr snapToGrid="0" snapToObjects="1">
      <p:cViewPr varScale="1">
        <p:scale>
          <a:sx n="105" d="100"/>
          <a:sy n="105" d="100"/>
        </p:scale>
        <p:origin x="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3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2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5.fntdata"/><Relationship Id="rId123" Type="http://schemas.openxmlformats.org/officeDocument/2006/relationships/font" Target="fonts/font36.fntdata"/><Relationship Id="rId128" Type="http://schemas.openxmlformats.org/officeDocument/2006/relationships/font" Target="fonts/font41.fntdata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6.fntdata"/><Relationship Id="rId118" Type="http://schemas.openxmlformats.org/officeDocument/2006/relationships/font" Target="fonts/font31.fntdata"/><Relationship Id="rId134" Type="http://schemas.openxmlformats.org/officeDocument/2006/relationships/font" Target="fonts/font47.fntdata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124" Type="http://schemas.openxmlformats.org/officeDocument/2006/relationships/font" Target="fonts/font37.fntdata"/><Relationship Id="rId129" Type="http://schemas.openxmlformats.org/officeDocument/2006/relationships/font" Target="fonts/font4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7.fntdata"/><Relationship Id="rId119" Type="http://schemas.openxmlformats.org/officeDocument/2006/relationships/font" Target="fonts/font3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43.fntdata"/><Relationship Id="rId135" Type="http://schemas.openxmlformats.org/officeDocument/2006/relationships/font" Target="fonts/font4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120" Type="http://schemas.openxmlformats.org/officeDocument/2006/relationships/font" Target="fonts/font33.fntdata"/><Relationship Id="rId125" Type="http://schemas.openxmlformats.org/officeDocument/2006/relationships/font" Target="fonts/font3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3.fntdata"/><Relationship Id="rId115" Type="http://schemas.openxmlformats.org/officeDocument/2006/relationships/font" Target="fonts/font28.fntdata"/><Relationship Id="rId131" Type="http://schemas.openxmlformats.org/officeDocument/2006/relationships/font" Target="fonts/font44.fntdata"/><Relationship Id="rId136" Type="http://schemas.openxmlformats.org/officeDocument/2006/relationships/font" Target="fonts/font49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126" Type="http://schemas.openxmlformats.org/officeDocument/2006/relationships/font" Target="fonts/font3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121" Type="http://schemas.openxmlformats.org/officeDocument/2006/relationships/font" Target="fonts/font3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9.fntdata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111" Type="http://schemas.openxmlformats.org/officeDocument/2006/relationships/font" Target="fonts/font24.fntdata"/><Relationship Id="rId132" Type="http://schemas.openxmlformats.org/officeDocument/2006/relationships/font" Target="fonts/font4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9.fntdata"/><Relationship Id="rId127" Type="http://schemas.openxmlformats.org/officeDocument/2006/relationships/font" Target="fonts/font4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122" Type="http://schemas.openxmlformats.org/officeDocument/2006/relationships/font" Target="fonts/font3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font" Target="fonts/font2.fntdata"/><Relationship Id="rId112" Type="http://schemas.openxmlformats.org/officeDocument/2006/relationships/font" Target="fonts/font25.fntdata"/><Relationship Id="rId133" Type="http://schemas.openxmlformats.org/officeDocument/2006/relationships/font" Target="fonts/font4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11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B3EA61A5-20F3-A5A2-21BD-B68BD7076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A95CB999-C9B0-08FE-B298-5108266E9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>
            <a:extLst>
              <a:ext uri="{FF2B5EF4-FFF2-40B4-BE49-F238E27FC236}">
                <a16:creationId xmlns:a16="http://schemas.microsoft.com/office/drawing/2014/main" id="{C6AF3276-952A-6235-CA40-0BC40970D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2" name="Rectangle 3">
            <a:extLst>
              <a:ext uri="{FF2B5EF4-FFF2-40B4-BE49-F238E27FC236}">
                <a16:creationId xmlns:a16="http://schemas.microsoft.com/office/drawing/2014/main" id="{5739A02E-08DA-39CB-F669-063A773DC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71CA7BF9-890B-28FC-1FB9-07E6BFA59A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F8718E1F-A359-834B-B28F-14D077D297BE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45</a:t>
            </a:fld>
            <a:endParaRPr lang="it-IT" altLang="it-IT"/>
          </a:p>
        </p:txBody>
      </p:sp>
      <p:sp>
        <p:nvSpPr>
          <p:cNvPr id="119811" name="Text Box 1">
            <a:extLst>
              <a:ext uri="{FF2B5EF4-FFF2-40B4-BE49-F238E27FC236}">
                <a16:creationId xmlns:a16="http://schemas.microsoft.com/office/drawing/2014/main" id="{59DB346F-3B2A-9AAB-278A-B235ABD82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spcBef>
                <a:spcPct val="0"/>
              </a:spcBef>
              <a:buClrTx/>
              <a:buSzPct val="45000"/>
              <a:buFontTx/>
              <a:buNone/>
            </a:pPr>
            <a:fld id="{1D795684-ED40-E846-AC28-96B09DE95DF0}" type="slidenum">
              <a:rPr lang="it-IT" altLang="it-IT">
                <a:cs typeface="Segoe UI" panose="020B0502040204020203" pitchFamily="34" charset="0"/>
              </a:rPr>
              <a:pPr algn="r" eaLnBrk="1"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>
              <a:cs typeface="Segoe UI" panose="020B0502040204020203" pitchFamily="34" charset="0"/>
            </a:endParaRPr>
          </a:p>
        </p:txBody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700B9EA6-E323-CDA5-0D74-FBA886521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3" name="Text Box 3">
            <a:extLst>
              <a:ext uri="{FF2B5EF4-FFF2-40B4-BE49-F238E27FC236}">
                <a16:creationId xmlns:a16="http://schemas.microsoft.com/office/drawing/2014/main" id="{B21AB127-BDAB-FF56-31D3-841AB77C5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FA2699A4-502A-7359-7029-9B9C58A574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D5905FAD-768E-A842-83D6-CC894419A8BF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50</a:t>
            </a:fld>
            <a:endParaRPr lang="it-IT" altLang="it-IT"/>
          </a:p>
        </p:txBody>
      </p:sp>
      <p:sp>
        <p:nvSpPr>
          <p:cNvPr id="166915" name="Text Box 1">
            <a:extLst>
              <a:ext uri="{FF2B5EF4-FFF2-40B4-BE49-F238E27FC236}">
                <a16:creationId xmlns:a16="http://schemas.microsoft.com/office/drawing/2014/main" id="{B24B2585-B05A-D2BB-FE1A-B5C7624D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2B3081C-CC6B-B945-AD6D-77BACB90C511}" type="slidenum">
              <a:rPr lang="it-IT" altLang="it-IT"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it-IT" altLang="it-IT">
              <a:ea typeface="Microsoft YaHei" panose="020B0503020204020204" pitchFamily="34" charset="-122"/>
            </a:endParaRPr>
          </a:p>
        </p:txBody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3F2CFF8F-EA57-14E3-223B-6E70DF4B8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7" name="Text Box 3">
            <a:extLst>
              <a:ext uri="{FF2B5EF4-FFF2-40B4-BE49-F238E27FC236}">
                <a16:creationId xmlns:a16="http://schemas.microsoft.com/office/drawing/2014/main" id="{6F0D2F5B-53E3-2EAC-BEBF-96D003C47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0D48716F-045E-4B37-6560-E007D747C9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0396515B-9612-BF46-9281-5B1E051C5B33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56</a:t>
            </a:fld>
            <a:endParaRPr lang="it-IT" altLang="it-IT"/>
          </a:p>
        </p:txBody>
      </p:sp>
      <p:sp>
        <p:nvSpPr>
          <p:cNvPr id="168963" name="Text Box 1">
            <a:extLst>
              <a:ext uri="{FF2B5EF4-FFF2-40B4-BE49-F238E27FC236}">
                <a16:creationId xmlns:a16="http://schemas.microsoft.com/office/drawing/2014/main" id="{708CB28B-541E-FA93-CF59-9A9D6CB6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5193B0B-4079-C243-83A8-A6E276C2F928}" type="slidenum">
              <a:rPr lang="it-IT" altLang="it-IT"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it-IT" altLang="it-IT">
              <a:ea typeface="Microsoft YaHei" panose="020B0503020204020204" pitchFamily="34" charset="-122"/>
            </a:endParaRPr>
          </a:p>
        </p:txBody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62E22123-F502-0BDE-9F6B-7070BAA3E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5" name="Text Box 3">
            <a:extLst>
              <a:ext uri="{FF2B5EF4-FFF2-40B4-BE49-F238E27FC236}">
                <a16:creationId xmlns:a16="http://schemas.microsoft.com/office/drawing/2014/main" id="{DE585AE4-F238-4D84-DC42-DAB47C193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5F192824-D551-9BF2-AB29-898488750D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95E3778F-59E2-5C4C-8C65-093550CDCECD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57</a:t>
            </a:fld>
            <a:endParaRPr lang="it-IT" altLang="it-IT"/>
          </a:p>
        </p:txBody>
      </p:sp>
      <p:sp>
        <p:nvSpPr>
          <p:cNvPr id="171011" name="Rectangle 1">
            <a:extLst>
              <a:ext uri="{FF2B5EF4-FFF2-40B4-BE49-F238E27FC236}">
                <a16:creationId xmlns:a16="http://schemas.microsoft.com/office/drawing/2014/main" id="{55E2EFF5-0A6F-3391-8E4E-C16634579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2" name="Rectangle 2">
            <a:extLst>
              <a:ext uri="{FF2B5EF4-FFF2-40B4-BE49-F238E27FC236}">
                <a16:creationId xmlns:a16="http://schemas.microsoft.com/office/drawing/2014/main" id="{6A55E450-01C0-AC54-2ED8-1EEF04BE5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10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88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5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FF0F8DDB-669E-654A-D5D1-A985FC43C3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8A014CA6-9E1E-D24F-AEAA-25A418A12052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79</a:t>
            </a:fld>
            <a:endParaRPr lang="it-IT" altLang="it-IT"/>
          </a:p>
        </p:txBody>
      </p:sp>
      <p:sp>
        <p:nvSpPr>
          <p:cNvPr id="226307" name="Rectangle 1">
            <a:extLst>
              <a:ext uri="{FF2B5EF4-FFF2-40B4-BE49-F238E27FC236}">
                <a16:creationId xmlns:a16="http://schemas.microsoft.com/office/drawing/2014/main" id="{38DA3C28-78EA-37E9-81F9-DB8AE0997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6308" name="Rectangle 2">
            <a:extLst>
              <a:ext uri="{FF2B5EF4-FFF2-40B4-BE49-F238E27FC236}">
                <a16:creationId xmlns:a16="http://schemas.microsoft.com/office/drawing/2014/main" id="{B12CCFF9-8687-802D-C8DF-86960BCCF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3ED567E3-1377-542B-B2B1-2888EC2B0D2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1A803094-408A-DC4F-9483-C42FA21B8870}" type="slidenum">
              <a:rPr lang="it-IT" altLang="it-IT" smtClean="0"/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80</a:t>
            </a:fld>
            <a:endParaRPr lang="it-IT" altLang="it-IT"/>
          </a:p>
        </p:txBody>
      </p:sp>
      <p:sp>
        <p:nvSpPr>
          <p:cNvPr id="228355" name="Rectangle 1">
            <a:extLst>
              <a:ext uri="{FF2B5EF4-FFF2-40B4-BE49-F238E27FC236}">
                <a16:creationId xmlns:a16="http://schemas.microsoft.com/office/drawing/2014/main" id="{9596F798-0C68-B9AD-E04F-0046DF698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8356" name="Text Box 2">
            <a:extLst>
              <a:ext uri="{FF2B5EF4-FFF2-40B4-BE49-F238E27FC236}">
                <a16:creationId xmlns:a16="http://schemas.microsoft.com/office/drawing/2014/main" id="{583CCDAC-0326-732D-709F-12A14B71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00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6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7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>
            <a:extLst>
              <a:ext uri="{FF2B5EF4-FFF2-40B4-BE49-F238E27FC236}">
                <a16:creationId xmlns:a16="http://schemas.microsoft.com/office/drawing/2014/main" id="{8FB4811E-8095-7E64-36CB-1ADF532DAA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0" name="Rectangle 3">
            <a:extLst>
              <a:ext uri="{FF2B5EF4-FFF2-40B4-BE49-F238E27FC236}">
                <a16:creationId xmlns:a16="http://schemas.microsoft.com/office/drawing/2014/main" id="{891FF40A-8FC3-E466-59BB-40842D25B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>
            <a:extLst>
              <a:ext uri="{FF2B5EF4-FFF2-40B4-BE49-F238E27FC236}">
                <a16:creationId xmlns:a16="http://schemas.microsoft.com/office/drawing/2014/main" id="{EB46909D-BCD2-A152-6F4C-C18B7F4A0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8" name="Rectangle 3">
            <a:extLst>
              <a:ext uri="{FF2B5EF4-FFF2-40B4-BE49-F238E27FC236}">
                <a16:creationId xmlns:a16="http://schemas.microsoft.com/office/drawing/2014/main" id="{ABE6001B-962F-3ACF-165E-2F08E938F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>
            <a:extLst>
              <a:ext uri="{FF2B5EF4-FFF2-40B4-BE49-F238E27FC236}">
                <a16:creationId xmlns:a16="http://schemas.microsoft.com/office/drawing/2014/main" id="{1467C826-551F-942C-587D-4684EFDEC6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6" name="Rectangle 3">
            <a:extLst>
              <a:ext uri="{FF2B5EF4-FFF2-40B4-BE49-F238E27FC236}">
                <a16:creationId xmlns:a16="http://schemas.microsoft.com/office/drawing/2014/main" id="{99BF1AC3-1D16-965D-B55F-3F32D20B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0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F03-D09D-FA41-8DA9-542C1004644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387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812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05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30704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128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4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026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4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4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4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6949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06988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5215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956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1" y="183357"/>
            <a:ext cx="15084426" cy="194071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914401" y="2578895"/>
            <a:ext cx="8074026" cy="66151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9293226" y="2578895"/>
            <a:ext cx="8077200" cy="66151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8E91B-EF50-031B-0866-9DB733A36E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5158FD-422A-5AD0-0330-A7FF757D44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7DF65-E3A8-E27B-AFC8-88769F8936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9EC0-E89F-2A49-B936-0B44C1062F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131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944B-30C2-B64B-8A33-264B7084229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87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4469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8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153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88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634F-3D15-4A4D-A6DC-CF6E77E2208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018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F2D7-533E-0B49-AC45-31FC3EF7513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007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689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0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201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0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08817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8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04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aliem.com/troubleshooting-crashing-patient-tracheostomy/tracheostomy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1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9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11.pn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svg"/><Relationship Id="rId5" Type="http://schemas.openxmlformats.org/officeDocument/2006/relationships/image" Target="../media/image98.svg"/><Relationship Id="rId4" Type="http://schemas.openxmlformats.org/officeDocument/2006/relationships/image" Target="../media/image9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7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1f6d3d8-7c99-41d9-a780-f5f53bf7c39b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3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723" y="5678388"/>
            <a:ext cx="7591425" cy="4419201"/>
          </a:xfrm>
          <a:prstGeom prst="rect">
            <a:avLst/>
          </a:prstGeom>
        </p:spPr>
      </p:pic>
      <p:pic>
        <p:nvPicPr>
          <p:cNvPr id="4" name="cs-botanica-design-shape-style-3-b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8647" y="0"/>
            <a:ext cx="1362075" cy="1590675"/>
          </a:xfrm>
          <a:prstGeom prst="rect">
            <a:avLst/>
          </a:prstGeom>
        </p:spPr>
      </p:pic>
      <p:pic>
        <p:nvPicPr>
          <p:cNvPr id="5" name="cs-botanica-design-shape-style-3-c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0252" y="1095524"/>
            <a:ext cx="1362075" cy="1590675"/>
          </a:xfrm>
          <a:prstGeom prst="rect">
            <a:avLst/>
          </a:prstGeom>
        </p:spPr>
      </p:pic>
      <p:sp>
        <p:nvSpPr>
          <p:cNvPr id="6" name="title-418"/>
          <p:cNvSpPr txBox="1"/>
          <p:nvPr/>
        </p:nvSpPr>
        <p:spPr>
          <a:xfrm>
            <a:off x="762000" y="762000"/>
            <a:ext cx="8415338" cy="17392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Decannulazione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Tracheostomica</a:t>
            </a:r>
            <a:endParaRPr lang="en-US" sz="5400" dirty="0"/>
          </a:p>
        </p:txBody>
      </p:sp>
      <p:sp>
        <p:nvSpPr>
          <p:cNvPr id="7" name="subtitle-499"/>
          <p:cNvSpPr txBox="1"/>
          <p:nvPr/>
        </p:nvSpPr>
        <p:spPr>
          <a:xfrm>
            <a:off x="762000" y="2571750"/>
            <a:ext cx="84153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Protocollo multidisciplinare per il ripristino fisiologico</a:t>
            </a:r>
            <a:endParaRPr lang="en-US" sz="2100" dirty="0"/>
          </a:p>
        </p:txBody>
      </p:sp>
      <p:sp>
        <p:nvSpPr>
          <p:cNvPr id="8" name="nametext-node-Rpyh2h-1-2"/>
          <p:cNvSpPr txBox="1"/>
          <p:nvPr/>
        </p:nvSpPr>
        <p:spPr>
          <a:xfrm>
            <a:off x="2255707" y="5488447"/>
            <a:ext cx="2566988" cy="2081586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200" kern="1200" spc="-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Giancarlo  </a:t>
            </a:r>
            <a:r>
              <a:rPr lang="en-US" sz="3200" kern="1200" spc="-8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Garuti</a:t>
            </a:r>
            <a:endParaRPr lang="en-US" sz="3200" kern="1200" spc="-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3150"/>
              </a:lnSpc>
              <a:buNone/>
            </a:pPr>
            <a:r>
              <a:rPr lang="en-US" sz="3200" spc="-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UOC </a:t>
            </a:r>
            <a:r>
              <a:rPr lang="en-US" sz="3200" spc="-84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Pneumologia</a:t>
            </a:r>
            <a:endParaRPr lang="en-US" sz="3200" kern="1200" spc="-84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3150"/>
              </a:lnSpc>
              <a:buNone/>
            </a:pPr>
            <a:r>
              <a:rPr lang="en-US" sz="3200" spc="-8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Ospedale</a:t>
            </a:r>
            <a:r>
              <a:rPr lang="en-US" sz="3200" spc="-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Santa Maria Bianca</a:t>
            </a:r>
          </a:p>
          <a:p>
            <a:pPr marL="0" indent="0" algn="ctr">
              <a:lnSpc>
                <a:spcPts val="3150"/>
              </a:lnSpc>
              <a:buNone/>
            </a:pPr>
            <a:r>
              <a:rPr lang="en-US" sz="3200" spc="-8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Mirandola</a:t>
            </a:r>
            <a:r>
              <a:rPr lang="en-US" sz="3200" spc="-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(MO)</a:t>
            </a:r>
          </a:p>
          <a:p>
            <a:pPr marL="0" indent="0" algn="ctr">
              <a:lnSpc>
                <a:spcPts val="3150"/>
              </a:lnSpc>
              <a:buNone/>
            </a:pPr>
            <a:r>
              <a:rPr lang="en-US" sz="3200" spc="-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AUSL Modena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g-image-diagram-OA0IQR-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150" y="466726"/>
            <a:ext cx="6896100" cy="87086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50">
            <a:extLst>
              <a:ext uri="{FF2B5EF4-FFF2-40B4-BE49-F238E27FC236}">
                <a16:creationId xmlns:a16="http://schemas.microsoft.com/office/drawing/2014/main" id="{F234B53E-D083-1BB6-B970-55720DEB5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200" b="1">
                <a:effectLst>
                  <a:outerShdw blurRad="38100" dist="38100" dir="2700000" algn="tl">
                    <a:srgbClr val="000000"/>
                  </a:outerShdw>
                </a:effectLst>
              </a:rPr>
              <a:t>IL PROCESSO DELLA DECANNULAZIONE</a:t>
            </a:r>
            <a:endParaRPr lang="en-GB" altLang="it-IT" sz="4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5" name="Line 2051">
            <a:extLst>
              <a:ext uri="{FF2B5EF4-FFF2-40B4-BE49-F238E27FC236}">
                <a16:creationId xmlns:a16="http://schemas.microsoft.com/office/drawing/2014/main" id="{3D184394-6A05-602A-E2A3-E5E938541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3086100"/>
            <a:ext cx="0" cy="51435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56" name="Line 2052">
            <a:extLst>
              <a:ext uri="{FF2B5EF4-FFF2-40B4-BE49-F238E27FC236}">
                <a16:creationId xmlns:a16="http://schemas.microsoft.com/office/drawing/2014/main" id="{3CDA04B6-D9CE-32F2-5A3E-4EE2F274D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8229600"/>
            <a:ext cx="108585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57" name="Text Box 2053">
            <a:extLst>
              <a:ext uri="{FF2B5EF4-FFF2-40B4-BE49-F238E27FC236}">
                <a16:creationId xmlns:a16="http://schemas.microsoft.com/office/drawing/2014/main" id="{E5B0C2D8-9C65-EE01-7779-8F755472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749" y="8686801"/>
            <a:ext cx="18473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endParaRPr lang="en-GB" altLang="it-IT" sz="27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8" name="Text Box 2054">
            <a:extLst>
              <a:ext uri="{FF2B5EF4-FFF2-40B4-BE49-F238E27FC236}">
                <a16:creationId xmlns:a16="http://schemas.microsoft.com/office/drawing/2014/main" id="{1C9B8785-8254-39C4-AB85-9B68781B5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334" y="9144001"/>
            <a:ext cx="282173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7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Respiro Spontaneo</a:t>
            </a:r>
            <a:endParaRPr lang="en-GB" altLang="it-IT" sz="270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9" name="Text Box 2055">
            <a:extLst>
              <a:ext uri="{FF2B5EF4-FFF2-40B4-BE49-F238E27FC236}">
                <a16:creationId xmlns:a16="http://schemas.microsoft.com/office/drawing/2014/main" id="{6F16271F-4E1A-21EA-74FC-51567AF6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317" y="2057400"/>
            <a:ext cx="436953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3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Dipendenza dal ventilatore</a:t>
            </a:r>
            <a:endParaRPr lang="en-GB" altLang="it-IT" sz="3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0" name="Line 2056">
            <a:extLst>
              <a:ext uri="{FF2B5EF4-FFF2-40B4-BE49-F238E27FC236}">
                <a16:creationId xmlns:a16="http://schemas.microsoft.com/office/drawing/2014/main" id="{3A213052-902B-5E94-8668-937F28FE29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0" y="3086100"/>
            <a:ext cx="1143000" cy="51435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61" name="Line 2057">
            <a:extLst>
              <a:ext uri="{FF2B5EF4-FFF2-40B4-BE49-F238E27FC236}">
                <a16:creationId xmlns:a16="http://schemas.microsoft.com/office/drawing/2014/main" id="{45BCA39F-F306-E824-102F-AC8C1BE0E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3086100"/>
            <a:ext cx="457200" cy="51435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62" name="Line 2058">
            <a:extLst>
              <a:ext uri="{FF2B5EF4-FFF2-40B4-BE49-F238E27FC236}">
                <a16:creationId xmlns:a16="http://schemas.microsoft.com/office/drawing/2014/main" id="{7280AE68-711B-017F-E5E1-1A444A2D63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6500" y="3086100"/>
            <a:ext cx="1028700" cy="5143500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63" name="Line 2059">
            <a:extLst>
              <a:ext uri="{FF2B5EF4-FFF2-40B4-BE49-F238E27FC236}">
                <a16:creationId xmlns:a16="http://schemas.microsoft.com/office/drawing/2014/main" id="{17000093-7EAF-B3CD-54CF-7CE1AB797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086100"/>
            <a:ext cx="3886200" cy="5143500"/>
          </a:xfrm>
          <a:prstGeom prst="line">
            <a:avLst/>
          </a:prstGeom>
          <a:noFill/>
          <a:ln w="28575" cap="sq">
            <a:solidFill>
              <a:srgbClr val="66FF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64" name="Line 2060">
            <a:extLst>
              <a:ext uri="{FF2B5EF4-FFF2-40B4-BE49-F238E27FC236}">
                <a16:creationId xmlns:a16="http://schemas.microsoft.com/office/drawing/2014/main" id="{2D27A050-C10E-47FA-DF8A-B8ED951ED1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3086100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65" name="Text Box 2061">
            <a:extLst>
              <a:ext uri="{FF2B5EF4-FFF2-40B4-BE49-F238E27FC236}">
                <a16:creationId xmlns:a16="http://schemas.microsoft.com/office/drawing/2014/main" id="{D6B755F5-080A-02BC-A596-B2D765836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527" y="3231358"/>
            <a:ext cx="562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ETI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6" name="Text Box 2062">
            <a:extLst>
              <a:ext uri="{FF2B5EF4-FFF2-40B4-BE49-F238E27FC236}">
                <a16:creationId xmlns:a16="http://schemas.microsoft.com/office/drawing/2014/main" id="{CA47CA0E-FCEC-E597-9BA5-1AF41CBC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992" y="8001001"/>
            <a:ext cx="6062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7" name="Text Box 2063">
            <a:extLst>
              <a:ext uri="{FF2B5EF4-FFF2-40B4-BE49-F238E27FC236}">
                <a16:creationId xmlns:a16="http://schemas.microsoft.com/office/drawing/2014/main" id="{1C4D17FD-9180-C358-409B-C56264AED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286" y="8115301"/>
            <a:ext cx="2720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Tentativi di Weaning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8" name="Text Box 2064">
            <a:extLst>
              <a:ext uri="{FF2B5EF4-FFF2-40B4-BE49-F238E27FC236}">
                <a16:creationId xmlns:a16="http://schemas.microsoft.com/office/drawing/2014/main" id="{627F7090-8007-00D7-00E0-5136B6CA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387" y="3117058"/>
            <a:ext cx="2013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Tracheostomia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9" name="Text Box 2065">
            <a:extLst>
              <a:ext uri="{FF2B5EF4-FFF2-40B4-BE49-F238E27FC236}">
                <a16:creationId xmlns:a16="http://schemas.microsoft.com/office/drawing/2014/main" id="{9206A872-6859-8C75-7090-8B531E299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4457700"/>
            <a:ext cx="35433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27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Weaning dalla protesi meccanica</a:t>
            </a:r>
            <a:endParaRPr lang="en-GB" altLang="it-IT" sz="27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70" name="AutoShape 2066">
            <a:extLst>
              <a:ext uri="{FF2B5EF4-FFF2-40B4-BE49-F238E27FC236}">
                <a16:creationId xmlns:a16="http://schemas.microsoft.com/office/drawing/2014/main" id="{2F4A72ED-BBE4-FACF-1F1B-9D86E9D15530}"/>
              </a:ext>
            </a:extLst>
          </p:cNvPr>
          <p:cNvSpPr>
            <a:spLocks/>
          </p:cNvSpPr>
          <p:nvPr/>
        </p:nvSpPr>
        <p:spPr bwMode="auto">
          <a:xfrm rot="7900205" flipH="1">
            <a:off x="8699898" y="2646760"/>
            <a:ext cx="1769268" cy="7586663"/>
          </a:xfrm>
          <a:prstGeom prst="leftBrace">
            <a:avLst>
              <a:gd name="adj1" fmla="val 35734"/>
              <a:gd name="adj2" fmla="val 54634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125971" name="Text Box 2067">
            <a:extLst>
              <a:ext uri="{FF2B5EF4-FFF2-40B4-BE49-F238E27FC236}">
                <a16:creationId xmlns:a16="http://schemas.microsoft.com/office/drawing/2014/main" id="{BE8EC24F-71E6-44E1-DD91-53051BABD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985" y="6858001"/>
            <a:ext cx="30530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Risoluzione della causa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72" name="Line 2068">
            <a:extLst>
              <a:ext uri="{FF2B5EF4-FFF2-40B4-BE49-F238E27FC236}">
                <a16:creationId xmlns:a16="http://schemas.microsoft.com/office/drawing/2014/main" id="{E0F68645-9D54-978F-18EE-8FB84208C7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0" y="8229600"/>
            <a:ext cx="2400300" cy="0"/>
          </a:xfrm>
          <a:prstGeom prst="line">
            <a:avLst/>
          </a:prstGeom>
          <a:noFill/>
          <a:ln w="57150" cap="sq">
            <a:solidFill>
              <a:srgbClr val="66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73" name="Text Box 2069">
            <a:extLst>
              <a:ext uri="{FF2B5EF4-FFF2-40B4-BE49-F238E27FC236}">
                <a16:creationId xmlns:a16="http://schemas.microsoft.com/office/drawing/2014/main" id="{24E0D1F1-2068-73FF-8E35-FD982E17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8453" y="8572501"/>
            <a:ext cx="15640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Rimozione </a:t>
            </a:r>
          </a:p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della </a:t>
            </a:r>
          </a:p>
          <a:p>
            <a:pPr algn="ctr" eaLnBrk="1" hangingPunct="1"/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cannula</a:t>
            </a:r>
            <a:endParaRPr lang="en-GB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74" name="Line 2070">
            <a:extLst>
              <a:ext uri="{FF2B5EF4-FFF2-40B4-BE49-F238E27FC236}">
                <a16:creationId xmlns:a16="http://schemas.microsoft.com/office/drawing/2014/main" id="{7D56C0D2-CBA3-7D7F-0C5A-C37062080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8229600"/>
            <a:ext cx="3885034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75" name="Line 2071">
            <a:extLst>
              <a:ext uri="{FF2B5EF4-FFF2-40B4-BE49-F238E27FC236}">
                <a16:creationId xmlns:a16="http://schemas.microsoft.com/office/drawing/2014/main" id="{ABFD982C-051A-E881-4678-BFA78D5E2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086100"/>
            <a:ext cx="194310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 sz="2700"/>
          </a:p>
        </p:txBody>
      </p:sp>
      <p:sp>
        <p:nvSpPr>
          <p:cNvPr id="125976" name="Text Box 2072">
            <a:extLst>
              <a:ext uri="{FF2B5EF4-FFF2-40B4-BE49-F238E27FC236}">
                <a16:creationId xmlns:a16="http://schemas.microsoft.com/office/drawing/2014/main" id="{3CEE07DE-44DC-F0D7-F0AD-FEABF12ED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700" y="7086600"/>
            <a:ext cx="35433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27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Weaning dalla cannula</a:t>
            </a:r>
            <a:endParaRPr lang="en-GB" altLang="it-IT" sz="27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3260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D4D5994-121F-3E50-FFD4-CBE8CE6D5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Otto Domande da Porsi Prima di Iniziare</a:t>
            </a:r>
            <a:endParaRPr lang="en-GB" altLang="it-IT" sz="4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7CF396D3-6D38-E9B0-BAD8-DC52119E2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436" y="3376613"/>
            <a:ext cx="6463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AutoNum type="arabicPeriod"/>
            </a:pPr>
            <a:endParaRPr lang="en-GB" altLang="it-IT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22494BB1-7F5E-3C1A-AE79-E2CD514F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314700"/>
            <a:ext cx="1072515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E’ stato risolto il problema che avuto come conseguenza la tracheostomia?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 paziente tollera la cuffia sgonfiata più di 12 h?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 paziente riesce ad espettorare?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 funzione respiratoria del paziente permette il </a:t>
            </a:r>
            <a:r>
              <a:rPr lang="it-IT" altLang="it-IT" sz="27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weaning</a:t>
            </a: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 paziente necessita di supporto ventilatorio o può essere trattato con NIV?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Riesce a deglutire?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 paziente tollera l’occlusione digitale o la valvola fonatoria?</a:t>
            </a:r>
          </a:p>
          <a:p>
            <a:pPr>
              <a:buFontTx/>
              <a:buAutoNum type="arabicPeriod"/>
            </a:pP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E’ stato spiegato il processo di </a:t>
            </a:r>
            <a:r>
              <a:rPr lang="it-IT" altLang="it-IT" sz="27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decannulazione</a:t>
            </a: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al paziente</a:t>
            </a:r>
          </a:p>
          <a:p>
            <a:pPr>
              <a:buFontTx/>
              <a:buAutoNum type="arabicPeriod"/>
            </a:pPr>
            <a:endParaRPr lang="en-GB" altLang="it-IT" sz="27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61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c87d7c2-26d7-48cc-91fd-f5a7d099a94c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43"/>
          <p:cNvSpPr txBox="1"/>
          <p:nvPr/>
        </p:nvSpPr>
        <p:spPr>
          <a:xfrm>
            <a:off x="762000" y="2238375"/>
            <a:ext cx="16797338" cy="6438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4320"/>
              </a:lnSpc>
              <a:buNone/>
            </a:pPr>
            <a:r>
              <a:rPr lang="en-US" sz="3600" kern="1200" spc="-36" dirty="0">
                <a:solidFill>
                  <a:srgbClr val="090909"/>
                </a:solidFill>
                <a:latin typeface="Merriweather Light" panose="00000400000000000000" pitchFamily="2" charset="0"/>
              </a:rPr>
              <a:t>Parametri Clinici di Sicurezza</a:t>
            </a:r>
            <a:endParaRPr lang="en-US" sz="3600" dirty="0"/>
          </a:p>
        </p:txBody>
      </p:sp>
      <p:sp>
        <p:nvSpPr>
          <p:cNvPr id="5" name="subtitle-422"/>
          <p:cNvSpPr txBox="1"/>
          <p:nvPr/>
        </p:nvSpPr>
        <p:spPr>
          <a:xfrm>
            <a:off x="762000" y="2952750"/>
            <a:ext cx="16797338" cy="8820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Soglie validate dalla letteratura internazionale per garantire la stabilità del paziente durante la fase di test di tappaggio e svezzamento clinico.</a:t>
            </a:r>
            <a:endParaRPr lang="en-US" sz="2100" dirty="0"/>
          </a:p>
        </p:txBody>
      </p:sp>
      <p:sp>
        <p:nvSpPr>
          <p:cNvPr id="6" name="node-diagram-WnaoyO-0"/>
          <p:cNvSpPr/>
          <p:nvPr/>
        </p:nvSpPr>
        <p:spPr>
          <a:xfrm>
            <a:off x="1676400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spanMainText-487"/>
          <p:cNvSpPr txBox="1"/>
          <p:nvPr/>
        </p:nvSpPr>
        <p:spPr>
          <a:xfrm>
            <a:off x="1990725" y="4695825"/>
            <a:ext cx="5286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92</a:t>
            </a:r>
            <a:endParaRPr lang="en-US" sz="3600" dirty="0"/>
          </a:p>
        </p:txBody>
      </p:sp>
      <p:sp>
        <p:nvSpPr>
          <p:cNvPr id="8" name="spanSuffix-492"/>
          <p:cNvSpPr txBox="1"/>
          <p:nvPr/>
        </p:nvSpPr>
        <p:spPr>
          <a:xfrm>
            <a:off x="2485262" y="4695825"/>
            <a:ext cx="4905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%</a:t>
            </a:r>
            <a:endParaRPr lang="en-US" sz="3600" dirty="0"/>
          </a:p>
        </p:txBody>
      </p:sp>
      <p:sp>
        <p:nvSpPr>
          <p:cNvPr id="9" name="bodytext-diagram-WnaoyO-0-1"/>
          <p:cNvSpPr txBox="1"/>
          <p:nvPr/>
        </p:nvSpPr>
        <p:spPr>
          <a:xfrm>
            <a:off x="1990725" y="5457825"/>
            <a:ext cx="238601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Saturazione O2 (SpO2)</a:t>
            </a:r>
            <a:endParaRPr lang="en-US" sz="1800" dirty="0"/>
          </a:p>
        </p:txBody>
      </p:sp>
      <p:sp>
        <p:nvSpPr>
          <p:cNvPr id="10" name="node-diagram-WnaoyO-1"/>
          <p:cNvSpPr/>
          <p:nvPr/>
        </p:nvSpPr>
        <p:spPr>
          <a:xfrm>
            <a:off x="6705600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data-driventext-diagram-WnaoyO-1-2"/>
          <p:cNvSpPr txBox="1"/>
          <p:nvPr/>
        </p:nvSpPr>
        <p:spPr>
          <a:xfrm>
            <a:off x="7019925" y="4657725"/>
            <a:ext cx="4281488" cy="7486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12-25</a:t>
            </a:r>
            <a:endParaRPr lang="en-US" sz="3600" dirty="0"/>
          </a:p>
        </p:txBody>
      </p:sp>
      <p:sp>
        <p:nvSpPr>
          <p:cNvPr id="12" name="bodytext-diagram-WnaoyO-1-2"/>
          <p:cNvSpPr txBox="1"/>
          <p:nvPr/>
        </p:nvSpPr>
        <p:spPr>
          <a:xfrm>
            <a:off x="7019925" y="5457825"/>
            <a:ext cx="246221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Frequenza Respiratoria</a:t>
            </a:r>
            <a:endParaRPr lang="en-US" sz="1800" dirty="0"/>
          </a:p>
        </p:txBody>
      </p:sp>
      <p:sp>
        <p:nvSpPr>
          <p:cNvPr id="13" name="node-diagram-WnaoyO-2"/>
          <p:cNvSpPr/>
          <p:nvPr/>
        </p:nvSpPr>
        <p:spPr>
          <a:xfrm>
            <a:off x="11734800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spanMainText-456"/>
          <p:cNvSpPr txBox="1"/>
          <p:nvPr/>
        </p:nvSpPr>
        <p:spPr>
          <a:xfrm>
            <a:off x="12049125" y="4695825"/>
            <a:ext cx="73818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160</a:t>
            </a:r>
            <a:endParaRPr lang="en-US" sz="3600" dirty="0"/>
          </a:p>
        </p:txBody>
      </p:sp>
      <p:sp>
        <p:nvSpPr>
          <p:cNvPr id="15" name="bodytext-diagram-WnaoyO-2-3"/>
          <p:cNvSpPr txBox="1"/>
          <p:nvPr/>
        </p:nvSpPr>
        <p:spPr>
          <a:xfrm>
            <a:off x="12049125" y="5457825"/>
            <a:ext cx="238601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Peak Cough Flow (PCF)</a:t>
            </a:r>
            <a:endParaRPr lang="en-US" sz="1800" dirty="0"/>
          </a:p>
        </p:txBody>
      </p:sp>
      <p:sp>
        <p:nvSpPr>
          <p:cNvPr id="16" name="node-diagram-WnaoyO-3"/>
          <p:cNvSpPr/>
          <p:nvPr/>
        </p:nvSpPr>
        <p:spPr>
          <a:xfrm>
            <a:off x="1676400" y="6271915"/>
            <a:ext cx="73723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panMainText-430"/>
          <p:cNvSpPr txBox="1"/>
          <p:nvPr/>
        </p:nvSpPr>
        <p:spPr>
          <a:xfrm>
            <a:off x="1990725" y="6624340"/>
            <a:ext cx="271463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3</a:t>
            </a:r>
            <a:endParaRPr lang="en-US" sz="3600" dirty="0"/>
          </a:p>
        </p:txBody>
      </p:sp>
      <p:sp>
        <p:nvSpPr>
          <p:cNvPr id="18" name="bodytext-diagram-WnaoyO-3-4"/>
          <p:cNvSpPr txBox="1"/>
          <p:nvPr/>
        </p:nvSpPr>
        <p:spPr>
          <a:xfrm>
            <a:off x="1990725" y="7386340"/>
            <a:ext cx="2338388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Frequenza Aspirazioni</a:t>
            </a:r>
            <a:endParaRPr lang="en-US" sz="1800" dirty="0"/>
          </a:p>
        </p:txBody>
      </p:sp>
      <p:sp>
        <p:nvSpPr>
          <p:cNvPr id="19" name="node-diagram-WnaoyO-4"/>
          <p:cNvSpPr/>
          <p:nvPr/>
        </p:nvSpPr>
        <p:spPr>
          <a:xfrm>
            <a:off x="9220200" y="6271915"/>
            <a:ext cx="73723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spanMainText-445"/>
          <p:cNvSpPr txBox="1"/>
          <p:nvPr/>
        </p:nvSpPr>
        <p:spPr>
          <a:xfrm>
            <a:off x="9534525" y="6624340"/>
            <a:ext cx="290513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8</a:t>
            </a:r>
            <a:endParaRPr lang="en-US" sz="3600" dirty="0"/>
          </a:p>
        </p:txBody>
      </p:sp>
      <p:sp>
        <p:nvSpPr>
          <p:cNvPr id="21" name="bodytext-diagram-WnaoyO-4-5"/>
          <p:cNvSpPr txBox="1"/>
          <p:nvPr/>
        </p:nvSpPr>
        <p:spPr>
          <a:xfrm>
            <a:off x="9534525" y="7386340"/>
            <a:ext cx="217646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Glasgow Coma Scale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509CE2B-F33D-B778-2AD8-5DAB705124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84255" y="2271662"/>
            <a:ext cx="11334269" cy="1698537"/>
          </a:xfrm>
        </p:spPr>
        <p:txBody>
          <a:bodyPr/>
          <a:lstStyle/>
          <a:p>
            <a:pPr algn="ctr"/>
            <a:r>
              <a:rPr lang="it-IT" altLang="it-IT" sz="6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ASSENZA DI SIGNIFICATIVE LESIONI ENDOTRACHEALI</a:t>
            </a:r>
            <a:endParaRPr lang="en-GB" altLang="it-IT" sz="6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DE4C373-4162-4FB0-C2DF-02BAAB197F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it-IT" sz="4200" b="1">
                <a:effectLst>
                  <a:outerShdw blurRad="38100" dist="38100" dir="2700000" algn="tl">
                    <a:srgbClr val="000000"/>
                  </a:outerShdw>
                </a:effectLst>
              </a:rPr>
              <a:t>VISUALIZZAZIONE BRONCOSCOPICA</a:t>
            </a:r>
            <a:endParaRPr lang="en-GB" altLang="it-IT" sz="4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1F3356-23A0-9936-CB5C-82AD5118749D}"/>
              </a:ext>
            </a:extLst>
          </p:cNvPr>
          <p:cNvSpPr txBox="1"/>
          <p:nvPr/>
        </p:nvSpPr>
        <p:spPr>
          <a:xfrm>
            <a:off x="8171893" y="4711452"/>
            <a:ext cx="71045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1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009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2b456f-8986-4e43-b409-e9efbc05573e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14"/>
          <p:cNvSpPr txBox="1"/>
          <p:nvPr/>
        </p:nvSpPr>
        <p:spPr>
          <a:xfrm>
            <a:off x="762000" y="762000"/>
            <a:ext cx="16797338" cy="11010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7920"/>
              </a:lnSpc>
              <a:buNone/>
            </a:pP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Valutazione vie aeree</a:t>
            </a:r>
            <a:endParaRPr lang="en-US" sz="6600" dirty="0"/>
          </a:p>
        </p:txBody>
      </p:sp>
      <p:sp>
        <p:nvSpPr>
          <p:cNvPr id="5" name="subtitle-434"/>
          <p:cNvSpPr txBox="1"/>
          <p:nvPr/>
        </p:nvSpPr>
        <p:spPr>
          <a:xfrm>
            <a:off x="762000" y="1933575"/>
            <a:ext cx="16797338" cy="10534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780"/>
              </a:lnSpc>
              <a:buNone/>
            </a:pPr>
            <a:r>
              <a:rPr lang="en-US" sz="2700" kern="1200" spc="-27" dirty="0">
                <a:solidFill>
                  <a:srgbClr val="6A6A6A"/>
                </a:solidFill>
                <a:latin typeface="Open Sans" panose="00000500000000000000" pitchFamily="2" charset="0"/>
              </a:rPr>
              <a:t>Necessità della fibro-laringoscopia prima della decannulazione per escludere ostruzioni interne e garantire il successo della procedura respiratoria.</a:t>
            </a:r>
            <a:endParaRPr lang="en-US" sz="2700" dirty="0"/>
          </a:p>
        </p:txBody>
      </p:sp>
      <p:sp>
        <p:nvSpPr>
          <p:cNvPr id="6" name="node-diagram-y6TjhY-0"/>
          <p:cNvSpPr/>
          <p:nvPr/>
        </p:nvSpPr>
        <p:spPr>
          <a:xfrm>
            <a:off x="7620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sequencetext-diagram-y6TjhY-0"/>
          <p:cNvSpPr/>
          <p:nvPr/>
        </p:nvSpPr>
        <p:spPr>
          <a:xfrm>
            <a:off x="11525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::before"/>
          <p:cNvSpPr txBox="1"/>
          <p:nvPr/>
        </p:nvSpPr>
        <p:spPr>
          <a:xfrm>
            <a:off x="1279327" y="4814888"/>
            <a:ext cx="279797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0 1</a:t>
            </a:r>
            <a:endParaRPr lang="en-US" sz="1800" dirty="0"/>
          </a:p>
        </p:txBody>
      </p:sp>
      <p:sp>
        <p:nvSpPr>
          <p:cNvPr id="9" name="headingtext-diagram-y6TjhY-0-1"/>
          <p:cNvSpPr txBox="1"/>
          <p:nvPr/>
        </p:nvSpPr>
        <p:spPr>
          <a:xfrm>
            <a:off x="11525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Mobilità laringea</a:t>
            </a:r>
            <a:endParaRPr lang="en-US" sz="2100" dirty="0"/>
          </a:p>
        </p:txBody>
      </p:sp>
      <p:sp>
        <p:nvSpPr>
          <p:cNvPr id="10" name="bodytext-diagram-y6TjhY-0-1"/>
          <p:cNvSpPr txBox="1"/>
          <p:nvPr/>
        </p:nvSpPr>
        <p:spPr>
          <a:xfrm>
            <a:off x="1152525" y="5996880"/>
            <a:ext cx="3328988" cy="28346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Verifica l'assenza di paralisi bilaterale in adduzione, che impedirebbe il passaggio dell'aria una volta rimossa la cannula, causando un blocco critico.</a:t>
            </a:r>
            <a:endParaRPr lang="en-US" sz="2100" dirty="0"/>
          </a:p>
        </p:txBody>
      </p:sp>
      <p:sp>
        <p:nvSpPr>
          <p:cNvPr id="11" name="node-diagram-y6TjhY-1"/>
          <p:cNvSpPr/>
          <p:nvPr/>
        </p:nvSpPr>
        <p:spPr>
          <a:xfrm>
            <a:off x="49911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equencetext-diagram-y6TjhY-1"/>
          <p:cNvSpPr/>
          <p:nvPr/>
        </p:nvSpPr>
        <p:spPr>
          <a:xfrm>
            <a:off x="53816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::before"/>
          <p:cNvSpPr txBox="1"/>
          <p:nvPr/>
        </p:nvSpPr>
        <p:spPr>
          <a:xfrm>
            <a:off x="5492353" y="4814888"/>
            <a:ext cx="312093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0 2</a:t>
            </a:r>
            <a:endParaRPr lang="en-US" sz="1800" dirty="0"/>
          </a:p>
        </p:txBody>
      </p:sp>
      <p:sp>
        <p:nvSpPr>
          <p:cNvPr id="14" name="headingtext-diagram-y6TjhY-1-2"/>
          <p:cNvSpPr txBox="1"/>
          <p:nvPr/>
        </p:nvSpPr>
        <p:spPr>
          <a:xfrm>
            <a:off x="53816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Spazio subglottico</a:t>
            </a:r>
            <a:endParaRPr lang="en-US" sz="2100" dirty="0"/>
          </a:p>
        </p:txBody>
      </p:sp>
      <p:sp>
        <p:nvSpPr>
          <p:cNvPr id="15" name="bodytext-diagram-y6TjhY-1-2"/>
          <p:cNvSpPr txBox="1"/>
          <p:nvPr/>
        </p:nvSpPr>
        <p:spPr>
          <a:xfrm>
            <a:off x="5381625" y="5996880"/>
            <a:ext cx="3328988" cy="32251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Individuazione di granulomi sopra la cannula. Queste escrescenze agiscono come valvole a senso unico, bloccando l'espirazione e impedendo una respirazione libera.</a:t>
            </a:r>
            <a:endParaRPr lang="en-US" sz="2100" dirty="0"/>
          </a:p>
        </p:txBody>
      </p:sp>
      <p:sp>
        <p:nvSpPr>
          <p:cNvPr id="16" name="node-diagram-y6TjhY-2"/>
          <p:cNvSpPr/>
          <p:nvPr/>
        </p:nvSpPr>
        <p:spPr>
          <a:xfrm>
            <a:off x="92202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equencetext-diagram-y6TjhY-2"/>
          <p:cNvSpPr/>
          <p:nvPr/>
        </p:nvSpPr>
        <p:spPr>
          <a:xfrm>
            <a:off x="96107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::before"/>
          <p:cNvSpPr txBox="1"/>
          <p:nvPr/>
        </p:nvSpPr>
        <p:spPr>
          <a:xfrm>
            <a:off x="9724132" y="4814888"/>
            <a:ext cx="306735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0 3</a:t>
            </a:r>
            <a:endParaRPr lang="en-US" sz="1800" dirty="0"/>
          </a:p>
        </p:txBody>
      </p:sp>
      <p:sp>
        <p:nvSpPr>
          <p:cNvPr id="19" name="headingtext-diagram-y6TjhY-2-3"/>
          <p:cNvSpPr txBox="1"/>
          <p:nvPr/>
        </p:nvSpPr>
        <p:spPr>
          <a:xfrm>
            <a:off x="96107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Infiammazione mucosa</a:t>
            </a:r>
            <a:endParaRPr lang="en-US" sz="2100" dirty="0"/>
          </a:p>
        </p:txBody>
      </p:sp>
      <p:sp>
        <p:nvSpPr>
          <p:cNvPr id="20" name="bodytext-diagram-y6TjhY-2-3"/>
          <p:cNvSpPr txBox="1"/>
          <p:nvPr/>
        </p:nvSpPr>
        <p:spPr>
          <a:xfrm>
            <a:off x="9610725" y="5996880"/>
            <a:ext cx="3328988" cy="32251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Analisi del grado di edema tracheale derivante dal contatto cronico con la cannula. Un'infiammazione eccessiva riduce il diametro utile per il flusso d'aria.</a:t>
            </a:r>
            <a:endParaRPr lang="en-US" sz="2100" dirty="0"/>
          </a:p>
        </p:txBody>
      </p:sp>
      <p:sp>
        <p:nvSpPr>
          <p:cNvPr id="21" name="node-diagram-y6TjhY-3"/>
          <p:cNvSpPr/>
          <p:nvPr/>
        </p:nvSpPr>
        <p:spPr>
          <a:xfrm>
            <a:off x="134493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2" name="sequencetext-diagram-y6TjhY-3"/>
          <p:cNvSpPr/>
          <p:nvPr/>
        </p:nvSpPr>
        <p:spPr>
          <a:xfrm>
            <a:off x="138398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::before"/>
          <p:cNvSpPr txBox="1"/>
          <p:nvPr/>
        </p:nvSpPr>
        <p:spPr>
          <a:xfrm>
            <a:off x="13948172" y="4814888"/>
            <a:ext cx="316855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0 4</a:t>
            </a:r>
            <a:endParaRPr lang="en-US" sz="1800" dirty="0"/>
          </a:p>
        </p:txBody>
      </p:sp>
      <p:sp>
        <p:nvSpPr>
          <p:cNvPr id="24" name="headingtext-diagram-y6TjhY-3-4"/>
          <p:cNvSpPr txBox="1"/>
          <p:nvPr/>
        </p:nvSpPr>
        <p:spPr>
          <a:xfrm>
            <a:off x="138398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Tracheomalacia</a:t>
            </a:r>
            <a:endParaRPr lang="en-US" sz="2100" dirty="0"/>
          </a:p>
        </p:txBody>
      </p:sp>
      <p:sp>
        <p:nvSpPr>
          <p:cNvPr id="25" name="bodytext-diagram-y6TjhY-3-4"/>
          <p:cNvSpPr txBox="1"/>
          <p:nvPr/>
        </p:nvSpPr>
        <p:spPr>
          <a:xfrm>
            <a:off x="13839825" y="5996880"/>
            <a:ext cx="3328988" cy="28346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Valutazione del collasso delle pareti tracheali durante le fasi del respiro, una complicanza frequente in pazienti sottoposti a ventilazione meccanica prolungata.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5259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84051A-5C2D-EF43-937F-F634B6769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E14BB4-15BB-9C44-BCE1-077C5DFC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2" y="201018"/>
            <a:ext cx="18077317" cy="10085982"/>
          </a:xfrm>
          <a:prstGeom prst="rect">
            <a:avLst/>
          </a:prstGeom>
        </p:spPr>
      </p:pic>
      <p:graphicFrame>
        <p:nvGraphicFramePr>
          <p:cNvPr id="6" name="Group 1058">
            <a:extLst>
              <a:ext uri="{FF2B5EF4-FFF2-40B4-BE49-F238E27FC236}">
                <a16:creationId xmlns:a16="http://schemas.microsoft.com/office/drawing/2014/main" id="{60CC16FA-EE44-2B52-A10B-A7B36656E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600193"/>
              </p:ext>
            </p:extLst>
          </p:nvPr>
        </p:nvGraphicFramePr>
        <p:xfrm>
          <a:off x="887106" y="7109460"/>
          <a:ext cx="3888432" cy="2423160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1605725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4389416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4432692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Lesion</a:t>
                      </a: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it-IT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Type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Frequency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Percent (n:81)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098389"/>
                  </a:ext>
                </a:extLst>
              </a:tr>
              <a:tr h="3657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 Lesions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733324"/>
                  </a:ext>
                </a:extLst>
              </a:tr>
              <a:tr h="3657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Granuloma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125707"/>
                  </a:ext>
                </a:extLst>
              </a:tr>
              <a:tr h="3657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Malacia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08954"/>
                  </a:ext>
                </a:extLst>
              </a:tr>
              <a:tr h="3657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Stenosis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200025"/>
                  </a:ext>
                </a:extLst>
              </a:tr>
              <a:tr h="3657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Laringeal</a:t>
                      </a:r>
                      <a:endParaRPr kumimoji="0" lang="en-GB" alt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2" charset="2"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kumimoji="0" lang="en-GB" alt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501257"/>
                  </a:ext>
                </a:extLst>
              </a:tr>
            </a:tbl>
          </a:graphicData>
        </a:graphic>
      </p:graphicFrame>
      <p:sp>
        <p:nvSpPr>
          <p:cNvPr id="5" name="Rectangle 1026">
            <a:extLst>
              <a:ext uri="{FF2B5EF4-FFF2-40B4-BE49-F238E27FC236}">
                <a16:creationId xmlns:a16="http://schemas.microsoft.com/office/drawing/2014/main" id="{88A119CD-5E46-6787-4F5B-60E433303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5205" y="65336"/>
            <a:ext cx="10583070" cy="1378088"/>
          </a:xfrm>
        </p:spPr>
        <p:txBody>
          <a:bodyPr/>
          <a:lstStyle/>
          <a:p>
            <a:pPr algn="ctr"/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Increased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Frequency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Obstructive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Airway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abnormalities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with Long-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term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Tracheostomy</a:t>
            </a:r>
            <a:b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Law JH,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Barnhart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Rowlett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De la Rocha O,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Lowenberg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en-GB" alt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E2B760-40A5-EAE7-35E3-862B79645503}"/>
              </a:ext>
            </a:extLst>
          </p:cNvPr>
          <p:cNvSpPr txBox="1"/>
          <p:nvPr/>
        </p:nvSpPr>
        <p:spPr>
          <a:xfrm>
            <a:off x="10895937" y="9645134"/>
            <a:ext cx="3567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it-IT" b="0" i="0" dirty="0">
                <a:effectLst/>
                <a:latin typeface="BlinkMacSystemFont"/>
              </a:rPr>
              <a:t>CHEST1993 Jul;104(1):136-8.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5EC6BF22-E1B9-4E91-0ECC-D75A4958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26" y="7882744"/>
            <a:ext cx="3873473" cy="164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35000" tIns="70200" rIns="135000" bIns="702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  <a:ea typeface="Microsoft YaHei" panose="020B0503020204020204" pitchFamily="34" charset="-122"/>
              </a:rPr>
              <a:t>LA CUFFIA</a:t>
            </a:r>
          </a:p>
          <a:p>
            <a:pPr eaLnBrk="1" hangingPunct="1">
              <a:buClrTx/>
              <a:buFontTx/>
              <a:buNone/>
            </a:pPr>
            <a:endParaRPr lang="it-IT" altLang="it-IT" sz="1400" b="1" dirty="0">
              <a:solidFill>
                <a:schemeClr val="tx1"/>
              </a:solidFill>
              <a:latin typeface="Comic Sans MS" panose="030F0902030302020204" pitchFamily="66" charset="0"/>
              <a:ea typeface="Microsoft YaHei" panose="020B0503020204020204" pitchFamily="34" charset="-122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  <a:ea typeface="Microsoft YaHei" panose="020B0503020204020204" pitchFamily="34" charset="-122"/>
              </a:rPr>
              <a:t>Una delle principali cause di complicanze stenotiche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  <a:ea typeface="Microsoft YaHei" panose="020B0503020204020204" pitchFamily="34" charset="-122"/>
              </a:rPr>
              <a:t>(effetto ischemico sulla mucosa tracheale)</a:t>
            </a:r>
          </a:p>
          <a:p>
            <a:pPr eaLnBrk="1" hangingPunct="1">
              <a:buClr>
                <a:srgbClr val="000099"/>
              </a:buClr>
              <a:buFont typeface="Wingdings" pitchFamily="2" charset="2"/>
              <a:buChar char=""/>
            </a:pPr>
            <a:r>
              <a:rPr lang="it-IT" altLang="it-IT" sz="1400" b="1" dirty="0">
                <a:solidFill>
                  <a:schemeClr val="tx1"/>
                </a:solidFill>
                <a:ea typeface="Microsoft YaHei" panose="020B0503020204020204" pitchFamily="34" charset="-122"/>
              </a:rPr>
              <a:t> Pressione capillare 20-30 mm Hg</a:t>
            </a:r>
          </a:p>
          <a:p>
            <a:pPr eaLnBrk="1" hangingPunct="1">
              <a:buClr>
                <a:srgbClr val="000099"/>
              </a:buClr>
              <a:buFont typeface="Wingdings" pitchFamily="2" charset="2"/>
              <a:buChar char=""/>
            </a:pPr>
            <a:r>
              <a:rPr lang="it-IT" altLang="it-IT" sz="1400" b="1" dirty="0">
                <a:solidFill>
                  <a:schemeClr val="tx1"/>
                </a:solidFill>
                <a:ea typeface="Microsoft YaHei" panose="020B0503020204020204" pitchFamily="34" charset="-122"/>
              </a:rPr>
              <a:t> Pressione della cuffia &lt; 18 mm Hg</a:t>
            </a:r>
          </a:p>
        </p:txBody>
      </p:sp>
    </p:spTree>
    <p:extLst>
      <p:ext uri="{BB962C8B-B14F-4D97-AF65-F5344CB8AC3E}">
        <p14:creationId xmlns:p14="http://schemas.microsoft.com/office/powerpoint/2010/main" val="184668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2047385F-8333-6D0A-B16E-74D85248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82"/>
            <a:ext cx="18288000" cy="101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45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1B877347-07AC-2D61-E6EA-E5E916736572}"/>
              </a:ext>
            </a:extLst>
          </p:cNvPr>
          <p:cNvGrpSpPr/>
          <p:nvPr/>
        </p:nvGrpSpPr>
        <p:grpSpPr>
          <a:xfrm>
            <a:off x="4781734" y="197219"/>
            <a:ext cx="8988552" cy="2633904"/>
            <a:chOff x="7178346" y="3135860"/>
            <a:chExt cx="6908800" cy="2370666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E45FCBE-B624-B0FC-BDEC-059D173F3F52}"/>
                </a:ext>
              </a:extLst>
            </p:cNvPr>
            <p:cNvSpPr/>
            <p:nvPr/>
          </p:nvSpPr>
          <p:spPr>
            <a:xfrm>
              <a:off x="7178346" y="3135860"/>
              <a:ext cx="6908800" cy="237066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F440CE2-D3F5-A3BF-94D5-DA961778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9496" y="3441700"/>
              <a:ext cx="6286500" cy="1701800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BCB43A4-7821-CB08-B4C0-7A16C389A2E1}"/>
              </a:ext>
            </a:extLst>
          </p:cNvPr>
          <p:cNvGrpSpPr/>
          <p:nvPr/>
        </p:nvGrpSpPr>
        <p:grpSpPr>
          <a:xfrm>
            <a:off x="627920" y="4298364"/>
            <a:ext cx="7747983" cy="5183964"/>
            <a:chOff x="5825067" y="5469467"/>
            <a:chExt cx="6908800" cy="237066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BF9247E-4758-B0F1-72F8-D544ACE362E3}"/>
                </a:ext>
              </a:extLst>
            </p:cNvPr>
            <p:cNvSpPr/>
            <p:nvPr/>
          </p:nvSpPr>
          <p:spPr>
            <a:xfrm>
              <a:off x="5825067" y="5469467"/>
              <a:ext cx="6908800" cy="237066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4332359-AE87-1A88-912F-64EDEA269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1036" y="5469467"/>
              <a:ext cx="6550702" cy="2363628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E25EE32-310B-415B-EE4E-4EAC09E1F5E1}"/>
              </a:ext>
            </a:extLst>
          </p:cNvPr>
          <p:cNvGrpSpPr/>
          <p:nvPr/>
        </p:nvGrpSpPr>
        <p:grpSpPr>
          <a:xfrm>
            <a:off x="9034272" y="5030991"/>
            <a:ext cx="8988552" cy="3703320"/>
            <a:chOff x="1320801" y="6858173"/>
            <a:chExt cx="6908800" cy="2370666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EBBA3E5-429A-2666-E479-574E53B86B55}"/>
                </a:ext>
              </a:extLst>
            </p:cNvPr>
            <p:cNvSpPr/>
            <p:nvPr/>
          </p:nvSpPr>
          <p:spPr>
            <a:xfrm>
              <a:off x="1320801" y="6858173"/>
              <a:ext cx="6908800" cy="237066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53FDFF3-9D10-5C07-0508-E92DC84F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801" y="6858173"/>
              <a:ext cx="6692831" cy="2363628"/>
            </a:xfrm>
            <a:prstGeom prst="rect">
              <a:avLst/>
            </a:prstGeom>
          </p:spPr>
        </p:pic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DFC97F89-943A-CD42-DFAE-79334242FC87}"/>
              </a:ext>
            </a:extLst>
          </p:cNvPr>
          <p:cNvSpPr/>
          <p:nvPr/>
        </p:nvSpPr>
        <p:spPr>
          <a:xfrm>
            <a:off x="1088136" y="5797296"/>
            <a:ext cx="6190488" cy="539496"/>
          </a:xfrm>
          <a:prstGeom prst="ellipse">
            <a:avLst/>
          </a:prstGeom>
          <a:solidFill>
            <a:srgbClr val="B01513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E1503B-1906-C3CD-AC0C-5F899F4ACE48}"/>
              </a:ext>
            </a:extLst>
          </p:cNvPr>
          <p:cNvSpPr txBox="1"/>
          <p:nvPr/>
        </p:nvSpPr>
        <p:spPr>
          <a:xfrm>
            <a:off x="12251125" y="9482328"/>
            <a:ext cx="5996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effectLst/>
                <a:latin typeface="Fira Sans" panose="020F0502020204030204" pitchFamily="34" charset="0"/>
              </a:rPr>
              <a:t>Journal of </a:t>
            </a:r>
            <a:r>
              <a:rPr lang="it-IT" b="0" i="1" u="none" strike="noStrike" dirty="0" err="1">
                <a:effectLst/>
                <a:latin typeface="Fira Sans" panose="020F0502020204030204" pitchFamily="34" charset="0"/>
              </a:rPr>
              <a:t>Thoracic</a:t>
            </a:r>
            <a:r>
              <a:rPr lang="it-IT" b="0" i="1" u="none" strike="noStrike" dirty="0">
                <a:effectLst/>
                <a:latin typeface="Fira Sans" panose="020F0502020204030204" pitchFamily="34" charset="0"/>
              </a:rPr>
              <a:t> Imaging</a:t>
            </a:r>
            <a:r>
              <a:rPr lang="it-IT" b="0" i="0" u="none" strike="noStrike" dirty="0">
                <a:effectLst/>
                <a:latin typeface="Fira Sans" panose="020F0502020204030204" pitchFamily="34" charset="0"/>
              </a:rPr>
              <a:t> 22(2):</a:t>
            </a:r>
            <a:r>
              <a:rPr lang="it-IT" b="0" i="0" u="none" strike="noStrike" dirty="0" err="1">
                <a:effectLst/>
                <a:latin typeface="Fira Sans" panose="020F0502020204030204" pitchFamily="34" charset="0"/>
              </a:rPr>
              <a:t>p</a:t>
            </a:r>
            <a:r>
              <a:rPr lang="it-IT" b="0" i="0" u="none" strike="noStrike" dirty="0">
                <a:effectLst/>
                <a:latin typeface="Fira Sans" panose="020F0502020204030204" pitchFamily="34" charset="0"/>
              </a:rPr>
              <a:t> 136-142, </a:t>
            </a:r>
            <a:r>
              <a:rPr lang="it-IT" b="0" i="0" u="none" strike="noStrike" dirty="0" err="1">
                <a:effectLst/>
                <a:latin typeface="Fira Sans" panose="020F0502020204030204" pitchFamily="34" charset="0"/>
              </a:rPr>
              <a:t>May</a:t>
            </a:r>
            <a:r>
              <a:rPr lang="it-IT" b="0" i="0" u="none" strike="noStrike" dirty="0">
                <a:effectLst/>
                <a:latin typeface="Fira Sans" panose="020F0502020204030204" pitchFamily="34" charset="0"/>
              </a:rPr>
              <a:t> 2007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874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EAA245A-F37E-9929-F2C0-4A0B4CBEF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928" y="165144"/>
            <a:ext cx="13882355" cy="1809750"/>
          </a:xfrm>
        </p:spPr>
        <p:txBody>
          <a:bodyPr/>
          <a:lstStyle/>
          <a:p>
            <a:pPr algn="ctr"/>
            <a:r>
              <a:rPr lang="en-GB" alt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Tracheostomy</a:t>
            </a:r>
            <a:r>
              <a:rPr lang="en-GB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tube occlusion protocol predicts significant tracheal obstruction to air flow in patients requiring prolonged mechanical ventilation</a:t>
            </a:r>
            <a:r>
              <a:rPr lang="en-GB" altLang="it-IT" sz="2400" dirty="0"/>
              <a:t>	</a:t>
            </a:r>
            <a:br>
              <a:rPr lang="en-GB" altLang="it-IT" sz="2400" dirty="0"/>
            </a:br>
            <a:r>
              <a:rPr lang="en-GB" altLang="it-IT" sz="2400" dirty="0"/>
              <a:t>	</a:t>
            </a:r>
            <a:r>
              <a:rPr lang="en-GB" altLang="it-IT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Mark J.</a:t>
            </a:r>
            <a:r>
              <a:rPr lang="en-GB" altLang="it-IT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it-IT" sz="1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Rumbak</a:t>
            </a:r>
            <a:r>
              <a:rPr lang="en-GB" altLang="it-IT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MD; Arthur E. Graves, MD; Mark P. Scott, MD; Gary K. </a:t>
            </a:r>
            <a:r>
              <a:rPr lang="en-GB" altLang="it-IT" sz="1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Sporn</a:t>
            </a:r>
            <a:r>
              <a:rPr lang="en-GB" altLang="it-IT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MD; Frank W. Walsh, MD; W. McDowell Anderson, MD; Allan L. Goldman, MD</a:t>
            </a:r>
            <a:br>
              <a:rPr lang="en-GB" altLang="it-IT" sz="1800" dirty="0"/>
            </a:br>
            <a:endParaRPr lang="en-GB" altLang="it-IT" sz="1800" dirty="0"/>
          </a:p>
        </p:txBody>
      </p:sp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A563B629-C879-5BA2-1D6B-7C29C71CAA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183933"/>
              </p:ext>
            </p:extLst>
          </p:nvPr>
        </p:nvGraphicFramePr>
        <p:xfrm>
          <a:off x="11843239" y="9596437"/>
          <a:ext cx="539829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14300200" imgH="1193800" progId="Word.Document.8">
                  <p:embed/>
                </p:oleObj>
              </mc:Choice>
              <mc:Fallback>
                <p:oleObj name="Documento" r:id="rId2" imgW="14300200" imgH="1193800" progId="Word.Document.8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A563B629-C879-5BA2-1D6B-7C29C71CAA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3239" y="9596437"/>
                        <a:ext cx="539829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9" name="Picture 5">
            <a:extLst>
              <a:ext uri="{FF2B5EF4-FFF2-40B4-BE49-F238E27FC236}">
                <a16:creationId xmlns:a16="http://schemas.microsoft.com/office/drawing/2014/main" id="{E465D7FD-ACEB-72A3-FA73-2BDBEAAD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38" y="2586314"/>
            <a:ext cx="8025150" cy="58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>
            <a:extLst>
              <a:ext uri="{FF2B5EF4-FFF2-40B4-BE49-F238E27FC236}">
                <a16:creationId xmlns:a16="http://schemas.microsoft.com/office/drawing/2014/main" id="{14BE4813-9E78-4047-65A1-569599C0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845536"/>
            <a:ext cx="2040732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>
            <a:extLst>
              <a:ext uri="{FF2B5EF4-FFF2-40B4-BE49-F238E27FC236}">
                <a16:creationId xmlns:a16="http://schemas.microsoft.com/office/drawing/2014/main" id="{D39A630A-1B98-36E4-F06D-6BEE037B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6960337"/>
            <a:ext cx="1943100" cy="187404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23766B5D-8016-386A-1D4E-5E765C33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0492"/>
            <a:ext cx="3490913" cy="4002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35BB0A-1480-F40A-F22E-6F623A17B690}"/>
              </a:ext>
            </a:extLst>
          </p:cNvPr>
          <p:cNvSpPr txBox="1"/>
          <p:nvPr/>
        </p:nvSpPr>
        <p:spPr>
          <a:xfrm>
            <a:off x="334699" y="1753297"/>
            <a:ext cx="1487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Fira Sans" panose="020B0503050000020004" pitchFamily="34" charset="0"/>
              </a:rPr>
              <a:t>In un periodo di 24 mesi, sono stati iscritti 52 maschi e 23 femmine allo studio. L'età media era di 55 anni (intervallo 25-85). I tempi medi in cui i pazienti hanno necessitato di un tubo endotracheale e di un tubo per tracheostomia (tempo di </a:t>
            </a:r>
            <a:r>
              <a:rPr lang="it-IT" dirty="0" err="1">
                <a:latin typeface="Fira Sans" panose="020B0503050000020004" pitchFamily="34" charset="0"/>
              </a:rPr>
              <a:t>endotracale</a:t>
            </a:r>
            <a:r>
              <a:rPr lang="it-IT" dirty="0">
                <a:latin typeface="Fira Sans" panose="020B0503050000020004" pitchFamily="34" charset="0"/>
              </a:rPr>
              <a:t>/tracheostomia) sono stati 2,4/8,9 settimane (intervallo da 1 a 4/5 a 14).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30D22C-5BC8-490D-3A1C-FACE80F2084D}"/>
              </a:ext>
            </a:extLst>
          </p:cNvPr>
          <p:cNvSpPr txBox="1"/>
          <p:nvPr/>
        </p:nvSpPr>
        <p:spPr>
          <a:xfrm>
            <a:off x="0" y="8573999"/>
            <a:ext cx="108211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latin typeface="Fira Sans" panose="020B0503050000020004" pitchFamily="34" charset="0"/>
              </a:rPr>
              <a:t>Sessantatré (84%) dei 75 pazienti hanno tollerato il protocollo di occlusione del tubo tracheale. Dodici (16%) su 75 pazienti hanno sviluppato segni di difficoltà respiratoria e hanno mostrato valori di saturazione di ossigeno diminuiti, rendendo necessaria la riapertura del tappo tracheale. Tutti i pazienti presentavano un certo grado di lesione tracheale. Tuttavia, i pazienti che non hanno tollerato il protocollo di occlusione del tubo tracheale hanno presentato un'ostruzione tracheale clinicamente importante nel flusso d'aria.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919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997931E-E7C4-6A61-DFF8-46AAD34CB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05553" y="498984"/>
            <a:ext cx="13393488" cy="1790700"/>
          </a:xfrm>
        </p:spPr>
        <p:txBody>
          <a:bodyPr/>
          <a:lstStyle/>
          <a:p>
            <a:r>
              <a:rPr lang="it-IT" altLang="it-IT" sz="6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RIFLESSO DELLA TOSSE EFFICACE</a:t>
            </a:r>
            <a:endParaRPr lang="en-GB" altLang="it-IT" sz="6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F81290F-DE87-86C5-A7DD-B57633BA74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603940" y="7014939"/>
            <a:ext cx="7132551" cy="2628900"/>
          </a:xfrm>
        </p:spPr>
        <p:txBody>
          <a:bodyPr>
            <a:normAutofit/>
          </a:bodyPr>
          <a:lstStyle/>
          <a:p>
            <a:pPr algn="ctr"/>
            <a:r>
              <a:rPr lang="it-IT" altLang="it-IT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TEST DEL PICCO DI FLUSSO DELLA TOSSE (SPONTANEO O ASSISTITO) </a:t>
            </a:r>
            <a:endParaRPr lang="en-GB" altLang="it-IT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617DCD0-DEAC-3149-9874-8CEAB90E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90" y="3523320"/>
            <a:ext cx="5921016" cy="488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988F6C-2D85-086B-9343-2E64F1F21FD2}"/>
              </a:ext>
            </a:extLst>
          </p:cNvPr>
          <p:cNvSpPr txBox="1"/>
          <p:nvPr/>
        </p:nvSpPr>
        <p:spPr>
          <a:xfrm>
            <a:off x="11289096" y="4612586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846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3AB22B-261B-681A-1634-B2D046D5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583" y="830997"/>
            <a:ext cx="7009417" cy="94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persona, pelle, interno, indossare&#10;&#10;Descrizione generata automaticamente">
            <a:extLst>
              <a:ext uri="{FF2B5EF4-FFF2-40B4-BE49-F238E27FC236}">
                <a16:creationId xmlns:a16="http://schemas.microsoft.com/office/drawing/2014/main" id="{C7FC1A86-8AED-828E-65F6-5A4A41700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3616" y="2292096"/>
            <a:ext cx="7644384" cy="78384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8540B4-7497-2EAE-A674-2294B73B66E1}"/>
              </a:ext>
            </a:extLst>
          </p:cNvPr>
          <p:cNvSpPr txBox="1"/>
          <p:nvPr/>
        </p:nvSpPr>
        <p:spPr>
          <a:xfrm>
            <a:off x="4166774" y="256032"/>
            <a:ext cx="2334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TEMPO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47AFCD-F7BC-F4F8-235E-30BB8F1273DB}"/>
              </a:ext>
            </a:extLst>
          </p:cNvPr>
          <p:cNvSpPr txBox="1"/>
          <p:nvPr/>
        </p:nvSpPr>
        <p:spPr>
          <a:xfrm>
            <a:off x="12434537" y="1290284"/>
            <a:ext cx="2691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PAZIENTE</a:t>
            </a:r>
          </a:p>
        </p:txBody>
      </p:sp>
      <p:cxnSp>
        <p:nvCxnSpPr>
          <p:cNvPr id="7" name="Connettore diritto a freccia 6">
            <a:extLst>
              <a:ext uri="{FF2B5EF4-FFF2-40B4-BE49-F238E27FC236}">
                <a16:creationId xmlns:a16="http://schemas.microsoft.com/office/drawing/2014/main" id="{F49FA0E8-2436-2604-43F9-3991ED13C7F2}"/>
              </a:ext>
            </a:extLst>
          </p:cNvPr>
          <p:cNvCxnSpPr>
            <a:cxnSpLocks/>
          </p:cNvCxnSpPr>
          <p:nvPr/>
        </p:nvCxnSpPr>
        <p:spPr>
          <a:xfrm>
            <a:off x="9387840" y="5900928"/>
            <a:ext cx="9753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a freccia 9">
            <a:extLst>
              <a:ext uri="{FF2B5EF4-FFF2-40B4-BE49-F238E27FC236}">
                <a16:creationId xmlns:a16="http://schemas.microsoft.com/office/drawing/2014/main" id="{51AB7CF2-47BE-98EE-636C-5BB3D79CA321}"/>
              </a:ext>
            </a:extLst>
          </p:cNvPr>
          <p:cNvCxnSpPr>
            <a:cxnSpLocks/>
          </p:cNvCxnSpPr>
          <p:nvPr/>
        </p:nvCxnSpPr>
        <p:spPr>
          <a:xfrm>
            <a:off x="9381744" y="3383280"/>
            <a:ext cx="9753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a freccia 10">
            <a:extLst>
              <a:ext uri="{FF2B5EF4-FFF2-40B4-BE49-F238E27FC236}">
                <a16:creationId xmlns:a16="http://schemas.microsoft.com/office/drawing/2014/main" id="{67715531-1151-F4AE-27DC-6AA34635A207}"/>
              </a:ext>
            </a:extLst>
          </p:cNvPr>
          <p:cNvCxnSpPr>
            <a:cxnSpLocks/>
          </p:cNvCxnSpPr>
          <p:nvPr/>
        </p:nvCxnSpPr>
        <p:spPr>
          <a:xfrm>
            <a:off x="9436608" y="8607552"/>
            <a:ext cx="9753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726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8131817-66a5-4a57-b7fc-5b6240ae85c5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66"/>
          <p:cNvSpPr txBox="1"/>
          <p:nvPr/>
        </p:nvSpPr>
        <p:spPr>
          <a:xfrm>
            <a:off x="762000" y="762000"/>
            <a:ext cx="7100888" cy="25584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Gestione della tosse e delle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secrezioni per la sicurezza</a:t>
            </a:r>
            <a:endParaRPr lang="en-US" sz="5400" dirty="0"/>
          </a:p>
        </p:txBody>
      </p:sp>
      <p:sp>
        <p:nvSpPr>
          <p:cNvPr id="5" name="template-container-diagram-c1RVjg-0"/>
          <p:cNvSpPr/>
          <p:nvPr/>
        </p:nvSpPr>
        <p:spPr>
          <a:xfrm>
            <a:off x="8591550" y="0"/>
            <a:ext cx="9686925" cy="10287000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8591550" y="0"/>
            <a:ext cx="9525" cy="10287000"/>
          </a:xfrm>
          <a:prstGeom prst="rect">
            <a:avLst/>
          </a:prstGeom>
          <a:solidFill>
            <a:srgbClr val="090909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headingtext-diagram-c1RVjg-0-1"/>
          <p:cNvSpPr txBox="1"/>
          <p:nvPr/>
        </p:nvSpPr>
        <p:spPr>
          <a:xfrm>
            <a:off x="9134475" y="533400"/>
            <a:ext cx="43195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Efficacia della tosse</a:t>
            </a:r>
            <a:endParaRPr lang="en-US" sz="2100" dirty="0"/>
          </a:p>
        </p:txBody>
      </p:sp>
      <p:sp>
        <p:nvSpPr>
          <p:cNvPr id="8" name="-422"/>
          <p:cNvSpPr txBox="1"/>
          <p:nvPr/>
        </p:nvSpPr>
        <p:spPr>
          <a:xfrm>
            <a:off x="9363075" y="1005780"/>
            <a:ext cx="4090987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Tosse riflessa e volontaria</a:t>
            </a:r>
            <a:endParaRPr lang="en-US" sz="2100" dirty="0"/>
          </a:p>
        </p:txBody>
      </p:sp>
      <p:sp>
        <p:nvSpPr>
          <p:cNvPr id="9" name="::after"/>
          <p:cNvSpPr txBox="1"/>
          <p:nvPr/>
        </p:nvSpPr>
        <p:spPr>
          <a:xfrm>
            <a:off x="9110663" y="9819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0" name="-412"/>
          <p:cNvSpPr txBox="1"/>
          <p:nvPr/>
        </p:nvSpPr>
        <p:spPr>
          <a:xfrm>
            <a:off x="9363075" y="1510605"/>
            <a:ext cx="4090987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Rischio di atelectasia o polmonite</a:t>
            </a:r>
            <a:endParaRPr lang="en-US" sz="2100" dirty="0"/>
          </a:p>
        </p:txBody>
      </p:sp>
      <p:sp>
        <p:nvSpPr>
          <p:cNvPr id="11" name="::after"/>
          <p:cNvSpPr txBox="1"/>
          <p:nvPr/>
        </p:nvSpPr>
        <p:spPr>
          <a:xfrm>
            <a:off x="9110663" y="14867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2" name="Rect"/>
          <p:cNvSpPr/>
          <p:nvPr/>
        </p:nvSpPr>
        <p:spPr>
          <a:xfrm>
            <a:off x="8601075" y="3416350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headingtext-diagram-c1RVjg-1-2"/>
          <p:cNvSpPr txBox="1"/>
          <p:nvPr/>
        </p:nvSpPr>
        <p:spPr>
          <a:xfrm>
            <a:off x="9134475" y="3968800"/>
            <a:ext cx="39290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Valutazione quantitativa (PCF)</a:t>
            </a:r>
            <a:endParaRPr lang="en-US" sz="2100" dirty="0"/>
          </a:p>
        </p:txBody>
      </p:sp>
      <p:sp>
        <p:nvSpPr>
          <p:cNvPr id="14" name="-434"/>
          <p:cNvSpPr txBox="1"/>
          <p:nvPr/>
        </p:nvSpPr>
        <p:spPr>
          <a:xfrm>
            <a:off x="9363075" y="4441180"/>
            <a:ext cx="37004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Misurazione via flussimetro</a:t>
            </a:r>
            <a:endParaRPr lang="en-US" sz="2100" dirty="0"/>
          </a:p>
        </p:txBody>
      </p:sp>
      <p:sp>
        <p:nvSpPr>
          <p:cNvPr id="15" name="::after"/>
          <p:cNvSpPr txBox="1"/>
          <p:nvPr/>
        </p:nvSpPr>
        <p:spPr>
          <a:xfrm>
            <a:off x="9110663" y="44173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6" name="-464"/>
          <p:cNvSpPr txBox="1"/>
          <p:nvPr/>
        </p:nvSpPr>
        <p:spPr>
          <a:xfrm>
            <a:off x="9363075" y="4946005"/>
            <a:ext cx="37004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Rischio alto se &lt; 160 L/min</a:t>
            </a:r>
            <a:endParaRPr lang="en-US" sz="2100" dirty="0"/>
          </a:p>
        </p:txBody>
      </p:sp>
      <p:sp>
        <p:nvSpPr>
          <p:cNvPr id="17" name="::after"/>
          <p:cNvSpPr txBox="1"/>
          <p:nvPr/>
        </p:nvSpPr>
        <p:spPr>
          <a:xfrm>
            <a:off x="9110663" y="49221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8" name="Rect"/>
          <p:cNvSpPr/>
          <p:nvPr/>
        </p:nvSpPr>
        <p:spPr>
          <a:xfrm>
            <a:off x="8601075" y="6851749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headingtext-diagram-c1RVjg-2-3"/>
          <p:cNvSpPr txBox="1"/>
          <p:nvPr/>
        </p:nvSpPr>
        <p:spPr>
          <a:xfrm>
            <a:off x="9134475" y="7404199"/>
            <a:ext cx="40433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Qualità e volume del muco</a:t>
            </a:r>
            <a:endParaRPr lang="en-US" sz="2100" dirty="0"/>
          </a:p>
        </p:txBody>
      </p:sp>
      <p:sp>
        <p:nvSpPr>
          <p:cNvPr id="20" name="-480"/>
          <p:cNvSpPr txBox="1"/>
          <p:nvPr/>
        </p:nvSpPr>
        <p:spPr>
          <a:xfrm>
            <a:off x="9363075" y="7876580"/>
            <a:ext cx="38147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Terapia </a:t>
            </a:r>
            <a:r>
              <a:rPr lang="en-US" sz="2100" kern="1200" spc="-21" dirty="0" err="1">
                <a:solidFill>
                  <a:srgbClr val="6A6A6A"/>
                </a:solidFill>
                <a:latin typeface="Open Sans" panose="00000500000000000000" pitchFamily="2" charset="0"/>
              </a:rPr>
              <a:t>mucolitica</a:t>
            </a: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 necessaria (no </a:t>
            </a:r>
            <a:r>
              <a:rPr lang="en-US" sz="2100" kern="1200" spc="-21" dirty="0" err="1">
                <a:solidFill>
                  <a:srgbClr val="6A6A6A"/>
                </a:solidFill>
                <a:latin typeface="Open Sans" panose="00000500000000000000" pitchFamily="2" charset="0"/>
              </a:rPr>
              <a:t>nei</a:t>
            </a: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 </a:t>
            </a:r>
            <a:r>
              <a:rPr lang="en-US" sz="2100" kern="1200" spc="-21" dirty="0" err="1">
                <a:solidFill>
                  <a:srgbClr val="6A6A6A"/>
                </a:solidFill>
                <a:latin typeface="Open Sans" panose="00000500000000000000" pitchFamily="2" charset="0"/>
              </a:rPr>
              <a:t>pazienti</a:t>
            </a: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 NM)</a:t>
            </a:r>
            <a:endParaRPr lang="en-US" sz="2100" dirty="0"/>
          </a:p>
        </p:txBody>
      </p:sp>
      <p:sp>
        <p:nvSpPr>
          <p:cNvPr id="21" name="::after"/>
          <p:cNvSpPr txBox="1"/>
          <p:nvPr/>
        </p:nvSpPr>
        <p:spPr>
          <a:xfrm>
            <a:off x="9110663" y="7852767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2" name="-471"/>
          <p:cNvSpPr txBox="1"/>
          <p:nvPr/>
        </p:nvSpPr>
        <p:spPr>
          <a:xfrm>
            <a:off x="9363075" y="8381405"/>
            <a:ext cx="38147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Aspirazione &lt; 2 ore non idonea</a:t>
            </a:r>
            <a:endParaRPr lang="en-US" sz="2100" dirty="0"/>
          </a:p>
        </p:txBody>
      </p:sp>
      <p:sp>
        <p:nvSpPr>
          <p:cNvPr id="23" name="::after"/>
          <p:cNvSpPr txBox="1"/>
          <p:nvPr/>
        </p:nvSpPr>
        <p:spPr>
          <a:xfrm>
            <a:off x="9110663" y="8357592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00" name="ref-section1"/>
          <p:cNvSpPr txBox="1"/>
          <p:nvPr/>
        </p:nvSpPr>
        <p:spPr>
          <a:xfrm>
            <a:off x="9134475" y="2150000"/>
            <a:ext cx="8200000" cy="110000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Bach JR, Saporito LR. Criteria for </a:t>
            </a:r>
            <a:r>
              <a:rPr lang="en-US" sz="900" i="1" kern="1200" dirty="0" err="1">
                <a:solidFill>
                  <a:srgbClr val="999999"/>
                </a:solidFill>
                <a:latin typeface="Open Sans" panose="00000500000000000000" pitchFamily="2" charset="0"/>
              </a:rPr>
              <a:t>extubation</a:t>
            </a: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 and tracheostomy tube removal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for patients with ventilatory failure. Chest 1996;110:1566-1571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Stelfox HT, Hess DR, Schmidt UH. A North American survey of respiratory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therapist and physician tracheostomy decannulation practices.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Respir Care 2009;54(12):1658-1664</a:t>
            </a:r>
          </a:p>
        </p:txBody>
      </p:sp>
      <p:sp>
        <p:nvSpPr>
          <p:cNvPr id="101" name="ref-section2"/>
          <p:cNvSpPr txBox="1"/>
          <p:nvPr/>
        </p:nvSpPr>
        <p:spPr>
          <a:xfrm>
            <a:off x="9134475" y="5600000"/>
            <a:ext cx="8200000" cy="110000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Bach JR. Mechanical insufflation-exsufflation: comparison of peak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expiratory flows. Chest 1993;104:1553-1562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McKim DA et al. Tracheostomy decannulation and cough peak flows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in neuromuscular weakness. Am J Phys Med </a:t>
            </a:r>
            <a:r>
              <a:rPr lang="en-US" sz="900" i="1" kern="1200" dirty="0" err="1">
                <a:solidFill>
                  <a:srgbClr val="999999"/>
                </a:solidFill>
                <a:latin typeface="Open Sans" panose="00000500000000000000" pitchFamily="2" charset="0"/>
              </a:rPr>
              <a:t>Rehabil</a:t>
            </a: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 2012;91(8):666-670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Beuret P et al. Cough flows as a criterion for decannulation.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 dirty="0">
                <a:solidFill>
                  <a:srgbClr val="999999"/>
                </a:solidFill>
                <a:latin typeface="Open Sans" panose="00000500000000000000" pitchFamily="2" charset="0"/>
              </a:rPr>
              <a:t>Respir Res 2021;22:76</a:t>
            </a:r>
          </a:p>
        </p:txBody>
      </p:sp>
      <p:sp>
        <p:nvSpPr>
          <p:cNvPr id="102" name="ref-section3"/>
          <p:cNvSpPr txBox="1"/>
          <p:nvPr/>
        </p:nvSpPr>
        <p:spPr>
          <a:xfrm>
            <a:off x="9134475" y="9000000"/>
            <a:ext cx="8200000" cy="110000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>
                <a:solidFill>
                  <a:srgbClr val="999999"/>
                </a:solidFill>
                <a:latin typeface="Open Sans" panose="00000500000000000000" pitchFamily="2" charset="0"/>
              </a:rPr>
              <a:t>Chatwin M et al. Cough augmentation with mechanical insufflation/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>
                <a:solidFill>
                  <a:srgbClr val="999999"/>
                </a:solidFill>
                <a:latin typeface="Open Sans" panose="00000500000000000000" pitchFamily="2" charset="0"/>
              </a:rPr>
              <a:t>exsufflation in neuromuscular weakness. Eur Respir J 2003;21:502-508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>
                <a:solidFill>
                  <a:srgbClr val="999999"/>
                </a:solidFill>
                <a:latin typeface="Open Sans" panose="00000500000000000000" pitchFamily="2" charset="0"/>
              </a:rPr>
              <a:t>BTS/ICS Guidelines for the management of tracheostomy in adults.</a:t>
            </a:r>
          </a:p>
          <a:p>
            <a:pPr marL="0" indent="0" algn="l">
              <a:lnSpc>
                <a:spcPts val="1100"/>
              </a:lnSpc>
              <a:buNone/>
            </a:pPr>
            <a:r>
              <a:rPr lang="en-US" sz="900" i="1" kern="1200">
                <a:solidFill>
                  <a:srgbClr val="999999"/>
                </a:solidFill>
                <a:latin typeface="Open Sans" panose="00000500000000000000" pitchFamily="2" charset="0"/>
              </a:rPr>
              <a:t>J Intensive Care Soc 2014;15(3):1-44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BF184-701B-7F42-9743-C0C62682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D264EDB-4E0D-3E42-909A-9ADFBC4F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4" y="86496"/>
            <a:ext cx="18189146" cy="102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2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>
            <a:extLst>
              <a:ext uri="{FF2B5EF4-FFF2-40B4-BE49-F238E27FC236}">
                <a16:creationId xmlns:a16="http://schemas.microsoft.com/office/drawing/2014/main" id="{F6DA8FEB-01F5-36D2-9472-783BB8D9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>
            <a:extLst>
              <a:ext uri="{FF2B5EF4-FFF2-40B4-BE49-F238E27FC236}">
                <a16:creationId xmlns:a16="http://schemas.microsoft.com/office/drawing/2014/main" id="{7D30A05B-CC2A-9D92-E738-2018D8BEC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2">
            <a:extLst>
              <a:ext uri="{FF2B5EF4-FFF2-40B4-BE49-F238E27FC236}">
                <a16:creationId xmlns:a16="http://schemas.microsoft.com/office/drawing/2014/main" id="{31EB2514-5849-196D-B3B7-2FF329C6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 descr="Bach017">
            <a:extLst>
              <a:ext uri="{FF2B5EF4-FFF2-40B4-BE49-F238E27FC236}">
                <a16:creationId xmlns:a16="http://schemas.microsoft.com/office/drawing/2014/main" id="{2A5FF3D0-8552-8841-6956-4C542025C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05" y="0"/>
            <a:ext cx="8291383" cy="10287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3">
            <a:extLst>
              <a:ext uri="{FF2B5EF4-FFF2-40B4-BE49-F238E27FC236}">
                <a16:creationId xmlns:a16="http://schemas.microsoft.com/office/drawing/2014/main" id="{0F0E4CD9-FFC9-7A81-89F8-E8D6CA33B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5119" y="0"/>
            <a:ext cx="5472882" cy="10287000"/>
          </a:xfrm>
          <a:prstGeom prst="rect">
            <a:avLst/>
          </a:prstGeom>
          <a:solidFill>
            <a:srgbClr val="B0877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700">
              <a:latin typeface="Rockwell" panose="02060603020205020403" pitchFamily="18" charset="77"/>
            </a:endParaRPr>
          </a:p>
        </p:txBody>
      </p:sp>
      <p:sp>
        <p:nvSpPr>
          <p:cNvPr id="211971" name="Rectangle 4">
            <a:extLst>
              <a:ext uri="{FF2B5EF4-FFF2-40B4-BE49-F238E27FC236}">
                <a16:creationId xmlns:a16="http://schemas.microsoft.com/office/drawing/2014/main" id="{CFF5692A-63AB-7DF2-EED9-DCD36644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6497"/>
            <a:ext cx="6286500" cy="10287000"/>
          </a:xfrm>
          <a:prstGeom prst="rect">
            <a:avLst/>
          </a:prstGeom>
          <a:solidFill>
            <a:srgbClr val="B0877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700">
              <a:latin typeface="Rockwell" panose="02060603020205020403" pitchFamily="18" charset="77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>
            <a:extLst>
              <a:ext uri="{FF2B5EF4-FFF2-40B4-BE49-F238E27FC236}">
                <a16:creationId xmlns:a16="http://schemas.microsoft.com/office/drawing/2014/main" id="{FE984B34-D44E-8637-BD60-76695970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21DCBC-234A-84C5-FAD6-61375777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30" y="247388"/>
            <a:ext cx="6722707" cy="16747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D80204-1A0C-106D-C56C-504195709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77" y="2471179"/>
            <a:ext cx="11980506" cy="69418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AD8BA8-36F9-4836-5283-779C0DB5B464}"/>
              </a:ext>
            </a:extLst>
          </p:cNvPr>
          <p:cNvSpPr txBox="1"/>
          <p:nvPr/>
        </p:nvSpPr>
        <p:spPr>
          <a:xfrm>
            <a:off x="14518432" y="9043696"/>
            <a:ext cx="2985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i="1" dirty="0">
                <a:solidFill>
                  <a:srgbClr val="FF0000"/>
                </a:solidFill>
                <a:effectLst/>
                <a:latin typeface="Helvetica" pitchFamily="2" charset="0"/>
              </a:rPr>
              <a:t>CHEST 1996; 110:1566-71</a:t>
            </a:r>
            <a:endParaRPr lang="it-IT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5B37F17-9637-83B3-A6E1-A4BEB91E1DF4}"/>
              </a:ext>
            </a:extLst>
          </p:cNvPr>
          <p:cNvSpPr/>
          <p:nvPr/>
        </p:nvSpPr>
        <p:spPr>
          <a:xfrm>
            <a:off x="8055864" y="4133088"/>
            <a:ext cx="896112" cy="256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47EBF60-1AE5-76AD-82F9-12E73948B362}"/>
              </a:ext>
            </a:extLst>
          </p:cNvPr>
          <p:cNvSpPr/>
          <p:nvPr/>
        </p:nvSpPr>
        <p:spPr>
          <a:xfrm>
            <a:off x="8055864" y="5538216"/>
            <a:ext cx="896112" cy="256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C89D54EF-18B5-A39C-39F3-8ECDEFAEEC31}"/>
              </a:ext>
            </a:extLst>
          </p:cNvPr>
          <p:cNvSpPr/>
          <p:nvPr/>
        </p:nvSpPr>
        <p:spPr>
          <a:xfrm>
            <a:off x="8037576" y="6876288"/>
            <a:ext cx="896112" cy="323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0529093-DBDD-9B96-3176-B2A72F24EE2F}"/>
              </a:ext>
            </a:extLst>
          </p:cNvPr>
          <p:cNvSpPr/>
          <p:nvPr/>
        </p:nvSpPr>
        <p:spPr>
          <a:xfrm>
            <a:off x="8010330" y="8260080"/>
            <a:ext cx="896112" cy="256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469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879DDD-5F93-173D-BFC3-8D88790CBDDF}"/>
              </a:ext>
            </a:extLst>
          </p:cNvPr>
          <p:cNvSpPr txBox="1"/>
          <p:nvPr/>
        </p:nvSpPr>
        <p:spPr>
          <a:xfrm>
            <a:off x="2659225" y="401840"/>
            <a:ext cx="12969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800" b="1" dirty="0">
                <a:effectLst/>
                <a:latin typeface="Helvetica" pitchFamily="2" charset="0"/>
              </a:rPr>
              <a:t>Cough flows </a:t>
            </a:r>
            <a:r>
              <a:rPr lang="it-IT" sz="2800" b="1" dirty="0" err="1">
                <a:effectLst/>
                <a:latin typeface="Helvetica" pitchFamily="2" charset="0"/>
              </a:rPr>
              <a:t>as</a:t>
            </a:r>
            <a:r>
              <a:rPr lang="it-IT" sz="2800" b="1" dirty="0">
                <a:effectLst/>
                <a:latin typeface="Helvetica" pitchFamily="2" charset="0"/>
              </a:rPr>
              <a:t> a </a:t>
            </a:r>
            <a:r>
              <a:rPr lang="it-IT" sz="2800" b="1" dirty="0" err="1">
                <a:effectLst/>
                <a:latin typeface="Helvetica" pitchFamily="2" charset="0"/>
              </a:rPr>
              <a:t>criterion</a:t>
            </a:r>
            <a:r>
              <a:rPr lang="it-IT" sz="2800" b="1" dirty="0">
                <a:effectLst/>
                <a:latin typeface="Helvetica" pitchFamily="2" charset="0"/>
              </a:rPr>
              <a:t> for </a:t>
            </a:r>
            <a:r>
              <a:rPr lang="it-IT" sz="2800" b="1" dirty="0" err="1">
                <a:effectLst/>
                <a:latin typeface="Helvetica" pitchFamily="2" charset="0"/>
              </a:rPr>
              <a:t>decannulation</a:t>
            </a:r>
            <a:r>
              <a:rPr lang="it-IT" sz="2800" b="1" dirty="0">
                <a:effectLst/>
                <a:latin typeface="Helvetica" pitchFamily="2" charset="0"/>
              </a:rPr>
              <a:t> of </a:t>
            </a:r>
            <a:r>
              <a:rPr lang="it-IT" sz="2800" b="1" dirty="0" err="1">
                <a:effectLst/>
                <a:latin typeface="Helvetica" pitchFamily="2" charset="0"/>
              </a:rPr>
              <a:t>autonomously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breathing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patients</a:t>
            </a:r>
            <a:r>
              <a:rPr lang="it-IT" sz="2800" b="1" dirty="0">
                <a:effectLst/>
                <a:latin typeface="Helvetica" pitchFamily="2" charset="0"/>
              </a:rPr>
              <a:t> with </a:t>
            </a:r>
            <a:r>
              <a:rPr lang="it-IT" sz="2800" b="1" dirty="0" err="1">
                <a:effectLst/>
                <a:latin typeface="Helvetica" pitchFamily="2" charset="0"/>
              </a:rPr>
              <a:t>tracheostomy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tubes</a:t>
            </a:r>
            <a:r>
              <a:rPr lang="it-IT" sz="2800" b="1" dirty="0">
                <a:effectLst/>
                <a:latin typeface="Helvetica" pitchFamily="2" charset="0"/>
              </a:rPr>
              <a:t>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F1FB3D-E82F-47EB-ACB7-6ABC3A1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09" y="3589930"/>
            <a:ext cx="5306787" cy="39228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992A4B-998B-D46B-A7D1-DAF4F3D6E420}"/>
              </a:ext>
            </a:extLst>
          </p:cNvPr>
          <p:cNvSpPr txBox="1"/>
          <p:nvPr/>
        </p:nvSpPr>
        <p:spPr>
          <a:xfrm>
            <a:off x="419878" y="8843409"/>
            <a:ext cx="1058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>
                <a:latin typeface="Helvetica" pitchFamily="2" charset="0"/>
              </a:rPr>
              <a:t>Conclusioni CFSV superiore a 100 L/min potrebbe essere un valore soglia affidabile per una decanulazione di successo nei pazienti con varie malattie primarie con tubo di tracheotomia</a:t>
            </a:r>
            <a:endParaRPr lang="it-IT" b="1" dirty="0">
              <a:effectLst/>
              <a:latin typeface="Helvetica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A9FD2B-0912-7CC2-DC8A-5FE75CD97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47" y="2921945"/>
            <a:ext cx="5512060" cy="46294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9E8D90-4F7A-DE54-B5E2-5333B873B0BD}"/>
              </a:ext>
            </a:extLst>
          </p:cNvPr>
          <p:cNvSpPr txBox="1"/>
          <p:nvPr/>
        </p:nvSpPr>
        <p:spPr>
          <a:xfrm>
            <a:off x="11887200" y="2103102"/>
            <a:ext cx="6400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dirty="0">
                <a:latin typeface="Times"/>
              </a:rPr>
              <a:t>Il protocollo istituzionale standardizzato per la </a:t>
            </a:r>
            <a:r>
              <a:rPr lang="it-IT" dirty="0" err="1">
                <a:latin typeface="Times"/>
              </a:rPr>
              <a:t>decannullazione</a:t>
            </a:r>
            <a:r>
              <a:rPr lang="it-IT" dirty="0">
                <a:latin typeface="Times"/>
              </a:rPr>
              <a:t> della tracheostomia è il seguente (vedi riferimento  per il processo dettagliato): 
</a:t>
            </a:r>
            <a:r>
              <a:rPr lang="it-IT" b="1" dirty="0">
                <a:solidFill>
                  <a:srgbClr val="FF0000"/>
                </a:solidFill>
                <a:latin typeface="Times"/>
              </a:rPr>
              <a:t>Passo 1 </a:t>
            </a:r>
            <a:r>
              <a:rPr lang="it-IT" dirty="0">
                <a:latin typeface="Times"/>
              </a:rPr>
              <a:t>
Conferma della stabilità clinica del paziente, inclusa lo (1) svezzamento da un ventilatore con più di 48 ore di anticipo; (2) nessun insufficienza d'organo; (3) nessuna sepsi; (4) avere una frequenza cardiaca e una pressione sanguigna stabili senza l'uso di farmaci vascolari attivi; (5) qualsiasi infezione polmonare sotto controllo; e (6) un PaCO2 &lt; 60 mmHg.
</a:t>
            </a:r>
            <a:r>
              <a:rPr lang="it-IT" b="1" dirty="0">
                <a:solidFill>
                  <a:srgbClr val="FF0000"/>
                </a:solidFill>
                <a:latin typeface="Times"/>
              </a:rPr>
              <a:t>Passo 2 </a:t>
            </a:r>
            <a:r>
              <a:rPr lang="it-IT" dirty="0">
                <a:latin typeface="Times"/>
              </a:rPr>
              <a:t>
Tolleranza alla valvola fonatoria per almeno mezz'ora La CFSV viene misurata. A seconda del livello di coscienza e cognitivo del paziente, le modalità di valutazione erano le seguenti: valutazione clinica e CFSV, inclusi PCF  e PEF. Se il valore CFSV era inferiore a 100 L/min, veniva eseguita la riabilitazione respiratoria
</a:t>
            </a:r>
            <a:r>
              <a:rPr lang="it-IT" b="1" dirty="0">
                <a:solidFill>
                  <a:srgbClr val="FF0000"/>
                </a:solidFill>
                <a:latin typeface="Times"/>
              </a:rPr>
              <a:t>Passo 3 </a:t>
            </a:r>
            <a:r>
              <a:rPr lang="it-IT" dirty="0">
                <a:latin typeface="Times"/>
              </a:rPr>
              <a:t>
Continua a indossare la valvola fonatoria per 4 ore, e non viene usata la cannula </a:t>
            </a:r>
            <a:r>
              <a:rPr lang="it-IT" dirty="0" err="1">
                <a:latin typeface="Times"/>
              </a:rPr>
              <a:t>tracheostomica</a:t>
            </a:r>
            <a:r>
              <a:rPr lang="it-IT" dirty="0">
                <a:latin typeface="Times"/>
              </a:rPr>
              <a:t> per la aspirazione dell'espettorato in queste 4 ore. 
</a:t>
            </a:r>
            <a:r>
              <a:rPr lang="it-IT" b="1" dirty="0">
                <a:solidFill>
                  <a:srgbClr val="FF0000"/>
                </a:solidFill>
                <a:latin typeface="Times"/>
              </a:rPr>
              <a:t>Passo 4 </a:t>
            </a:r>
            <a:r>
              <a:rPr lang="it-IT" dirty="0">
                <a:latin typeface="Times"/>
              </a:rPr>
              <a:t>
Proti per la </a:t>
            </a:r>
            <a:r>
              <a:rPr lang="it-IT" dirty="0" err="1">
                <a:latin typeface="Times"/>
              </a:rPr>
              <a:t>decannulazione</a:t>
            </a:r>
            <a:r>
              <a:rPr lang="it-IT" dirty="0">
                <a:latin typeface="Times"/>
              </a:rPr>
              <a:t>. Valutazione nuovamente del CFSV prima della </a:t>
            </a:r>
            <a:r>
              <a:rPr lang="it-IT" dirty="0" err="1">
                <a:latin typeface="Times"/>
              </a:rPr>
              <a:t>decannulazione</a:t>
            </a:r>
            <a:r>
              <a:rPr lang="it-IT" dirty="0">
                <a:latin typeface="Times"/>
              </a:rPr>
              <a:t>. Se il valore del CFSV era superiore a 100 L/min, il paziente veniva </a:t>
            </a:r>
            <a:r>
              <a:rPr lang="it-IT" dirty="0" err="1">
                <a:latin typeface="Times"/>
              </a:rPr>
              <a:t>decannulato</a:t>
            </a:r>
            <a:r>
              <a:rPr lang="it-IT" dirty="0">
                <a:latin typeface="Times"/>
              </a:rPr>
              <a:t>.</a:t>
            </a:r>
            <a:endParaRPr lang="it-IT" dirty="0">
              <a:effectLst/>
              <a:latin typeface="Time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2EF976-2454-D9F5-D548-CC8648DBD93C}"/>
              </a:ext>
            </a:extLst>
          </p:cNvPr>
          <p:cNvSpPr txBox="1"/>
          <p:nvPr/>
        </p:nvSpPr>
        <p:spPr>
          <a:xfrm>
            <a:off x="11602617" y="9117386"/>
            <a:ext cx="9171992" cy="767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it-IT" dirty="0">
                <a:effectLst/>
                <a:latin typeface="Helvetica" pitchFamily="2" charset="0"/>
              </a:rPr>
            </a:br>
            <a:endParaRPr lang="it-IT" dirty="0">
              <a:effectLst/>
              <a:latin typeface="Helvetica" pitchFamily="2" charset="0"/>
            </a:endParaRPr>
          </a:p>
          <a:p>
            <a:pPr>
              <a:lnSpc>
                <a:spcPts val="607"/>
              </a:lnSpc>
              <a:buNone/>
            </a:pPr>
            <a:r>
              <a:rPr lang="it-IT" dirty="0">
                <a:effectLst/>
                <a:latin typeface="Helvetica" pitchFamily="2" charset="0"/>
              </a:rPr>
              <a:t> </a:t>
            </a:r>
            <a:r>
              <a:rPr lang="it-IT" dirty="0" err="1">
                <a:effectLst/>
                <a:latin typeface="Helvetica" pitchFamily="2" charset="0"/>
              </a:rPr>
              <a:t>Ge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i="1" dirty="0">
                <a:effectLst/>
                <a:latin typeface="Helvetica" pitchFamily="2" charset="0"/>
              </a:rPr>
              <a:t>et al. </a:t>
            </a:r>
            <a:r>
              <a:rPr lang="it-IT" i="1" dirty="0" err="1">
                <a:effectLst/>
                <a:latin typeface="Helvetica" pitchFamily="2" charset="0"/>
              </a:rPr>
              <a:t>Respiratory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Research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dirty="0">
                <a:effectLst/>
                <a:latin typeface="Helvetica" pitchFamily="2" charset="0"/>
              </a:rPr>
              <a:t>(2024) 25:128 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9240168C-4D28-E766-F386-693445291C63}"/>
              </a:ext>
            </a:extLst>
          </p:cNvPr>
          <p:cNvSpPr/>
          <p:nvPr/>
        </p:nvSpPr>
        <p:spPr>
          <a:xfrm>
            <a:off x="267855" y="6733309"/>
            <a:ext cx="3814618" cy="923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111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508DCDD0-8781-0D1F-E1A5-01841DCD6ECA}"/>
              </a:ext>
            </a:extLst>
          </p:cNvPr>
          <p:cNvGrpSpPr/>
          <p:nvPr/>
        </p:nvGrpSpPr>
        <p:grpSpPr>
          <a:xfrm>
            <a:off x="0" y="1914233"/>
            <a:ext cx="18011939" cy="6115263"/>
            <a:chOff x="0" y="1623325"/>
            <a:chExt cx="18011939" cy="611526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65843A7B-5C4D-7834-6AD8-B64DC2051AEB}"/>
                </a:ext>
              </a:extLst>
            </p:cNvPr>
            <p:cNvGrpSpPr/>
            <p:nvPr/>
          </p:nvGrpSpPr>
          <p:grpSpPr>
            <a:xfrm>
              <a:off x="0" y="1623326"/>
              <a:ext cx="9144000" cy="6115262"/>
              <a:chOff x="5710335" y="3303037"/>
              <a:chExt cx="7109926" cy="3452326"/>
            </a:xfrm>
          </p:grpSpPr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39B12F35-5B84-4000-C825-B1E1B5B12738}"/>
                  </a:ext>
                </a:extLst>
              </p:cNvPr>
              <p:cNvSpPr/>
              <p:nvPr/>
            </p:nvSpPr>
            <p:spPr>
              <a:xfrm>
                <a:off x="5710335" y="3303037"/>
                <a:ext cx="7109926" cy="34523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20A90778-45B5-FD3B-1ED9-3E4B7B63E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57900" y="3848100"/>
                <a:ext cx="6172200" cy="2590800"/>
              </a:xfrm>
              <a:prstGeom prst="rect">
                <a:avLst/>
              </a:prstGeom>
            </p:spPr>
          </p:pic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5F5E833-EF4B-A137-CBEE-6512C5D40B1D}"/>
                </a:ext>
              </a:extLst>
            </p:cNvPr>
            <p:cNvGrpSpPr/>
            <p:nvPr/>
          </p:nvGrpSpPr>
          <p:grpSpPr>
            <a:xfrm>
              <a:off x="9144000" y="1623325"/>
              <a:ext cx="8867939" cy="6115262"/>
              <a:chOff x="11159412" y="3732245"/>
              <a:chExt cx="6251510" cy="3545633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F5CEC31-7FD5-97EA-4E14-29668AB2A41A}"/>
                  </a:ext>
                </a:extLst>
              </p:cNvPr>
              <p:cNvSpPr/>
              <p:nvPr/>
            </p:nvSpPr>
            <p:spPr>
              <a:xfrm>
                <a:off x="11159412" y="3732245"/>
                <a:ext cx="6251510" cy="3545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1A7E8D2C-DC3C-2CD6-A49F-778913461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42531" y="4122057"/>
                <a:ext cx="5080000" cy="2565400"/>
              </a:xfrm>
              <a:prstGeom prst="rect">
                <a:avLst/>
              </a:prstGeom>
            </p:spPr>
          </p:pic>
        </p:grp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02E45E03-3A40-0574-802E-96120345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1151" y="7931981"/>
            <a:ext cx="3492500" cy="406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0A597C-CFFE-5D71-ECF6-3038E0B52F87}"/>
              </a:ext>
            </a:extLst>
          </p:cNvPr>
          <p:cNvSpPr txBox="1"/>
          <p:nvPr/>
        </p:nvSpPr>
        <p:spPr>
          <a:xfrm>
            <a:off x="0" y="8981598"/>
            <a:ext cx="18288000" cy="12861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Conclusioni: </a:t>
            </a:r>
            <a:r>
              <a:rPr lang="it-IT" dirty="0">
                <a:solidFill>
                  <a:schemeClr val="bg1"/>
                </a:solidFill>
              </a:rPr>
              <a:t>Il nostro studio suggerisce che la tosse assistita con un tubo di tracheostomia tappato in posizione può portare a flussi più elevati rispetto alla rimozione del tubo e affidandosi solo alla tosse spontanea. La CPF post-</a:t>
            </a:r>
            <a:r>
              <a:rPr lang="it-IT" dirty="0" err="1">
                <a:solidFill>
                  <a:schemeClr val="bg1"/>
                </a:solidFill>
              </a:rPr>
              <a:t>decannullazione</a:t>
            </a:r>
            <a:r>
              <a:rPr lang="it-IT" dirty="0">
                <a:solidFill>
                  <a:schemeClr val="bg1"/>
                </a:solidFill>
              </a:rPr>
              <a:t> misurata alla bocca può essere prevista come almeno 34,5 l/min superiore ai valori di </a:t>
            </a:r>
            <a:r>
              <a:rPr lang="it-IT" dirty="0" err="1">
                <a:solidFill>
                  <a:schemeClr val="bg1"/>
                </a:solidFill>
              </a:rPr>
              <a:t>predecannullazione</a:t>
            </a:r>
            <a:r>
              <a:rPr lang="it-IT" dirty="0">
                <a:solidFill>
                  <a:schemeClr val="bg1"/>
                </a:solidFill>
              </a:rPr>
              <a:t>, il che potrebbe quindi abbassare la soglia della CPF indicata per una </a:t>
            </a:r>
            <a:r>
              <a:rPr lang="it-IT" dirty="0" err="1">
                <a:solidFill>
                  <a:schemeClr val="bg1"/>
                </a:solidFill>
              </a:rPr>
              <a:t>decanulazione</a:t>
            </a:r>
            <a:r>
              <a:rPr lang="it-IT" dirty="0">
                <a:solidFill>
                  <a:schemeClr val="bg1"/>
                </a:solidFill>
              </a:rPr>
              <a:t> sicura.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438F748-3978-3224-5C1C-739B048309FA}"/>
              </a:ext>
            </a:extLst>
          </p:cNvPr>
          <p:cNvGrpSpPr/>
          <p:nvPr/>
        </p:nvGrpSpPr>
        <p:grpSpPr>
          <a:xfrm>
            <a:off x="5797062" y="205422"/>
            <a:ext cx="6419461" cy="1576016"/>
            <a:chOff x="174689" y="47309"/>
            <a:chExt cx="6419461" cy="157601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16B9284-61F9-7045-5ECC-52698D2661F3}"/>
                </a:ext>
              </a:extLst>
            </p:cNvPr>
            <p:cNvGrpSpPr/>
            <p:nvPr/>
          </p:nvGrpSpPr>
          <p:grpSpPr>
            <a:xfrm>
              <a:off x="174689" y="47309"/>
              <a:ext cx="6419461" cy="1576016"/>
              <a:chOff x="6400800" y="1045029"/>
              <a:chExt cx="4433725" cy="1576016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BD5D7514-7583-6420-BCFB-13BF9DDEB554}"/>
                  </a:ext>
                </a:extLst>
              </p:cNvPr>
              <p:cNvSpPr/>
              <p:nvPr/>
            </p:nvSpPr>
            <p:spPr>
              <a:xfrm>
                <a:off x="6400800" y="1045029"/>
                <a:ext cx="4292082" cy="157601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F6A9664-B415-6110-43AC-1960B0EBE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07025" y="1309396"/>
                <a:ext cx="4127500" cy="838200"/>
              </a:xfrm>
              <a:prstGeom prst="rect">
                <a:avLst/>
              </a:prstGeom>
            </p:spPr>
          </p:pic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4C65514-816D-EFDF-189E-1BFCD40DAAE0}"/>
                </a:ext>
              </a:extLst>
            </p:cNvPr>
            <p:cNvSpPr txBox="1"/>
            <p:nvPr/>
          </p:nvSpPr>
          <p:spPr>
            <a:xfrm>
              <a:off x="894146" y="1184184"/>
              <a:ext cx="477546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McKim DA, </a:t>
              </a:r>
              <a:r>
                <a:rPr lang="it-IT" sz="1200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Hendin</a:t>
              </a:r>
              <a:r>
                <a:rPr lang="it-IT" sz="12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 A, LeBlanc C, King </a:t>
              </a:r>
              <a:r>
                <a:rPr lang="it-IT" sz="1200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J</a:t>
              </a:r>
              <a:r>
                <a:rPr lang="it-IT" sz="12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, Brown CRL, </a:t>
              </a:r>
              <a:r>
                <a:rPr lang="it-IT" sz="1200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Woolnough</a:t>
              </a:r>
              <a:r>
                <a:rPr lang="it-IT" sz="12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 A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7669B81-4FAB-E5A0-B387-1C9019CED441}"/>
              </a:ext>
            </a:extLst>
          </p:cNvPr>
          <p:cNvSpPr txBox="1"/>
          <p:nvPr/>
        </p:nvSpPr>
        <p:spPr>
          <a:xfrm>
            <a:off x="0" y="8215223"/>
            <a:ext cx="18288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Helvetica" pitchFamily="2" charset="0"/>
              </a:rPr>
              <a:t>Risultati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: La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decannullazione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ha portato a un aumento significativo (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P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&lt; 0,001) della CPF di 35,6, 34,5 e 42,6 l/min rispettivamente per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CPFsp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, CPFLVR e CPFLVR + MAC. Inoltre, CPFLVR o CPFLVR + MAC con una tracheostomia tappata in posizione erano  maggiore di una CPF spontanea con la rimozione del tubo di tracheotomia.</a:t>
            </a:r>
            <a:endParaRPr lang="it-IT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56F29A-3E3C-264A-8501-3D6BCE6F5C41}"/>
              </a:ext>
            </a:extLst>
          </p:cNvPr>
          <p:cNvSpPr txBox="1"/>
          <p:nvPr/>
        </p:nvSpPr>
        <p:spPr>
          <a:xfrm>
            <a:off x="13615814" y="5487"/>
            <a:ext cx="4672186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Helvetica" pitchFamily="2" charset="0"/>
              </a:rPr>
              <a:t>Disegno:</a:t>
            </a:r>
            <a:r>
              <a:rPr lang="it-IT" sz="1600" dirty="0">
                <a:solidFill>
                  <a:schemeClr val="bg1"/>
                </a:solidFill>
                <a:latin typeface="Helvetica" pitchFamily="2" charset="0"/>
              </a:rPr>
              <a:t> Per 26 pazienti con tracheotomie occluse (tappati o valvola di Passy-Muir), sono stati misurati prima e dopo la </a:t>
            </a:r>
            <a:r>
              <a:rPr lang="it-IT" sz="1600" dirty="0" err="1">
                <a:solidFill>
                  <a:schemeClr val="bg1"/>
                </a:solidFill>
                <a:latin typeface="Helvetica" pitchFamily="2" charset="0"/>
              </a:rPr>
              <a:t>decanulazione</a:t>
            </a:r>
            <a:r>
              <a:rPr lang="it-IT" sz="1600" dirty="0">
                <a:solidFill>
                  <a:schemeClr val="bg1"/>
                </a:solidFill>
                <a:latin typeface="Helvetica" pitchFamily="2" charset="0"/>
              </a:rPr>
              <a:t> CPF spontanea (</a:t>
            </a:r>
            <a:r>
              <a:rPr lang="it-IT" sz="1600" dirty="0" err="1">
                <a:solidFill>
                  <a:schemeClr val="bg1"/>
                </a:solidFill>
                <a:latin typeface="Helvetica" pitchFamily="2" charset="0"/>
              </a:rPr>
              <a:t>CPFsp</a:t>
            </a:r>
            <a:r>
              <a:rPr lang="it-IT" sz="1600" dirty="0">
                <a:solidFill>
                  <a:schemeClr val="bg1"/>
                </a:solidFill>
                <a:latin typeface="Helvetica" pitchFamily="2" charset="0"/>
              </a:rPr>
              <a:t>), CPF dopo reclutamento volumetrico polmonare (CPFLVR) e CPF dopo reclutamento volumetrico polmonare e tosse assistita manualmente (CPFLVR + MAC).</a:t>
            </a:r>
          </a:p>
        </p:txBody>
      </p:sp>
    </p:spTree>
    <p:extLst>
      <p:ext uri="{BB962C8B-B14F-4D97-AF65-F5344CB8AC3E}">
        <p14:creationId xmlns:p14="http://schemas.microsoft.com/office/powerpoint/2010/main" val="140834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0604bf4-7ded-4e05-abe7-582390149308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5" y="255609"/>
            <a:ext cx="11001375" cy="9687044"/>
          </a:xfrm>
          <a:prstGeom prst="rect">
            <a:avLst/>
          </a:prstGeom>
        </p:spPr>
      </p:pic>
      <p:sp>
        <p:nvSpPr>
          <p:cNvPr id="5" name="subtitle-457"/>
          <p:cNvSpPr txBox="1"/>
          <p:nvPr/>
        </p:nvSpPr>
        <p:spPr>
          <a:xfrm>
            <a:off x="329184" y="846050"/>
            <a:ext cx="8170068" cy="2444115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clip" wrap="square" lIns="0" tIns="0" rIns="0" bIns="0" rtlCol="0" anchor="t"/>
          <a:lstStyle/>
          <a:p>
            <a:pPr marL="0" indent="0" algn="l">
              <a:buNone/>
            </a:pPr>
            <a:r>
              <a:rPr lang="en-US" sz="2800" b="1" kern="1200" spc="-21">
                <a:solidFill>
                  <a:srgbClr val="FF0000"/>
                </a:solidFill>
                <a:latin typeface="Open Sans" panose="00000500000000000000" pitchFamily="2" charset="0"/>
              </a:rPr>
              <a:t>Mantenere una cannula tracheostomica oltre il tempo necessario espone il paziente a complicanze fisiche e psicologiche significative, rendendo la decannulazione una priorità clinica assoluta per prevenire danni strutturali irreversibili e garantire il recupero funzionale del paziente.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13DF1B5-4833-93D9-D464-421CA836FFE1}"/>
              </a:ext>
            </a:extLst>
          </p:cNvPr>
          <p:cNvSpPr txBox="1">
            <a:spLocks noChangeArrowheads="1"/>
          </p:cNvSpPr>
          <p:nvPr/>
        </p:nvSpPr>
        <p:spPr>
          <a:xfrm>
            <a:off x="2813733" y="5676616"/>
            <a:ext cx="9619851" cy="3764334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2">
                <a:lumMod val="20000"/>
                <a:lumOff val="80000"/>
              </a:schemeClr>
            </a:solidFill>
          </a:ln>
        </p:spPr>
        <p:txBody>
          <a:bodyPr anchor="t"/>
          <a:lstStyle>
            <a:lvl1pPr marL="514350" indent="-51435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114425" indent="-428625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7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7145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003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861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7590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4577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51435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8293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indent="-511970">
              <a:lnSpc>
                <a:spcPct val="90000"/>
              </a:lnSpc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800" b="1" dirty="0">
                <a:solidFill>
                  <a:srgbClr val="000000"/>
                </a:solidFill>
              </a:rPr>
              <a:t>Svantaggi della tracheostomia:</a:t>
            </a:r>
          </a:p>
          <a:p>
            <a:pPr indent="-511970">
              <a:lnSpc>
                <a:spcPct val="90000"/>
              </a:lnSpc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endParaRPr lang="it-IT" altLang="it-IT" sz="2400" dirty="0">
              <a:solidFill>
                <a:srgbClr val="000000"/>
              </a:solidFill>
            </a:endParaRPr>
          </a:p>
          <a:p>
            <a:pPr marL="511970" indent="-509588">
              <a:lnSpc>
                <a:spcPct val="90000"/>
              </a:lnSpc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Impone un marcato disagio al paziente</a:t>
            </a:r>
          </a:p>
          <a:p>
            <a:pPr marL="511970" indent="-509588">
              <a:lnSpc>
                <a:spcPct val="90000"/>
              </a:lnSpc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Rende difficoltosa la comunicazione verbale</a:t>
            </a:r>
          </a:p>
          <a:p>
            <a:pPr marL="511970" indent="-509588">
              <a:lnSpc>
                <a:spcPct val="90000"/>
              </a:lnSpc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Aumenta la probabilità delle infezioni</a:t>
            </a:r>
          </a:p>
          <a:p>
            <a:pPr marL="511970" indent="-509588">
              <a:lnSpc>
                <a:spcPct val="90000"/>
              </a:lnSpc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Riduce il fisiologico movimento laringeo condizionando in senso negativo la deglutizione</a:t>
            </a:r>
          </a:p>
          <a:p>
            <a:pPr indent="-511970">
              <a:lnSpc>
                <a:spcPct val="90000"/>
              </a:lnSpc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endParaRPr lang="it-IT" altLang="it-IT" sz="2400" dirty="0">
              <a:solidFill>
                <a:srgbClr val="000000"/>
              </a:solidFill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910BAEC-8F06-3D56-301C-B68D4BBF15CA}"/>
              </a:ext>
            </a:extLst>
          </p:cNvPr>
          <p:cNvSpPr txBox="1">
            <a:spLocks noChangeArrowheads="1"/>
          </p:cNvSpPr>
          <p:nvPr/>
        </p:nvSpPr>
        <p:spPr>
          <a:xfrm>
            <a:off x="9355932" y="1083945"/>
            <a:ext cx="8170068" cy="376433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7E9CE8"/>
            </a:solidFill>
            <a:miter lim="800000"/>
            <a:headEnd/>
            <a:tailEnd/>
          </a:ln>
        </p:spPr>
        <p:txBody>
          <a:bodyPr anchor="t"/>
          <a:lstStyle>
            <a:lvl1pPr marL="514350" indent="-51435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114425" indent="-428625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7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7145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003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861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7590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4577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51435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829300" indent="-342900" algn="l" defTabSz="685800" rtl="0" eaLnBrk="1" latinLnBrk="0" hangingPunct="1">
              <a:spcBef>
                <a:spcPts val="15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indent="-511970"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800" b="1" dirty="0">
                <a:solidFill>
                  <a:srgbClr val="000000"/>
                </a:solidFill>
              </a:rPr>
              <a:t>La tracheostomia presenta il vantaggio di </a:t>
            </a:r>
            <a:r>
              <a:rPr lang="it-IT" altLang="it-IT" sz="2400" dirty="0">
                <a:solidFill>
                  <a:srgbClr val="000000"/>
                </a:solidFill>
              </a:rPr>
              <a:t>:</a:t>
            </a:r>
          </a:p>
          <a:p>
            <a:pPr indent="-511970"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endParaRPr lang="it-IT" altLang="it-IT" sz="2400" dirty="0">
              <a:solidFill>
                <a:srgbClr val="000000"/>
              </a:solidFill>
            </a:endParaRPr>
          </a:p>
          <a:p>
            <a:pPr marL="511970" indent="-509588"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Assicurare la pervietà delle vie aeree</a:t>
            </a:r>
          </a:p>
          <a:p>
            <a:pPr marL="511970" indent="-509588"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Favorire il precoce svezzamento dalla VMI</a:t>
            </a:r>
          </a:p>
          <a:p>
            <a:pPr marL="511970" indent="-509588"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Ridurre lo spazio morto e le resistenze respiratorie</a:t>
            </a:r>
          </a:p>
          <a:p>
            <a:pPr marL="511970" indent="-509588"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Consentire un miglior controllo delle inalazioni</a:t>
            </a:r>
          </a:p>
          <a:p>
            <a:pPr marL="511970" indent="-509588">
              <a:spcBef>
                <a:spcPts val="975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Favorire la gestione delle secrezioni bronchiali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b8dee72-9c46-45f6-861f-a1d6784a5729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itle-419"/>
          <p:cNvSpPr txBox="1"/>
          <p:nvPr/>
        </p:nvSpPr>
        <p:spPr>
          <a:xfrm>
            <a:off x="3400425" y="381000"/>
            <a:ext cx="11520488" cy="11391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8180"/>
              </a:lnSpc>
              <a:buNone/>
            </a:pPr>
            <a:r>
              <a:rPr lang="en-US" sz="6600" kern="1200" spc="-224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Gestione della tosse</a:t>
            </a:r>
            <a:endParaRPr lang="en-US" sz="6600" dirty="0"/>
          </a:p>
        </p:txBody>
      </p:sp>
      <p:sp>
        <p:nvSpPr>
          <p:cNvPr id="4" name="subtitle-403"/>
          <p:cNvSpPr txBox="1"/>
          <p:nvPr/>
        </p:nvSpPr>
        <p:spPr>
          <a:xfrm>
            <a:off x="3400425" y="1590675"/>
            <a:ext cx="11520488" cy="15011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730"/>
              </a:lnSpc>
              <a:buNone/>
            </a:pPr>
            <a:r>
              <a:rPr lang="en-US" sz="2700" kern="1200" spc="-3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Supporto del fisioterapista respiratorio per potenziare la forza muscolare e facilitare l'espulsione dell'espettorato post-decannulazione.</a:t>
            </a:r>
            <a:endParaRPr lang="en-US" sz="2700" dirty="0"/>
          </a:p>
        </p:txBody>
      </p:sp>
      <p:sp>
        <p:nvSpPr>
          <p:cNvPr id="5" name="node-diagram-YoQYiQ-0"/>
          <p:cNvSpPr/>
          <p:nvPr/>
        </p:nvSpPr>
        <p:spPr>
          <a:xfrm>
            <a:off x="381000" y="3600450"/>
            <a:ext cx="4210050" cy="6305550"/>
          </a:xfrm>
          <a:prstGeom prst="roundRect">
            <a:avLst>
              <a:gd name="adj" fmla="val 2262"/>
            </a:avLst>
          </a:prstGeom>
          <a:solidFill>
            <a:srgbClr val="BB7FA7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headingtext-diagram-YoQYiQ-0-1"/>
          <p:cNvSpPr txBox="1"/>
          <p:nvPr/>
        </p:nvSpPr>
        <p:spPr>
          <a:xfrm>
            <a:off x="762000" y="3981450"/>
            <a:ext cx="34813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Reclutamento polmonare</a:t>
            </a:r>
            <a:endParaRPr lang="en-US" sz="2100" dirty="0"/>
          </a:p>
        </p:txBody>
      </p:sp>
      <p:sp>
        <p:nvSpPr>
          <p:cNvPr id="7" name="shape-diagram-YoQYiQ-0"/>
          <p:cNvSpPr/>
          <p:nvPr/>
        </p:nvSpPr>
        <p:spPr>
          <a:xfrm>
            <a:off x="762000" y="4469011"/>
            <a:ext cx="3448050" cy="9525"/>
          </a:xfrm>
          <a:prstGeom prst="roundRect">
            <a:avLst>
              <a:gd name="adj" fmla="val 1000000"/>
            </a:avLst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bodytext-diagram-YoQYiQ-0-1"/>
          <p:cNvSpPr txBox="1"/>
          <p:nvPr/>
        </p:nvSpPr>
        <p:spPr>
          <a:xfrm>
            <a:off x="762000" y="7239000"/>
            <a:ext cx="3481388" cy="2386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Esercizi di air stacking per incrementare i volumi inspiratori, migliorando attivamente il ritorno elastico del parenchima polmonare.</a:t>
            </a:r>
            <a:endParaRPr lang="en-US" sz="2100" dirty="0"/>
          </a:p>
        </p:txBody>
      </p:sp>
      <p:sp>
        <p:nvSpPr>
          <p:cNvPr id="9" name="node-diagram-YoQYiQ-1"/>
          <p:cNvSpPr/>
          <p:nvPr/>
        </p:nvSpPr>
        <p:spPr>
          <a:xfrm>
            <a:off x="4819650" y="3600450"/>
            <a:ext cx="4210050" cy="6305550"/>
          </a:xfrm>
          <a:prstGeom prst="roundRect">
            <a:avLst>
              <a:gd name="adj" fmla="val 2262"/>
            </a:avLst>
          </a:prstGeom>
          <a:solidFill>
            <a:srgbClr val="859FCC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headingtext-diagram-YoQYiQ-1-2"/>
          <p:cNvSpPr txBox="1"/>
          <p:nvPr/>
        </p:nvSpPr>
        <p:spPr>
          <a:xfrm>
            <a:off x="5200650" y="3981450"/>
            <a:ext cx="34813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Tosse assistita</a:t>
            </a:r>
            <a:endParaRPr lang="en-US" sz="2100" dirty="0"/>
          </a:p>
        </p:txBody>
      </p:sp>
      <p:sp>
        <p:nvSpPr>
          <p:cNvPr id="11" name="shape-diagram-YoQYiQ-1"/>
          <p:cNvSpPr/>
          <p:nvPr/>
        </p:nvSpPr>
        <p:spPr>
          <a:xfrm>
            <a:off x="5200650" y="4469011"/>
            <a:ext cx="3448050" cy="9525"/>
          </a:xfrm>
          <a:prstGeom prst="roundRect">
            <a:avLst>
              <a:gd name="adj" fmla="val 1000000"/>
            </a:avLst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bodytext-diagram-YoQYiQ-1-2"/>
          <p:cNvSpPr txBox="1"/>
          <p:nvPr/>
        </p:nvSpPr>
        <p:spPr>
          <a:xfrm>
            <a:off x="5200650" y="7239000"/>
            <a:ext cx="3481388" cy="2386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Applicazione di spinte addominali sincronizzate con la fase espiratoria, finalizzate ad aumentare artificialmente il picco di flusso tussigeno.</a:t>
            </a:r>
            <a:endParaRPr lang="en-US" sz="2100" dirty="0"/>
          </a:p>
        </p:txBody>
      </p:sp>
      <p:sp>
        <p:nvSpPr>
          <p:cNvPr id="13" name="node-diagram-YoQYiQ-2"/>
          <p:cNvSpPr/>
          <p:nvPr/>
        </p:nvSpPr>
        <p:spPr>
          <a:xfrm>
            <a:off x="9258300" y="3600450"/>
            <a:ext cx="4210050" cy="6305550"/>
          </a:xfrm>
          <a:prstGeom prst="roundRect">
            <a:avLst>
              <a:gd name="adj" fmla="val 2262"/>
            </a:avLst>
          </a:prstGeom>
          <a:solidFill>
            <a:srgbClr val="BADEDA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headingtext-diagram-YoQYiQ-2-3"/>
          <p:cNvSpPr txBox="1"/>
          <p:nvPr/>
        </p:nvSpPr>
        <p:spPr>
          <a:xfrm>
            <a:off x="9639300" y="3981450"/>
            <a:ext cx="34813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Supporto meccanico</a:t>
            </a:r>
            <a:endParaRPr lang="en-US" sz="2100" dirty="0"/>
          </a:p>
        </p:txBody>
      </p:sp>
      <p:sp>
        <p:nvSpPr>
          <p:cNvPr id="15" name="shape-diagram-YoQYiQ-2"/>
          <p:cNvSpPr/>
          <p:nvPr/>
        </p:nvSpPr>
        <p:spPr>
          <a:xfrm>
            <a:off x="9639300" y="4469011"/>
            <a:ext cx="3448050" cy="9525"/>
          </a:xfrm>
          <a:prstGeom prst="roundRect">
            <a:avLst>
              <a:gd name="adj" fmla="val 1000000"/>
            </a:avLst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bodytext-diagram-YoQYiQ-2-3"/>
          <p:cNvSpPr txBox="1"/>
          <p:nvPr/>
        </p:nvSpPr>
        <p:spPr>
          <a:xfrm>
            <a:off x="9639300" y="7239000"/>
            <a:ext cx="3481388" cy="2386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Utilizzo di dispositivi Cough Assist con CPF &lt; 270 L/min, simulando la tosse naturale per pulire le vie aeree profonde prima della rimozione.</a:t>
            </a:r>
            <a:endParaRPr lang="en-US" sz="2100" dirty="0"/>
          </a:p>
        </p:txBody>
      </p:sp>
      <p:sp>
        <p:nvSpPr>
          <p:cNvPr id="17" name="node-diagram-YoQYiQ-3"/>
          <p:cNvSpPr/>
          <p:nvPr/>
        </p:nvSpPr>
        <p:spPr>
          <a:xfrm>
            <a:off x="13696950" y="3600450"/>
            <a:ext cx="4210050" cy="6305550"/>
          </a:xfrm>
          <a:prstGeom prst="roundRect">
            <a:avLst>
              <a:gd name="adj" fmla="val 2262"/>
            </a:avLst>
          </a:prstGeom>
          <a:solidFill>
            <a:srgbClr val="FCDEA8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headingtext-diagram-YoQYiQ-3-4"/>
          <p:cNvSpPr txBox="1"/>
          <p:nvPr/>
        </p:nvSpPr>
        <p:spPr>
          <a:xfrm>
            <a:off x="14077950" y="3981450"/>
            <a:ext cx="34813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Mobilizzazione</a:t>
            </a:r>
            <a:endParaRPr lang="en-US" sz="2100" dirty="0"/>
          </a:p>
        </p:txBody>
      </p:sp>
      <p:sp>
        <p:nvSpPr>
          <p:cNvPr id="19" name="shape-diagram-YoQYiQ-3"/>
          <p:cNvSpPr/>
          <p:nvPr/>
        </p:nvSpPr>
        <p:spPr>
          <a:xfrm>
            <a:off x="14077950" y="4469011"/>
            <a:ext cx="3448050" cy="9525"/>
          </a:xfrm>
          <a:prstGeom prst="roundRect">
            <a:avLst>
              <a:gd name="adj" fmla="val 1000000"/>
            </a:avLst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bodytext-diagram-YoQYiQ-3-4"/>
          <p:cNvSpPr txBox="1"/>
          <p:nvPr/>
        </p:nvSpPr>
        <p:spPr>
          <a:xfrm>
            <a:off x="14077950" y="7239000"/>
            <a:ext cx="3481388" cy="2386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Il passaggio rapido dalla posizione supina alla stazione seduta, che ottimizza la meccanica diaframmatica facilitando la clearance bronchiale.</a:t>
            </a:r>
            <a:endParaRPr lang="en-US" sz="21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4F905FA-2EC2-7544-18C1-6285DE5091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9304" y="2443200"/>
            <a:ext cx="12150588" cy="2376264"/>
          </a:xfrm>
        </p:spPr>
        <p:txBody>
          <a:bodyPr/>
          <a:lstStyle/>
          <a:p>
            <a:r>
              <a:rPr lang="it-IT" altLang="it-IT" sz="6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DEGLUTIZIONE SENZA ASPIRAZIONE DI MATERIALE</a:t>
            </a:r>
            <a:endParaRPr lang="en-GB" altLang="it-IT" sz="6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CCCA9DF-5A84-44B3-FB46-AE87C92039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EVENTUALE TEST AL BLU DI METILENE</a:t>
            </a:r>
            <a:endParaRPr lang="en-GB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547A4E-2425-1E60-5B1A-26610B1EF8FB}"/>
              </a:ext>
            </a:extLst>
          </p:cNvPr>
          <p:cNvSpPr txBox="1"/>
          <p:nvPr/>
        </p:nvSpPr>
        <p:spPr>
          <a:xfrm>
            <a:off x="7847856" y="5467538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0280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17d42f-c647-480c-aec1-0bbfc2aca08c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44"/>
          <p:cNvSpPr txBox="1"/>
          <p:nvPr/>
        </p:nvSpPr>
        <p:spPr>
          <a:xfrm>
            <a:off x="762000" y="762000"/>
            <a:ext cx="7100888" cy="25584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Valutazione della deglutizione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e rischio di aspirazione</a:t>
            </a:r>
            <a:endParaRPr lang="en-US" sz="5400" dirty="0"/>
          </a:p>
        </p:txBody>
      </p:sp>
      <p:sp>
        <p:nvSpPr>
          <p:cNvPr id="5" name="template-container-diagram-XCPtHs-0"/>
          <p:cNvSpPr/>
          <p:nvPr/>
        </p:nvSpPr>
        <p:spPr>
          <a:xfrm>
            <a:off x="8591550" y="0"/>
            <a:ext cx="9686925" cy="10287000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8591550" y="0"/>
            <a:ext cx="9525" cy="10287000"/>
          </a:xfrm>
          <a:prstGeom prst="rect">
            <a:avLst/>
          </a:prstGeom>
          <a:solidFill>
            <a:srgbClr val="090909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headingtext-diagram-XCPtHs-0-1"/>
          <p:cNvSpPr txBox="1"/>
          <p:nvPr/>
        </p:nvSpPr>
        <p:spPr>
          <a:xfrm>
            <a:off x="9134475" y="533400"/>
            <a:ext cx="42529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Alterazione indotta dalla cannula</a:t>
            </a:r>
            <a:endParaRPr lang="en-US" sz="2100" dirty="0"/>
          </a:p>
        </p:txBody>
      </p:sp>
      <p:sp>
        <p:nvSpPr>
          <p:cNvPr id="8" name="-422"/>
          <p:cNvSpPr txBox="1"/>
          <p:nvPr/>
        </p:nvSpPr>
        <p:spPr>
          <a:xfrm>
            <a:off x="9363075" y="1005780"/>
            <a:ext cx="40243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Sgonfiare o tappare la cannula</a:t>
            </a:r>
            <a:endParaRPr lang="en-US" sz="2100" dirty="0"/>
          </a:p>
        </p:txBody>
      </p:sp>
      <p:sp>
        <p:nvSpPr>
          <p:cNvPr id="9" name="::after"/>
          <p:cNvSpPr txBox="1"/>
          <p:nvPr/>
        </p:nvSpPr>
        <p:spPr>
          <a:xfrm>
            <a:off x="9110663" y="9819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0" name="-484"/>
          <p:cNvSpPr txBox="1"/>
          <p:nvPr/>
        </p:nvSpPr>
        <p:spPr>
          <a:xfrm>
            <a:off x="9363075" y="1510605"/>
            <a:ext cx="40243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Simulare pressione subglottica</a:t>
            </a:r>
            <a:endParaRPr lang="en-US" sz="2100" dirty="0"/>
          </a:p>
        </p:txBody>
      </p:sp>
      <p:sp>
        <p:nvSpPr>
          <p:cNvPr id="11" name="::after"/>
          <p:cNvSpPr txBox="1"/>
          <p:nvPr/>
        </p:nvSpPr>
        <p:spPr>
          <a:xfrm>
            <a:off x="9110663" y="14867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2" name="-448"/>
          <p:cNvSpPr txBox="1"/>
          <p:nvPr/>
        </p:nvSpPr>
        <p:spPr>
          <a:xfrm>
            <a:off x="9363075" y="2015430"/>
            <a:ext cx="40243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Testare alimentazione</a:t>
            </a:r>
            <a:endParaRPr lang="en-US" sz="2100" dirty="0"/>
          </a:p>
        </p:txBody>
      </p:sp>
      <p:sp>
        <p:nvSpPr>
          <p:cNvPr id="13" name="::after"/>
          <p:cNvSpPr txBox="1"/>
          <p:nvPr/>
        </p:nvSpPr>
        <p:spPr>
          <a:xfrm>
            <a:off x="9110663" y="199161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4" name="Rect"/>
          <p:cNvSpPr/>
          <p:nvPr/>
        </p:nvSpPr>
        <p:spPr>
          <a:xfrm>
            <a:off x="8601075" y="3416350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headingtext-diagram-XCPtHs-1-2"/>
          <p:cNvSpPr txBox="1"/>
          <p:nvPr/>
        </p:nvSpPr>
        <p:spPr>
          <a:xfrm>
            <a:off x="9134475" y="3968800"/>
            <a:ext cx="46434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Strumenti di diagnosi</a:t>
            </a:r>
            <a:endParaRPr lang="en-US" sz="2100" dirty="0"/>
          </a:p>
        </p:txBody>
      </p:sp>
      <p:sp>
        <p:nvSpPr>
          <p:cNvPr id="16" name="-436"/>
          <p:cNvSpPr txBox="1"/>
          <p:nvPr/>
        </p:nvSpPr>
        <p:spPr>
          <a:xfrm>
            <a:off x="9363075" y="4441180"/>
            <a:ext cx="44148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Utilizzo Blue Dye Test</a:t>
            </a:r>
            <a:endParaRPr lang="en-US" sz="2100" dirty="0"/>
          </a:p>
        </p:txBody>
      </p:sp>
      <p:sp>
        <p:nvSpPr>
          <p:cNvPr id="17" name="::after"/>
          <p:cNvSpPr txBox="1"/>
          <p:nvPr/>
        </p:nvSpPr>
        <p:spPr>
          <a:xfrm>
            <a:off x="9110663" y="44173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8" name="-457"/>
          <p:cNvSpPr txBox="1"/>
          <p:nvPr/>
        </p:nvSpPr>
        <p:spPr>
          <a:xfrm>
            <a:off x="9363075" y="4946005"/>
            <a:ext cx="44148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Valutazione fibroendoscopica (FEES)</a:t>
            </a:r>
            <a:endParaRPr lang="en-US" sz="2100" dirty="0"/>
          </a:p>
        </p:txBody>
      </p:sp>
      <p:sp>
        <p:nvSpPr>
          <p:cNvPr id="19" name="::after"/>
          <p:cNvSpPr txBox="1"/>
          <p:nvPr/>
        </p:nvSpPr>
        <p:spPr>
          <a:xfrm>
            <a:off x="9110663" y="49221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0" name="-400"/>
          <p:cNvSpPr txBox="1"/>
          <p:nvPr/>
        </p:nvSpPr>
        <p:spPr>
          <a:xfrm>
            <a:off x="9363075" y="5450830"/>
            <a:ext cx="44148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Escludere disfagia grave</a:t>
            </a:r>
            <a:endParaRPr lang="en-US" sz="2100" dirty="0"/>
          </a:p>
        </p:txBody>
      </p:sp>
      <p:sp>
        <p:nvSpPr>
          <p:cNvPr id="21" name="::after"/>
          <p:cNvSpPr txBox="1"/>
          <p:nvPr/>
        </p:nvSpPr>
        <p:spPr>
          <a:xfrm>
            <a:off x="9110663" y="542701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2" name="Rect"/>
          <p:cNvSpPr/>
          <p:nvPr/>
        </p:nvSpPr>
        <p:spPr>
          <a:xfrm>
            <a:off x="8601075" y="6851749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headingtext-diagram-XCPtHs-2-3"/>
          <p:cNvSpPr txBox="1"/>
          <p:nvPr/>
        </p:nvSpPr>
        <p:spPr>
          <a:xfrm>
            <a:off x="9134475" y="7404199"/>
            <a:ext cx="43291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Protezione vie aeree</a:t>
            </a:r>
            <a:endParaRPr lang="en-US" sz="2100" dirty="0"/>
          </a:p>
        </p:txBody>
      </p:sp>
      <p:sp>
        <p:nvSpPr>
          <p:cNvPr id="24" name="-491"/>
          <p:cNvSpPr txBox="1"/>
          <p:nvPr/>
        </p:nvSpPr>
        <p:spPr>
          <a:xfrm>
            <a:off x="9363075" y="7876580"/>
            <a:ext cx="4100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Prevenire aspirazione silente</a:t>
            </a:r>
            <a:endParaRPr lang="en-US" sz="2100" dirty="0"/>
          </a:p>
        </p:txBody>
      </p:sp>
      <p:sp>
        <p:nvSpPr>
          <p:cNvPr id="25" name="::after"/>
          <p:cNvSpPr txBox="1"/>
          <p:nvPr/>
        </p:nvSpPr>
        <p:spPr>
          <a:xfrm>
            <a:off x="9110663" y="7852767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6" name="-449"/>
          <p:cNvSpPr txBox="1"/>
          <p:nvPr/>
        </p:nvSpPr>
        <p:spPr>
          <a:xfrm>
            <a:off x="9363075" y="8381405"/>
            <a:ext cx="4100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Valutare protezione bronchiale</a:t>
            </a:r>
            <a:endParaRPr lang="en-US" sz="2100" dirty="0"/>
          </a:p>
        </p:txBody>
      </p:sp>
      <p:sp>
        <p:nvSpPr>
          <p:cNvPr id="27" name="::after"/>
          <p:cNvSpPr txBox="1"/>
          <p:nvPr/>
        </p:nvSpPr>
        <p:spPr>
          <a:xfrm>
            <a:off x="9110663" y="8357592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8" name="-430"/>
          <p:cNvSpPr txBox="1"/>
          <p:nvPr/>
        </p:nvSpPr>
        <p:spPr>
          <a:xfrm>
            <a:off x="9363075" y="8886230"/>
            <a:ext cx="4100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Coordinare respiro e deglutizione</a:t>
            </a:r>
            <a:endParaRPr lang="en-US" sz="2100" dirty="0"/>
          </a:p>
        </p:txBody>
      </p:sp>
      <p:sp>
        <p:nvSpPr>
          <p:cNvPr id="29" name="::after"/>
          <p:cNvSpPr txBox="1"/>
          <p:nvPr/>
        </p:nvSpPr>
        <p:spPr>
          <a:xfrm>
            <a:off x="9110663" y="8862417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D7286-9895-B24B-A332-F896268AC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9EF570-7171-A948-B18A-C6AB09143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89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2F1462A-ECF0-D02A-FC58-FA09584B5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1191" y="70839"/>
            <a:ext cx="14107085" cy="1145313"/>
          </a:xfrm>
        </p:spPr>
        <p:txBody>
          <a:bodyPr/>
          <a:lstStyle/>
          <a:p>
            <a:pPr algn="ctr"/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Deglutitive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Aspiration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Patients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with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Tracheostomy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Effect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Tracheostomy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 the Duration of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Vocal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Cord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Closure</a:t>
            </a:r>
            <a:b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R.Shaker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M.Mylbrath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J.Ren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B.Campbell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R.Toohill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W.Hogan</a:t>
            </a:r>
            <a:endParaRPr lang="en-GB" alt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1C41EBA7-2DED-BABA-D99A-64C7550B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08" y="1216152"/>
            <a:ext cx="12490704" cy="64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FDBB1B67-AFA8-17C1-4CC8-C496925CA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1109" y="9661454"/>
            <a:ext cx="577318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7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Gastroenterology</a:t>
            </a:r>
            <a:r>
              <a:rPr lang="it-IT" altLang="it-IT" sz="27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1995; 108: 1357-1360</a:t>
            </a:r>
            <a:endParaRPr lang="en-GB" altLang="it-IT" sz="27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828FA3-0CB7-5A24-1015-F7C0A02B2C5A}"/>
              </a:ext>
            </a:extLst>
          </p:cNvPr>
          <p:cNvSpPr txBox="1"/>
          <p:nvPr/>
        </p:nvSpPr>
        <p:spPr>
          <a:xfrm>
            <a:off x="438912" y="7907128"/>
            <a:ext cx="17693640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Confronto della durata dell'adduzione/abduzione </a:t>
            </a:r>
            <a:r>
              <a:rPr lang="it-IT" dirty="0" err="1">
                <a:solidFill>
                  <a:schemeClr val="bg1"/>
                </a:solidFill>
              </a:rPr>
              <a:t>deglutitiva</a:t>
            </a:r>
            <a:r>
              <a:rPr lang="it-IT" dirty="0">
                <a:solidFill>
                  <a:schemeClr val="bg1"/>
                </a:solidFill>
              </a:rPr>
              <a:t> delle corde vocali tra controlli e pazienti con tracheostomia. Come si può vedere, l'adduzione/abduzione </a:t>
            </a:r>
            <a:r>
              <a:rPr lang="it-IT" dirty="0" err="1">
                <a:solidFill>
                  <a:schemeClr val="bg1"/>
                </a:solidFill>
              </a:rPr>
              <a:t>deglutitiva</a:t>
            </a:r>
            <a:r>
              <a:rPr lang="it-IT" dirty="0">
                <a:solidFill>
                  <a:schemeClr val="bg1"/>
                </a:solidFill>
              </a:rPr>
              <a:t>  nel gruppo di controllo era significativamente più lunga di quella dei pazienti con tracheotomia durante la deglutizione sia a secco (DS) che con 5 ml di acqua (</a:t>
            </a:r>
            <a:r>
              <a:rPr lang="it-IT" dirty="0" err="1">
                <a:solidFill>
                  <a:schemeClr val="bg1"/>
                </a:solidFill>
              </a:rPr>
              <a:t>ws</a:t>
            </a:r>
            <a:r>
              <a:rPr lang="it-IT" dirty="0">
                <a:solidFill>
                  <a:schemeClr val="bg1"/>
                </a:solidFill>
              </a:rPr>
              <a:t>) (*</a:t>
            </a:r>
            <a:r>
              <a:rPr lang="it-IT" dirty="0" err="1">
                <a:solidFill>
                  <a:schemeClr val="bg1"/>
                </a:solidFill>
              </a:rPr>
              <a:t>P</a:t>
            </a:r>
            <a:r>
              <a:rPr lang="it-IT" dirty="0">
                <a:solidFill>
                  <a:schemeClr val="bg1"/>
                </a:solidFill>
              </a:rPr>
              <a:t> &lt; 0,05). Inoltre, nei pazienti con tracheostomia, la deglutizione di 5 ml di acqua ha aumentato significativamente la durata dell’adduzione/abduzione </a:t>
            </a:r>
            <a:r>
              <a:rPr lang="it-IT" dirty="0" err="1">
                <a:solidFill>
                  <a:schemeClr val="bg1"/>
                </a:solidFill>
              </a:rPr>
              <a:t>deglutitiva</a:t>
            </a:r>
            <a:r>
              <a:rPr lang="it-IT" dirty="0">
                <a:solidFill>
                  <a:schemeClr val="bg1"/>
                </a:solidFill>
              </a:rPr>
              <a:t> delle corde vocali. Come si può vedere, questo aumento è dovuto principalmente all'aumento della durata della chiusura completa delle corde vocali (barra centrale nera). Ado, inizio dell'adduzione delle corde vocali; </a:t>
            </a:r>
            <a:r>
              <a:rPr lang="it-IT" dirty="0" err="1">
                <a:solidFill>
                  <a:schemeClr val="bg1"/>
                </a:solidFill>
              </a:rPr>
              <a:t>Adm</a:t>
            </a:r>
            <a:r>
              <a:rPr lang="it-IT" dirty="0">
                <a:solidFill>
                  <a:schemeClr val="bg1"/>
                </a:solidFill>
              </a:rPr>
              <a:t>, inizio della massima adduzione delle corde vocali; </a:t>
            </a:r>
            <a:r>
              <a:rPr lang="it-IT" dirty="0" err="1">
                <a:solidFill>
                  <a:schemeClr val="bg1"/>
                </a:solidFill>
              </a:rPr>
              <a:t>Abo</a:t>
            </a:r>
            <a:r>
              <a:rPr lang="it-IT" dirty="0">
                <a:solidFill>
                  <a:schemeClr val="bg1"/>
                </a:solidFill>
              </a:rPr>
              <a:t>, inizio del rapimento vocale; </a:t>
            </a:r>
            <a:r>
              <a:rPr lang="it-IT" dirty="0" err="1">
                <a:solidFill>
                  <a:schemeClr val="bg1"/>
                </a:solidFill>
              </a:rPr>
              <a:t>Abm</a:t>
            </a:r>
            <a:r>
              <a:rPr lang="it-IT" dirty="0">
                <a:solidFill>
                  <a:schemeClr val="bg1"/>
                </a:solidFill>
              </a:rPr>
              <a:t>, inizio della massima abduzione delle corde vocali.</a:t>
            </a:r>
          </a:p>
        </p:txBody>
      </p:sp>
    </p:spTree>
    <p:extLst>
      <p:ext uri="{BB962C8B-B14F-4D97-AF65-F5344CB8AC3E}">
        <p14:creationId xmlns:p14="http://schemas.microsoft.com/office/powerpoint/2010/main" val="1307777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e2ebc24-d080-4c63-ace2-52a5dbd2d4ec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itle-414"/>
          <p:cNvSpPr txBox="1"/>
          <p:nvPr/>
        </p:nvSpPr>
        <p:spPr>
          <a:xfrm>
            <a:off x="381000" y="381000"/>
            <a:ext cx="11520488" cy="7962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540"/>
              </a:lnSpc>
              <a:buNone/>
            </a:pPr>
            <a:r>
              <a:rPr lang="en-US" sz="4200" kern="1200" spc="-143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Test Deglutizione</a:t>
            </a:r>
            <a:endParaRPr lang="en-US" sz="4200" dirty="0"/>
          </a:p>
        </p:txBody>
      </p:sp>
      <p:sp>
        <p:nvSpPr>
          <p:cNvPr id="4" name="subtitle-470"/>
          <p:cNvSpPr txBox="1"/>
          <p:nvPr/>
        </p:nvSpPr>
        <p:spPr>
          <a:xfrm>
            <a:off x="381000" y="1247775"/>
            <a:ext cx="11520488" cy="4343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Analisi clinica essenziale post-cannula per prevenire complicazioni respiratorie e garantire sicurezza.</a:t>
            </a:r>
            <a:endParaRPr lang="en-US" sz="1800" dirty="0"/>
          </a:p>
        </p:txBody>
      </p:sp>
      <p:pic>
        <p:nvPicPr>
          <p:cNvPr id="5" name="img-image-diagram-Mocj1l-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90750"/>
            <a:ext cx="5534025" cy="5229225"/>
          </a:xfrm>
          <a:prstGeom prst="rect">
            <a:avLst/>
          </a:prstGeom>
        </p:spPr>
      </p:pic>
      <p:sp>
        <p:nvSpPr>
          <p:cNvPr id="6" name="headingtext-diagram-Mocj1l-0-1"/>
          <p:cNvSpPr txBox="1"/>
          <p:nvPr/>
        </p:nvSpPr>
        <p:spPr>
          <a:xfrm>
            <a:off x="381000" y="7762875"/>
            <a:ext cx="1624013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Blue Dye Test</a:t>
            </a:r>
            <a:endParaRPr lang="en-US" sz="2100" dirty="0"/>
          </a:p>
        </p:txBody>
      </p:sp>
      <p:sp>
        <p:nvSpPr>
          <p:cNvPr id="7" name="shape-diagram-Mocj1l-0"/>
          <p:cNvSpPr/>
          <p:nvPr/>
        </p:nvSpPr>
        <p:spPr>
          <a:xfrm>
            <a:off x="381000" y="8258175"/>
            <a:ext cx="5534025" cy="9525"/>
          </a:xfrm>
          <a:prstGeom prst="rect">
            <a:avLst/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bodytext-diagram-Mocj1l-0-1"/>
          <p:cNvSpPr txBox="1"/>
          <p:nvPr/>
        </p:nvSpPr>
        <p:spPr>
          <a:xfrm>
            <a:off x="381000" y="8382000"/>
            <a:ext cx="5567363" cy="1624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Si colora il cavo orale con blu di metilene e si monitora l'aspirato tracheale per 24 ore. La presenza di colore indica una penetrazione massiva e il fallimento.</a:t>
            </a:r>
            <a:endParaRPr lang="en-US" sz="2100" dirty="0"/>
          </a:p>
        </p:txBody>
      </p:sp>
      <p:pic>
        <p:nvPicPr>
          <p:cNvPr id="9" name="img-image-diagram-Mocj1l-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350" y="2190750"/>
            <a:ext cx="5534025" cy="5229225"/>
          </a:xfrm>
          <a:prstGeom prst="rect">
            <a:avLst/>
          </a:prstGeom>
        </p:spPr>
      </p:pic>
      <p:sp>
        <p:nvSpPr>
          <p:cNvPr id="10" name="headingtext-diagram-Mocj1l-1-2"/>
          <p:cNvSpPr txBox="1"/>
          <p:nvPr/>
        </p:nvSpPr>
        <p:spPr>
          <a:xfrm>
            <a:off x="6375350" y="7762875"/>
            <a:ext cx="2062163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BSA Assessment</a:t>
            </a:r>
            <a:endParaRPr lang="en-US" sz="2100" dirty="0"/>
          </a:p>
        </p:txBody>
      </p:sp>
      <p:sp>
        <p:nvSpPr>
          <p:cNvPr id="11" name="shape-diagram-Mocj1l-1"/>
          <p:cNvSpPr/>
          <p:nvPr/>
        </p:nvSpPr>
        <p:spPr>
          <a:xfrm>
            <a:off x="6375350" y="8258175"/>
            <a:ext cx="5534025" cy="9525"/>
          </a:xfrm>
          <a:prstGeom prst="rect">
            <a:avLst/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bodytext-diagram-Mocj1l-1-2"/>
          <p:cNvSpPr txBox="1"/>
          <p:nvPr/>
        </p:nvSpPr>
        <p:spPr>
          <a:xfrm>
            <a:off x="6375350" y="8382000"/>
            <a:ext cx="5567363" cy="1624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Valutazione della motricità oro-faringea e della sensibilità. Un punteggio inferiore a 24 punti permette di iniziare precocemente la rialimentazione orale del paziente.</a:t>
            </a:r>
            <a:endParaRPr lang="en-US" sz="2100" dirty="0"/>
          </a:p>
        </p:txBody>
      </p:sp>
      <p:pic>
        <p:nvPicPr>
          <p:cNvPr id="13" name="img-image-diagram-Mocj1l-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01" y="2190750"/>
            <a:ext cx="5534025" cy="5229225"/>
          </a:xfrm>
          <a:prstGeom prst="rect">
            <a:avLst/>
          </a:prstGeom>
        </p:spPr>
      </p:pic>
      <p:sp>
        <p:nvSpPr>
          <p:cNvPr id="14" name="headingtext-diagram-Mocj1l-2-3"/>
          <p:cNvSpPr txBox="1"/>
          <p:nvPr/>
        </p:nvSpPr>
        <p:spPr>
          <a:xfrm>
            <a:off x="12369701" y="7762875"/>
            <a:ext cx="1471613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Scala DOSS</a:t>
            </a:r>
            <a:endParaRPr lang="en-US" sz="2100" dirty="0"/>
          </a:p>
        </p:txBody>
      </p:sp>
      <p:sp>
        <p:nvSpPr>
          <p:cNvPr id="15" name="shape-diagram-Mocj1l-2"/>
          <p:cNvSpPr/>
          <p:nvPr/>
        </p:nvSpPr>
        <p:spPr>
          <a:xfrm>
            <a:off x="12369701" y="8258175"/>
            <a:ext cx="5534025" cy="9525"/>
          </a:xfrm>
          <a:prstGeom prst="rect">
            <a:avLst/>
          </a:prstGeom>
          <a:solidFill>
            <a:srgbClr val="0D131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bodytext-diagram-Mocj1l-2-3"/>
          <p:cNvSpPr txBox="1"/>
          <p:nvPr/>
        </p:nvSpPr>
        <p:spPr>
          <a:xfrm>
            <a:off x="12369701" y="8382000"/>
            <a:ext cx="5567363" cy="1624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Scala di gravità per la disfagia: livelli 6-7 indicano funzionalità normale, 3-5 disfagia lieve-media, 1-2 disfagia severa con necessità di nutrizione artificiale.</a:t>
            </a:r>
            <a:endParaRPr lang="en-US" sz="21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141DD-43BE-BE45-B31C-653E0E8A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810418C-FD21-4B4A-9244-4557CC2BB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0"/>
            <a:ext cx="181864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77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52C5FDC-B563-FB82-9D8C-5DEC72BC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1582" y="288159"/>
            <a:ext cx="14107085" cy="2100795"/>
          </a:xfrm>
        </p:spPr>
        <p:txBody>
          <a:bodyPr/>
          <a:lstStyle/>
          <a:p>
            <a:pPr algn="ctr"/>
            <a:r>
              <a:rPr lang="en-GB" altLang="it-IT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Swallowing Disfunction in Patients Receiving Prolonged Mechanical Ventilation</a:t>
            </a:r>
            <a:br>
              <a:rPr lang="en-GB" altLang="it-IT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K.Tollep</a:t>
            </a:r>
            <a:r>
              <a:rPr lang="en-GB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CL </a:t>
            </a:r>
            <a:r>
              <a:rPr lang="en-GB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Getch</a:t>
            </a:r>
            <a:r>
              <a:rPr lang="en-GB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GJ </a:t>
            </a:r>
            <a:r>
              <a:rPr lang="en-GB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Criner</a:t>
            </a:r>
            <a:endParaRPr lang="en-GB" alt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2E14CFE4-5B02-4936-FE86-B4284CCF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184"/>
            <a:ext cx="9706708" cy="394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3493" name="Object 5">
            <a:extLst>
              <a:ext uri="{FF2B5EF4-FFF2-40B4-BE49-F238E27FC236}">
                <a16:creationId xmlns:a16="http://schemas.microsoft.com/office/drawing/2014/main" id="{EA8DD1E2-FBCE-18A0-E967-C7A102798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84920"/>
              </p:ext>
            </p:extLst>
          </p:nvPr>
        </p:nvGraphicFramePr>
        <p:xfrm>
          <a:off x="9706708" y="2093118"/>
          <a:ext cx="8343900" cy="610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3" imgW="4610100" imgH="3086100" progId="MSGraph.Chart.8">
                  <p:embed followColorScheme="full"/>
                </p:oleObj>
              </mc:Choice>
              <mc:Fallback>
                <p:oleObj name="Grafico" r:id="rId3" imgW="4610100" imgH="3086100" progId="MSGraph.Chart.8">
                  <p:embed followColorScheme="full"/>
                  <p:pic>
                    <p:nvPicPr>
                      <p:cNvPr id="63493" name="Object 5">
                        <a:extLst>
                          <a:ext uri="{FF2B5EF4-FFF2-40B4-BE49-F238E27FC236}">
                            <a16:creationId xmlns:a16="http://schemas.microsoft.com/office/drawing/2014/main" id="{EA8DD1E2-FBCE-18A0-E967-C7A1027983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6708" y="2093118"/>
                        <a:ext cx="8343900" cy="610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Text Box 6">
            <a:extLst>
              <a:ext uri="{FF2B5EF4-FFF2-40B4-BE49-F238E27FC236}">
                <a16:creationId xmlns:a16="http://schemas.microsoft.com/office/drawing/2014/main" id="{80AC8246-C1DC-C166-845F-99A46AC5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2941" y="1050630"/>
            <a:ext cx="28857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CHEST 1996; 109(1): 167-172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024702-8009-EED3-B1EE-385724D726A5}"/>
              </a:ext>
            </a:extLst>
          </p:cNvPr>
          <p:cNvSpPr txBox="1"/>
          <p:nvPr/>
        </p:nvSpPr>
        <p:spPr>
          <a:xfrm>
            <a:off x="1494693" y="9282250"/>
            <a:ext cx="1642403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I nostri dati mostrano che i pazienti che necessitano di ventilazione meccanica prolungata presentano un'alta incidenza di anomalie nella deglutizione, indipendentemente dalla presenza o assenza di disturbi neuromuscolari. MBS/FV e la laringoscopia diretta possono fornire informazioni utili sull'azione laringea e sulla disfunzione della deglutizione, e possono facilitare l'implementazione di azioni correttive per prevenire complicazioni respiratorie.</a:t>
            </a:r>
            <a:endParaRPr lang="it-IT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792B46-2D7A-5A38-72D9-7448C7E73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5717"/>
            <a:ext cx="9706708" cy="37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4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AEF86-A86B-C943-AD28-F2415483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9454933-DD7F-DB4B-956B-5658D04E4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2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1835E-6103-FA48-A47A-B35B0D95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9F412F-4A64-F449-B695-AF4458A52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6D98E5-9BBC-D246-84D3-A26C13A49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4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69471C0-29CE-FBE4-55A4-55A62A922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4700" y="400050"/>
            <a:ext cx="11658600" cy="1600200"/>
          </a:xfrm>
        </p:spPr>
        <p:txBody>
          <a:bodyPr/>
          <a:lstStyle/>
          <a:p>
            <a:pPr algn="ctr"/>
            <a:r>
              <a:rPr lang="it-IT" altLang="it-IT" sz="4200" b="1" dirty="0">
                <a:solidFill>
                  <a:srgbClr val="FFFF00"/>
                </a:solidFill>
              </a:rPr>
              <a:t>The Impact of </a:t>
            </a:r>
            <a:r>
              <a:rPr lang="it-IT" altLang="it-IT" sz="4200" b="1" dirty="0" err="1">
                <a:solidFill>
                  <a:srgbClr val="FFFF00"/>
                </a:solidFill>
              </a:rPr>
              <a:t>Tracheotomy</a:t>
            </a:r>
            <a:r>
              <a:rPr lang="it-IT" altLang="it-IT" sz="4200" b="1" dirty="0">
                <a:solidFill>
                  <a:srgbClr val="FFFF00"/>
                </a:solidFill>
              </a:rPr>
              <a:t> on </a:t>
            </a:r>
            <a:r>
              <a:rPr lang="it-IT" altLang="it-IT" sz="4200" b="1" dirty="0" err="1">
                <a:solidFill>
                  <a:srgbClr val="FFFF00"/>
                </a:solidFill>
              </a:rPr>
              <a:t>Mechanical</a:t>
            </a:r>
            <a:r>
              <a:rPr lang="it-IT" altLang="it-IT" sz="4200" b="1" dirty="0">
                <a:solidFill>
                  <a:srgbClr val="FFFF00"/>
                </a:solidFill>
              </a:rPr>
              <a:t> </a:t>
            </a:r>
            <a:r>
              <a:rPr lang="it-IT" altLang="it-IT" sz="4200" b="1" dirty="0" err="1">
                <a:solidFill>
                  <a:srgbClr val="FFFF00"/>
                </a:solidFill>
              </a:rPr>
              <a:t>Ventilation</a:t>
            </a:r>
            <a:r>
              <a:rPr lang="it-IT" altLang="it-IT" sz="4200" b="1" dirty="0">
                <a:solidFill>
                  <a:srgbClr val="FFFF00"/>
                </a:solidFill>
              </a:rPr>
              <a:t> </a:t>
            </a:r>
            <a:r>
              <a:rPr lang="it-IT" altLang="it-IT" sz="4200" b="1" dirty="0" err="1">
                <a:solidFill>
                  <a:srgbClr val="FFFF00"/>
                </a:solidFill>
              </a:rPr>
              <a:t>Outcome</a:t>
            </a:r>
            <a:br>
              <a:rPr lang="it-IT" altLang="it-IT" sz="4200" b="1" dirty="0">
                <a:solidFill>
                  <a:srgbClr val="FFFF00"/>
                </a:solidFill>
              </a:rPr>
            </a:br>
            <a:endParaRPr lang="it-IT" altLang="it-IT" sz="4200" b="1" dirty="0">
              <a:solidFill>
                <a:srgbClr val="FFFF00"/>
              </a:solidFill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1F741688-ED80-1837-B10A-239E83885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340864"/>
            <a:ext cx="12687300" cy="646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95CBD0AD-57E6-ACBA-4724-D6408A54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729" y="9372601"/>
            <a:ext cx="7659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FF00"/>
                </a:solidFill>
              </a:rPr>
              <a:t>Evidence-Based Guidelines for Weaning and Discontinuing Ventilatory Support</a:t>
            </a:r>
          </a:p>
          <a:p>
            <a:pPr algn="ctr"/>
            <a:r>
              <a:rPr lang="it-IT" altLang="it-IT" b="1">
                <a:solidFill>
                  <a:srgbClr val="FFFF00"/>
                </a:solidFill>
              </a:rPr>
              <a:t>RESPIRATORY CARE </a:t>
            </a:r>
            <a:r>
              <a:rPr lang="it-IT" altLang="it-IT" b="1">
                <a:solidFill>
                  <a:srgbClr val="FFFF00"/>
                </a:solidFill>
                <a:latin typeface="Symbol" pitchFamily="2" charset="2"/>
              </a:rPr>
              <a:t>, </a:t>
            </a:r>
            <a:r>
              <a:rPr lang="it-IT" altLang="it-IT" b="1">
                <a:solidFill>
                  <a:srgbClr val="FFFF00"/>
                </a:solidFill>
              </a:rPr>
              <a:t>JANUARY 2002 VOL 47 N.1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7FABEDC-23FC-629E-0527-6E9771326F0E}"/>
              </a:ext>
            </a:extLst>
          </p:cNvPr>
          <p:cNvSpPr/>
          <p:nvPr/>
        </p:nvSpPr>
        <p:spPr>
          <a:xfrm>
            <a:off x="12046036" y="3145536"/>
            <a:ext cx="3132348" cy="527913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2689D-8783-1E42-AF13-95FBBE01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22FEE6-CDCD-C24C-97CA-089674F2D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3C8633-FDBA-904B-BDDC-CB7E4F15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21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B106FEAE-E7E2-6984-DAB0-AA0A95C276F4}"/>
              </a:ext>
            </a:extLst>
          </p:cNvPr>
          <p:cNvSpPr/>
          <p:nvPr/>
        </p:nvSpPr>
        <p:spPr>
          <a:xfrm>
            <a:off x="12406458" y="9537514"/>
            <a:ext cx="5004262" cy="6406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DCFD2A-E34E-4399-BBD1-D301F66D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2" y="166255"/>
            <a:ext cx="8163095" cy="16957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1D9A1A-FDE4-C392-2AC5-A0C6B462E388}"/>
              </a:ext>
            </a:extLst>
          </p:cNvPr>
          <p:cNvSpPr txBox="1"/>
          <p:nvPr/>
        </p:nvSpPr>
        <p:spPr>
          <a:xfrm>
            <a:off x="847898" y="382386"/>
            <a:ext cx="4239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Times New Roman" panose="02020603050405020304" pitchFamily="18" charset="0"/>
              </a:rPr>
              <a:t>Union of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European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Phoniatricians</a:t>
            </a:r>
            <a:r>
              <a:rPr lang="it-IT" dirty="0">
                <a:effectLst/>
                <a:latin typeface="Times New Roman" panose="02020603050405020304" pitchFamily="18" charset="0"/>
              </a:rPr>
              <a:t> (UEP)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E90061-F2F0-6B16-0639-99B8ED782B74}"/>
              </a:ext>
            </a:extLst>
          </p:cNvPr>
          <p:cNvSpPr txBox="1"/>
          <p:nvPr/>
        </p:nvSpPr>
        <p:spPr>
          <a:xfrm>
            <a:off x="1064029" y="2001079"/>
            <a:ext cx="16425949" cy="747897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Raccomandazioni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Approccio multidisciplinare 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La collaborazione tra professionisti sanitari, inclusi foniatri, logopedisti, terapisti respiratori, medici e infermieri, è essenziale per una valutazione e un trattamento completi.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Screening e valutazione precoce 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L'implementazione di protocolli standardizzati per lo screening e la valutazione della disfagia può aiutare a identificare precocemente le difficoltà di deglutizione e facilitare un intervento tempestivo. Come procedura di screening, il Colorante Blu di Evan modificato (MEBD) deve essere usato con cautela, poiché è associato a un alto rischio di risultati falsi negativi.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Uso della Valutazione Strumentale 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I metodi di valutazione strumentale, come la Valutazione Endoscopica </a:t>
            </a:r>
            <a:r>
              <a:rPr lang="it-IT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Fibrooptica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 della Deglutizione (FEES) e la </a:t>
            </a:r>
            <a:r>
              <a:rPr lang="it-IT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Videofluoroscopia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, sono utilizzati per valutare con precisione la funzione della deglutizione. Queste procedure di imaging dinamico forniscono informazioni preziose per guidare le decisioni terapeutiche e monitorare i progressi.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Piani di Trattamento Personalizzati 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Questi piani sono adattati alle esigenze specifiche di ogni paziente e alle condizioni mediche sottostanti. Quando si sviluppano strategie terapeutiche, bisogna considerare fattori come il tipo di tracheotomia, la malattia sottostante e lo stato funzionale del paziente.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Considerazioni per lo svezzamento della tracheostomia 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Dai priorità alla valutazione e alla gestione della disfagia in concomitanza con considerazioni respiratorie e respiratorie. Affrontare le difficoltà di deglutizione nelle prime fasi del processo di svezzamento può aiutare a minimizzare le complicazioni e migliorare gli esiti per i pazienti. </a:t>
            </a:r>
          </a:p>
          <a:p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
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Prima della </a:t>
            </a:r>
            <a:r>
              <a:rPr lang="it-IT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decannullazione</a:t>
            </a:r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, devono essere valutati tre aspetti: </a:t>
            </a:r>
          </a:p>
          <a:p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1)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la permeabilità anatomica delle vie aeree,</a:t>
            </a:r>
          </a:p>
          <a:p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2)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 l'efficacia dei meccanismi di difesa, in particolare la tosse, e la gestione delle secrezioni </a:t>
            </a:r>
            <a:r>
              <a:rPr lang="it-IT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orofaringie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</a:p>
          <a:p>
            <a:r>
              <a:rPr lang="it-IT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3)</a:t>
            </a:r>
            <a:r>
              <a:rPr lang="it-IT" sz="2000" dirty="0">
                <a:solidFill>
                  <a:schemeClr val="bg1"/>
                </a:solidFill>
                <a:latin typeface="Myriad Pro" panose="020B0503030403020204" pitchFamily="34" charset="0"/>
              </a:rPr>
              <a:t> le capacità di deglutizione del paziente.</a:t>
            </a:r>
            <a:endParaRPr lang="it-IT" sz="20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FCAEA42-A274-FEE4-E98E-649B3A6559B9}"/>
              </a:ext>
            </a:extLst>
          </p:cNvPr>
          <p:cNvGrpSpPr/>
          <p:nvPr/>
        </p:nvGrpSpPr>
        <p:grpSpPr>
          <a:xfrm>
            <a:off x="12406458" y="9619077"/>
            <a:ext cx="4651260" cy="477571"/>
            <a:chOff x="12605962" y="9277369"/>
            <a:chExt cx="4385254" cy="378538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516089F-1783-4185-A7B1-BD92B64774E8}"/>
                </a:ext>
              </a:extLst>
            </p:cNvPr>
            <p:cNvSpPr txBox="1"/>
            <p:nvPr/>
          </p:nvSpPr>
          <p:spPr>
            <a:xfrm>
              <a:off x="12605962" y="9277369"/>
              <a:ext cx="3075709" cy="37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  <a:effectLst/>
                  <a:latin typeface="Myriad Pro" panose="020B0503030403020204" pitchFamily="34" charset="0"/>
                </a:rPr>
                <a:t>Dysphagia</a:t>
              </a:r>
              <a:r>
                <a:rPr lang="it-IT" dirty="0">
                  <a:solidFill>
                    <a:schemeClr val="bg1"/>
                  </a:solidFill>
                  <a:effectLst/>
                  <a:latin typeface="Myriad Pro" panose="020B0503030403020204" pitchFamily="34" charset="0"/>
                </a:rPr>
                <a:t> 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4AD721B-CB68-E4D3-1893-9EA27A33B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3366" y="9277369"/>
              <a:ext cx="311785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368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58F98B-190E-E63B-DD7D-AE55717B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48" y="248459"/>
            <a:ext cx="7946967" cy="15020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FB5E14-ECDC-AC26-3325-EBFAEE5A4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" y="2743200"/>
            <a:ext cx="6151418" cy="55861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2FE287-8201-D5A2-F51D-B0D4D5760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94" y="2743200"/>
            <a:ext cx="8744989" cy="19994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DA9A69-8F14-FF01-B871-8CD7CBA5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094" y="5163434"/>
            <a:ext cx="8744989" cy="25175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0F5EA9-5886-1AD5-09EC-96040AC3147A}"/>
              </a:ext>
            </a:extLst>
          </p:cNvPr>
          <p:cNvSpPr txBox="1"/>
          <p:nvPr/>
        </p:nvSpPr>
        <p:spPr>
          <a:xfrm>
            <a:off x="7524752" y="8139804"/>
            <a:ext cx="104740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" pitchFamily="2" charset="0"/>
              </a:rPr>
              <a:t>Dei 463 pazienti con ABI (età media 52,2 anni) selezionati, il 73,0% poteva essere </a:t>
            </a:r>
            <a:r>
              <a:rPr lang="it-IT" dirty="0" err="1">
                <a:latin typeface="Times" pitchFamily="2" charset="0"/>
              </a:rPr>
              <a:t>decanulato</a:t>
            </a:r>
            <a:r>
              <a:rPr lang="it-IT" dirty="0">
                <a:latin typeface="Times" pitchFamily="2" charset="0"/>
              </a:rPr>
              <a:t> in sicurezza prima della dimissione
</a:t>
            </a:r>
            <a:r>
              <a:rPr lang="it-IT" b="1" dirty="0">
                <a:latin typeface="Times" pitchFamily="2" charset="0"/>
              </a:rPr>
              <a:t>Implicazioni: </a:t>
            </a:r>
            <a:r>
              <a:rPr lang="it-IT" dirty="0">
                <a:latin typeface="Times" pitchFamily="2" charset="0"/>
              </a:rPr>
              <a:t>Il </a:t>
            </a:r>
            <a:r>
              <a:rPr lang="it-IT" dirty="0" err="1">
                <a:latin typeface="Times" pitchFamily="2" charset="0"/>
              </a:rPr>
              <a:t>DecaPreT</a:t>
            </a:r>
            <a:r>
              <a:rPr lang="it-IT" dirty="0">
                <a:latin typeface="Times" pitchFamily="2" charset="0"/>
              </a:rPr>
              <a:t> prevede una </a:t>
            </a:r>
            <a:r>
              <a:rPr lang="it-IT" dirty="0" err="1">
                <a:latin typeface="Times" pitchFamily="2" charset="0"/>
              </a:rPr>
              <a:t>decanulazione</a:t>
            </a:r>
            <a:r>
              <a:rPr lang="it-IT" dirty="0">
                <a:latin typeface="Times" pitchFamily="2" charset="0"/>
              </a:rPr>
              <a:t> sicura nei pazienti con disfagia e tracheostomia, utilizzando variabili cliniche semplici rilevate nelle prime fasi della fase post-acuta dell'ABI. Lo strumento può aiutare i clinici a scegliere il momento e l'intensità degli interventi riabilitativi e pianificare la dimissione</a:t>
            </a:r>
            <a:endParaRPr lang="it-IT" dirty="0">
              <a:effectLst/>
              <a:latin typeface="Times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809997-A203-30E0-606B-B1CFC9649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91" y="9322030"/>
            <a:ext cx="2918231" cy="5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31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0D7AF598-1320-B620-FE22-0C88BE37A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4700" y="0"/>
            <a:ext cx="11658600" cy="1714500"/>
          </a:xfrm>
        </p:spPr>
        <p:txBody>
          <a:bodyPr/>
          <a:lstStyle/>
          <a:p>
            <a:r>
              <a:rPr lang="it-IT" altLang="it-IT" sz="8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comunicazione</a:t>
            </a:r>
            <a:endParaRPr lang="it-IT" altLang="it-IT"/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A1D850A6-4537-81A6-00D1-D4313F9114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43200" y="2057400"/>
            <a:ext cx="12915900" cy="66294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Tecnica di espirazione con cuffia parzialmente sgonfia durante ventilazione continua</a:t>
            </a:r>
          </a:p>
          <a:p>
            <a:pPr algn="just">
              <a:lnSpc>
                <a:spcPct val="90000"/>
              </a:lnSpc>
            </a:pPr>
            <a:endParaRPr lang="it-IT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tubo tracheostomico pneumatico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it-IT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elettrolaringe</a:t>
            </a:r>
          </a:p>
          <a:p>
            <a:pPr algn="just">
              <a:lnSpc>
                <a:spcPct val="90000"/>
              </a:lnSpc>
            </a:pPr>
            <a:endParaRPr lang="it-IT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tubo tracheostomico fenestrato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just">
              <a:lnSpc>
                <a:spcPct val="90000"/>
              </a:lnSpc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valvole foniche unidirezionali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61E293-4BCC-0C45-B640-10C662B6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D77975-940E-1D40-9243-14EB0CC10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77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920BB605-BA76-749E-308B-AA164D6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238" y="2336008"/>
            <a:ext cx="11430000" cy="2678906"/>
          </a:xfrm>
          <a:prstGeom prst="rect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38138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750"/>
              </a:spcBef>
              <a:buSzPct val="80000"/>
              <a:defRPr/>
            </a:pPr>
            <a:r>
              <a:rPr lang="it-IT" altLang="it-IT" sz="3000" b="1" u="sng" dirty="0">
                <a:solidFill>
                  <a:srgbClr val="FF0000"/>
                </a:solidFill>
              </a:rPr>
              <a:t>VANTAGGI</a:t>
            </a:r>
          </a:p>
          <a:p>
            <a:pPr marL="511970" indent="-509588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possibilità di fonazione</a:t>
            </a:r>
          </a:p>
          <a:p>
            <a:pPr marL="511970" indent="-509588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utilizzabile durante la ventilazione meccanica invasiva (se </a:t>
            </a:r>
            <a:r>
              <a:rPr lang="it-IT" altLang="it-IT" sz="3000" dirty="0" err="1">
                <a:solidFill>
                  <a:schemeClr val="tx1"/>
                </a:solidFill>
              </a:rPr>
              <a:t>cuffiata</a:t>
            </a:r>
            <a:r>
              <a:rPr lang="it-IT" altLang="it-IT" sz="3000" dirty="0">
                <a:solidFill>
                  <a:schemeClr val="tx1"/>
                </a:solidFill>
              </a:rPr>
              <a:t> e con </a:t>
            </a:r>
            <a:r>
              <a:rPr lang="it-IT" altLang="it-IT" sz="3000" dirty="0" err="1">
                <a:solidFill>
                  <a:schemeClr val="tx1"/>
                </a:solidFill>
              </a:rPr>
              <a:t>controcannula</a:t>
            </a:r>
            <a:r>
              <a:rPr lang="it-IT" altLang="it-IT" sz="3000" dirty="0">
                <a:solidFill>
                  <a:schemeClr val="tx1"/>
                </a:solidFill>
              </a:rPr>
              <a:t> non fenestrata)</a:t>
            </a:r>
          </a:p>
          <a:p>
            <a:pPr marL="511970" indent="-509588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utilizzabile durante il training di svezzamento dalla cannula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440A29D-8A2F-8E1D-D1D3-0C78A9172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5360195"/>
            <a:ext cx="11430000" cy="4207668"/>
          </a:xfrm>
          <a:prstGeom prst="rect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35000" tIns="70200" rIns="135000" bIns="70200"/>
          <a:lstStyle>
            <a:lvl1pPr marL="341313" indent="-3365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750"/>
              </a:spcBef>
              <a:buSzPct val="80000"/>
              <a:defRPr/>
            </a:pPr>
            <a:r>
              <a:rPr lang="it-IT" altLang="it-IT" sz="3000" b="1" u="sng" dirty="0">
                <a:solidFill>
                  <a:srgbClr val="FF0000"/>
                </a:solidFill>
              </a:rPr>
              <a:t>SVANTAGGI</a:t>
            </a:r>
          </a:p>
          <a:p>
            <a:pPr marL="509588" indent="-507207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possibilità di insorgenza di granulomi in corrispondenza della fenestratura</a:t>
            </a:r>
          </a:p>
          <a:p>
            <a:pPr marL="509588" indent="-507207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rischio di ingresso di residui di cibo attraverso la fenestratura</a:t>
            </a:r>
          </a:p>
          <a:p>
            <a:pPr marL="509588" indent="-507207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rischio di contaminazione batterica in seguito alla manipolazione della </a:t>
            </a:r>
            <a:r>
              <a:rPr lang="it-IT" altLang="it-IT" sz="3000" dirty="0" err="1">
                <a:solidFill>
                  <a:schemeClr val="tx1"/>
                </a:solidFill>
              </a:rPr>
              <a:t>controcannula</a:t>
            </a:r>
            <a:endParaRPr lang="it-IT" altLang="it-IT" sz="3000" dirty="0">
              <a:solidFill>
                <a:schemeClr val="tx1"/>
              </a:solidFill>
            </a:endParaRPr>
          </a:p>
          <a:p>
            <a:pPr marL="509588" indent="-507207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chemeClr val="tx1"/>
                </a:solidFill>
              </a:rPr>
              <a:t>complessità di gestione a causa di una dotazione maggiore di accessori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98A484E-3DCE-2868-A461-240FFA715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390525"/>
            <a:ext cx="12637295" cy="1373982"/>
          </a:xfrm>
          <a:prstGeom prst="rect">
            <a:avLst/>
          </a:prstGeom>
          <a:noFill/>
          <a:ln>
            <a:noFill/>
          </a:ln>
          <a:effectLst/>
        </p:spPr>
        <p:txBody>
          <a:bodyPr lIns="135000" tIns="70200" rIns="135000" bIns="702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CANNULA FENESTRATA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78304-D907-B04B-8972-7AA1BBD1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F643E0-3CE5-D146-A84B-E5B2F9311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AD969E-F820-304D-9B1E-36558896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46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4FF7C-C772-0A49-8AFF-78EB1622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114C25-AB51-2945-9027-9C9743D80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AACDAD-154B-C041-85D8-8A7F575D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4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BC85-82F9-3D41-AED2-2B7744E5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C8DD4D-2B0F-F54E-956C-74A00187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1F9629-6BF4-7A40-8317-A86F68B1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27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f6f73b2-9212-4405-901b-fcc20dcd0894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70"/>
          <p:cNvSpPr txBox="1"/>
          <p:nvPr/>
        </p:nvSpPr>
        <p:spPr>
          <a:xfrm>
            <a:off x="762000" y="762000"/>
            <a:ext cx="16797338" cy="6438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kern="1200" spc="-36" dirty="0">
                <a:solidFill>
                  <a:srgbClr val="090909"/>
                </a:solidFill>
                <a:latin typeface="Merriweather Light" panose="00000400000000000000" pitchFamily="2" charset="0"/>
              </a:rPr>
              <a:t>Cannule Fenestrate vs Non Fenestrate</a:t>
            </a:r>
            <a:endParaRPr lang="en-US" sz="3600" dirty="0"/>
          </a:p>
        </p:txBody>
      </p:sp>
      <p:sp>
        <p:nvSpPr>
          <p:cNvPr id="5" name="subtitle-493"/>
          <p:cNvSpPr txBox="1"/>
          <p:nvPr/>
        </p:nvSpPr>
        <p:spPr>
          <a:xfrm>
            <a:off x="762000" y="1476375"/>
            <a:ext cx="16797338" cy="8820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Confronto tra le opzioni di cannula durante la decannulazione: le fenestrate favoriscono la fonazione ma comportano rischi di granulomi, rendendo spesso preferibile il downsizing con cannule non fenestrate per sicurezza.</a:t>
            </a:r>
            <a:endParaRPr lang="en-US" sz="2100" dirty="0"/>
          </a:p>
        </p:txBody>
      </p:sp>
      <p:sp>
        <p:nvSpPr>
          <p:cNvPr id="6" name="Rect"/>
          <p:cNvSpPr/>
          <p:nvPr/>
        </p:nvSpPr>
        <p:spPr>
          <a:xfrm>
            <a:off x="762000" y="2867025"/>
            <a:ext cx="16764000" cy="1047750"/>
          </a:xfrm>
          <a:prstGeom prst="rect">
            <a:avLst/>
          </a:prstGeom>
          <a:gradFill>
            <a:gsLst>
              <a:gs pos="0">
                <a:srgbClr val="3498FB"/>
              </a:gs>
              <a:gs pos="100000">
                <a:srgbClr val="8E3674">
                  <a:alpha val="90000"/>
                </a:srgbClr>
              </a:gs>
            </a:gsLst>
            <a:lin ang="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headingtext-diagram-sKGgun-table-cell-0-0-1"/>
          <p:cNvSpPr txBox="1"/>
          <p:nvPr/>
        </p:nvSpPr>
        <p:spPr>
          <a:xfrm>
            <a:off x="2350145" y="3230612"/>
            <a:ext cx="17573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FFFFFF"/>
                </a:solidFill>
                <a:latin typeface="Merriweather" panose="00000500000000000000" pitchFamily="2" charset="0"/>
              </a:rPr>
              <a:t>Caratteristica</a:t>
            </a:r>
            <a:endParaRPr lang="en-US" sz="2100" dirty="0"/>
          </a:p>
        </p:txBody>
      </p:sp>
      <p:sp>
        <p:nvSpPr>
          <p:cNvPr id="8" name="headingtext-diagram-sKGgun-table-cell-0-1-1"/>
          <p:cNvSpPr txBox="1"/>
          <p:nvPr/>
        </p:nvSpPr>
        <p:spPr>
          <a:xfrm>
            <a:off x="7113984" y="3230612"/>
            <a:ext cx="25098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FFFFFF"/>
                </a:solidFill>
                <a:latin typeface="Merriweather" panose="00000500000000000000" pitchFamily="2" charset="0"/>
              </a:rPr>
              <a:t>Cannula Fenestrata</a:t>
            </a:r>
            <a:endParaRPr lang="en-US" sz="2100" dirty="0"/>
          </a:p>
        </p:txBody>
      </p:sp>
      <p:sp>
        <p:nvSpPr>
          <p:cNvPr id="9" name="headingtext-diagram-sKGgun-table-cell-0-2-1"/>
          <p:cNvSpPr txBox="1"/>
          <p:nvPr/>
        </p:nvSpPr>
        <p:spPr>
          <a:xfrm>
            <a:off x="12748617" y="3230612"/>
            <a:ext cx="31003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FFFFFF"/>
                </a:solidFill>
                <a:latin typeface="Merriweather" panose="00000500000000000000" pitchFamily="2" charset="0"/>
              </a:rPr>
              <a:t>Cannula Non Fenestrata</a:t>
            </a:r>
            <a:endParaRPr lang="en-US" sz="2100" dirty="0"/>
          </a:p>
        </p:txBody>
      </p:sp>
      <p:sp>
        <p:nvSpPr>
          <p:cNvPr id="10" name="table_cell-diagram-sKGgun-1-0"/>
          <p:cNvSpPr/>
          <p:nvPr/>
        </p:nvSpPr>
        <p:spPr>
          <a:xfrm>
            <a:off x="762000" y="3914329"/>
            <a:ext cx="490537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bodytext-diagram-sKGgun-table-cell-1-0-2"/>
          <p:cNvSpPr txBox="1"/>
          <p:nvPr/>
        </p:nvSpPr>
        <p:spPr>
          <a:xfrm>
            <a:off x="2456706" y="4277916"/>
            <a:ext cx="15478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Flusso d'aria</a:t>
            </a:r>
            <a:endParaRPr lang="en-US" sz="2100" dirty="0"/>
          </a:p>
        </p:txBody>
      </p:sp>
      <p:sp>
        <p:nvSpPr>
          <p:cNvPr id="12" name="table_cell-diagram-sKGgun-1-1"/>
          <p:cNvSpPr/>
          <p:nvPr/>
        </p:nvSpPr>
        <p:spPr>
          <a:xfrm>
            <a:off x="5663803" y="3914329"/>
            <a:ext cx="5372100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bodytext-diagram-sKGgun-table-cell-1-1-2"/>
          <p:cNvSpPr txBox="1"/>
          <p:nvPr/>
        </p:nvSpPr>
        <p:spPr>
          <a:xfrm>
            <a:off x="7908429" y="4277916"/>
            <a:ext cx="919162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Elevato</a:t>
            </a:r>
            <a:endParaRPr lang="en-US" sz="2100" dirty="0"/>
          </a:p>
        </p:txBody>
      </p:sp>
      <p:sp>
        <p:nvSpPr>
          <p:cNvPr id="14" name="table_cell-diagram-sKGgun-1-2"/>
          <p:cNvSpPr/>
          <p:nvPr/>
        </p:nvSpPr>
        <p:spPr>
          <a:xfrm>
            <a:off x="11036647" y="3914329"/>
            <a:ext cx="648652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bodytext-diagram-sKGgun-table-cell-1-2-2"/>
          <p:cNvSpPr txBox="1"/>
          <p:nvPr/>
        </p:nvSpPr>
        <p:spPr>
          <a:xfrm>
            <a:off x="13782229" y="4277916"/>
            <a:ext cx="1033462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Limitato</a:t>
            </a:r>
            <a:endParaRPr lang="en-US" sz="2100" dirty="0"/>
          </a:p>
        </p:txBody>
      </p:sp>
      <p:sp>
        <p:nvSpPr>
          <p:cNvPr id="16" name="table_cell-diagram-sKGgun-2-0"/>
          <p:cNvSpPr/>
          <p:nvPr/>
        </p:nvSpPr>
        <p:spPr>
          <a:xfrm>
            <a:off x="762000" y="5036344"/>
            <a:ext cx="490537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bodytext-diagram-sKGgun-table-cell-2-0-3"/>
          <p:cNvSpPr txBox="1"/>
          <p:nvPr/>
        </p:nvSpPr>
        <p:spPr>
          <a:xfrm>
            <a:off x="2586930" y="5400080"/>
            <a:ext cx="12811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Fonazione</a:t>
            </a:r>
            <a:endParaRPr lang="en-US" sz="2100" dirty="0"/>
          </a:p>
        </p:txBody>
      </p:sp>
      <p:sp>
        <p:nvSpPr>
          <p:cNvPr id="18" name="table_cell-diagram-sKGgun-2-1"/>
          <p:cNvSpPr/>
          <p:nvPr/>
        </p:nvSpPr>
        <p:spPr>
          <a:xfrm>
            <a:off x="5663803" y="5036344"/>
            <a:ext cx="5372100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bodytext-diagram-sKGgun-table-cell-2-1-3"/>
          <p:cNvSpPr txBox="1"/>
          <p:nvPr/>
        </p:nvSpPr>
        <p:spPr>
          <a:xfrm>
            <a:off x="7613452" y="5400080"/>
            <a:ext cx="15097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Più naturale</a:t>
            </a:r>
            <a:endParaRPr lang="en-US" sz="2100" dirty="0"/>
          </a:p>
        </p:txBody>
      </p:sp>
      <p:sp>
        <p:nvSpPr>
          <p:cNvPr id="20" name="table_cell-diagram-sKGgun-2-2"/>
          <p:cNvSpPr/>
          <p:nvPr/>
        </p:nvSpPr>
        <p:spPr>
          <a:xfrm>
            <a:off x="11036647" y="5036344"/>
            <a:ext cx="648652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bodytext-diagram-sKGgun-table-cell-2-2-3"/>
          <p:cNvSpPr txBox="1"/>
          <p:nvPr/>
        </p:nvSpPr>
        <p:spPr>
          <a:xfrm>
            <a:off x="13086457" y="5400080"/>
            <a:ext cx="24241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Richiede accortezze</a:t>
            </a:r>
            <a:endParaRPr lang="en-US" sz="2100" dirty="0"/>
          </a:p>
        </p:txBody>
      </p:sp>
      <p:sp>
        <p:nvSpPr>
          <p:cNvPr id="22" name="table_cell-diagram-sKGgun-3-0"/>
          <p:cNvSpPr/>
          <p:nvPr/>
        </p:nvSpPr>
        <p:spPr>
          <a:xfrm>
            <a:off x="762000" y="6158508"/>
            <a:ext cx="490537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bodytext-diagram-sKGgun-table-cell-3-0-4"/>
          <p:cNvSpPr txBox="1"/>
          <p:nvPr/>
        </p:nvSpPr>
        <p:spPr>
          <a:xfrm>
            <a:off x="2101751" y="6522244"/>
            <a:ext cx="22526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Rischio Granulomi</a:t>
            </a:r>
            <a:endParaRPr lang="en-US" sz="2100" dirty="0"/>
          </a:p>
        </p:txBody>
      </p:sp>
      <p:sp>
        <p:nvSpPr>
          <p:cNvPr id="24" name="table_cell-diagram-sKGgun-3-1"/>
          <p:cNvSpPr/>
          <p:nvPr/>
        </p:nvSpPr>
        <p:spPr>
          <a:xfrm>
            <a:off x="5663803" y="6158508"/>
            <a:ext cx="5372100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5" name="bodytext-diagram-sKGgun-table-cell-3-1-4"/>
          <p:cNvSpPr txBox="1"/>
          <p:nvPr/>
        </p:nvSpPr>
        <p:spPr>
          <a:xfrm>
            <a:off x="7778651" y="6522244"/>
            <a:ext cx="11763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Maggiore</a:t>
            </a:r>
            <a:endParaRPr lang="en-US" sz="2100" dirty="0"/>
          </a:p>
        </p:txBody>
      </p:sp>
      <p:sp>
        <p:nvSpPr>
          <p:cNvPr id="26" name="table_cell-diagram-sKGgun-3-2"/>
          <p:cNvSpPr/>
          <p:nvPr/>
        </p:nvSpPr>
        <p:spPr>
          <a:xfrm>
            <a:off x="11036647" y="6158508"/>
            <a:ext cx="648652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7" name="bodytext-diagram-sKGgun-table-cell-3-2-4"/>
          <p:cNvSpPr txBox="1"/>
          <p:nvPr/>
        </p:nvSpPr>
        <p:spPr>
          <a:xfrm>
            <a:off x="13536811" y="6522244"/>
            <a:ext cx="15192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Molto basso</a:t>
            </a:r>
            <a:endParaRPr lang="en-US" sz="2100" dirty="0"/>
          </a:p>
        </p:txBody>
      </p:sp>
      <p:sp>
        <p:nvSpPr>
          <p:cNvPr id="28" name="table_cell-diagram-sKGgun-4-0"/>
          <p:cNvSpPr/>
          <p:nvPr/>
        </p:nvSpPr>
        <p:spPr>
          <a:xfrm>
            <a:off x="762000" y="7280672"/>
            <a:ext cx="490537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9" name="bodytext-diagram-sKGgun-table-cell-4-0-5"/>
          <p:cNvSpPr txBox="1"/>
          <p:nvPr/>
        </p:nvSpPr>
        <p:spPr>
          <a:xfrm>
            <a:off x="2567434" y="7644408"/>
            <a:ext cx="13287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Resistenza</a:t>
            </a:r>
            <a:endParaRPr lang="en-US" sz="2100" dirty="0"/>
          </a:p>
        </p:txBody>
      </p:sp>
      <p:sp>
        <p:nvSpPr>
          <p:cNvPr id="30" name="table_cell-diagram-sKGgun-4-1"/>
          <p:cNvSpPr/>
          <p:nvPr/>
        </p:nvSpPr>
        <p:spPr>
          <a:xfrm>
            <a:off x="5663803" y="7280672"/>
            <a:ext cx="5372100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1" name="bodytext-diagram-sKGgun-table-cell-4-1-5"/>
          <p:cNvSpPr txBox="1"/>
          <p:nvPr/>
        </p:nvSpPr>
        <p:spPr>
          <a:xfrm>
            <a:off x="7913191" y="7644408"/>
            <a:ext cx="9096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Minore</a:t>
            </a:r>
            <a:endParaRPr lang="en-US" sz="2100" dirty="0"/>
          </a:p>
        </p:txBody>
      </p:sp>
      <p:sp>
        <p:nvSpPr>
          <p:cNvPr id="32" name="table_cell-diagram-sKGgun-4-2"/>
          <p:cNvSpPr/>
          <p:nvPr/>
        </p:nvSpPr>
        <p:spPr>
          <a:xfrm>
            <a:off x="11036647" y="7280672"/>
            <a:ext cx="648652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3" name="bodytext-diagram-sKGgun-table-cell-4-2-5"/>
          <p:cNvSpPr txBox="1"/>
          <p:nvPr/>
        </p:nvSpPr>
        <p:spPr>
          <a:xfrm>
            <a:off x="13709898" y="7644408"/>
            <a:ext cx="11763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Maggiore</a:t>
            </a:r>
            <a:endParaRPr lang="en-US" sz="2100" dirty="0"/>
          </a:p>
        </p:txBody>
      </p:sp>
      <p:sp>
        <p:nvSpPr>
          <p:cNvPr id="34" name="table_cell-diagram-sKGgun-5-0"/>
          <p:cNvSpPr/>
          <p:nvPr/>
        </p:nvSpPr>
        <p:spPr>
          <a:xfrm>
            <a:off x="762000" y="8402836"/>
            <a:ext cx="490537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5" name="bodytext-diagram-sKGgun-table-cell-5-0-6"/>
          <p:cNvSpPr txBox="1"/>
          <p:nvPr/>
        </p:nvSpPr>
        <p:spPr>
          <a:xfrm>
            <a:off x="2502694" y="8766572"/>
            <a:ext cx="14525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Aspirazione</a:t>
            </a:r>
            <a:endParaRPr lang="en-US" sz="2100" dirty="0"/>
          </a:p>
        </p:txBody>
      </p:sp>
      <p:sp>
        <p:nvSpPr>
          <p:cNvPr id="36" name="table_cell-diagram-sKGgun-5-1"/>
          <p:cNvSpPr/>
          <p:nvPr/>
        </p:nvSpPr>
        <p:spPr>
          <a:xfrm>
            <a:off x="5663803" y="8402836"/>
            <a:ext cx="5372100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7" name="bodytext-diagram-sKGgun-table-cell-5-1-6"/>
          <p:cNvSpPr txBox="1"/>
          <p:nvPr/>
        </p:nvSpPr>
        <p:spPr>
          <a:xfrm>
            <a:off x="7480102" y="8766572"/>
            <a:ext cx="17764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Rischio traumi</a:t>
            </a:r>
            <a:endParaRPr lang="en-US" sz="2100" dirty="0"/>
          </a:p>
        </p:txBody>
      </p:sp>
      <p:sp>
        <p:nvSpPr>
          <p:cNvPr id="38" name="table_cell-diagram-sKGgun-5-2"/>
          <p:cNvSpPr/>
          <p:nvPr/>
        </p:nvSpPr>
        <p:spPr>
          <a:xfrm>
            <a:off x="11036647" y="8402836"/>
            <a:ext cx="6486525" cy="1123950"/>
          </a:xfrm>
          <a:prstGeom prst="rect">
            <a:avLst/>
          </a:prstGeom>
          <a:solidFill>
            <a:srgbClr val="9C9C9C">
              <a:alpha val="16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9" name="bodytext-diagram-sKGgun-table-cell-5-2-6"/>
          <p:cNvSpPr txBox="1"/>
          <p:nvPr/>
        </p:nvSpPr>
        <p:spPr>
          <a:xfrm>
            <a:off x="13692932" y="8766572"/>
            <a:ext cx="121443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Più sicura</a:t>
            </a:r>
            <a:endParaRPr lang="en-US" sz="2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27EA0A7-74B4-68F3-A870-A116EE10D8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Bacterial Colonization in decannulated patients  </a:t>
            </a:r>
            <a:endParaRPr lang="en-GB" altLang="it-IT" sz="4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7B862CD6-E7A9-85A3-18DF-69B7B53A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26" y="1927393"/>
            <a:ext cx="12740640" cy="640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0AA54D01-AD0F-387A-982F-E53CBC055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127" y="3543301"/>
            <a:ext cx="532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000000"/>
                </a:solidFill>
              </a:rPr>
              <a:t>NS</a:t>
            </a:r>
            <a:endParaRPr lang="en-GB" altLang="it-IT" sz="2400" b="1">
              <a:solidFill>
                <a:srgbClr val="000000"/>
              </a:solidFill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2B915AE7-40BF-6558-1E95-D29C673D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322" y="4315447"/>
            <a:ext cx="1050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 dirty="0" err="1">
                <a:solidFill>
                  <a:srgbClr val="000000"/>
                </a:solidFill>
              </a:rPr>
              <a:t>P</a:t>
            </a:r>
            <a:r>
              <a:rPr lang="it-IT" altLang="it-IT" sz="2400" b="1" dirty="0">
                <a:solidFill>
                  <a:srgbClr val="000000"/>
                </a:solidFill>
              </a:rPr>
              <a:t>&lt;0.01</a:t>
            </a:r>
            <a:endParaRPr lang="en-GB" altLang="it-IT" sz="2400" b="1" dirty="0">
              <a:solidFill>
                <a:srgbClr val="000000"/>
              </a:solidFill>
            </a:endParaRP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245987E3-1C05-5889-467C-76AC83B8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3680" y="4084615"/>
            <a:ext cx="1050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 dirty="0" err="1">
                <a:solidFill>
                  <a:srgbClr val="000000"/>
                </a:solidFill>
              </a:rPr>
              <a:t>P</a:t>
            </a:r>
            <a:r>
              <a:rPr lang="it-IT" altLang="it-IT" sz="2400" b="1" dirty="0">
                <a:solidFill>
                  <a:srgbClr val="000000"/>
                </a:solidFill>
              </a:rPr>
              <a:t>&lt;0.01</a:t>
            </a:r>
            <a:endParaRPr lang="en-GB" altLang="it-IT" sz="2400" b="1" dirty="0">
              <a:solidFill>
                <a:srgbClr val="000000"/>
              </a:solidFill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D43623F1-04B6-FE19-1B2D-340270EE0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66" y="8860483"/>
            <a:ext cx="228600" cy="342900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675DF9C9-78D6-42D4-6DDC-98B01FA4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403" y="8814816"/>
            <a:ext cx="38942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 dirty="0" err="1">
                <a:solidFill>
                  <a:srgbClr val="FFFF00"/>
                </a:solidFill>
              </a:rPr>
              <a:t>Decannulated</a:t>
            </a:r>
            <a:r>
              <a:rPr lang="it-IT" altLang="it-IT" sz="2400" b="1" dirty="0">
                <a:solidFill>
                  <a:srgbClr val="FFFF00"/>
                </a:solidFill>
              </a:rPr>
              <a:t> </a:t>
            </a:r>
            <a:r>
              <a:rPr lang="it-IT" altLang="it-IT" sz="2400" b="1" dirty="0" err="1">
                <a:solidFill>
                  <a:srgbClr val="FFFF00"/>
                </a:solidFill>
              </a:rPr>
              <a:t>patients</a:t>
            </a:r>
            <a:r>
              <a:rPr lang="it-IT" altLang="it-IT" sz="2400" b="1" dirty="0">
                <a:solidFill>
                  <a:srgbClr val="FFFF00"/>
                </a:solidFill>
              </a:rPr>
              <a:t> (n:10)</a:t>
            </a:r>
            <a:endParaRPr lang="en-GB" altLang="it-IT" sz="2400" b="1" dirty="0">
              <a:solidFill>
                <a:srgbClr val="FFFF00"/>
              </a:solidFill>
            </a:endParaRPr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id="{C47B02DE-5FB9-3DFD-E353-15EB5A6BA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8801100"/>
            <a:ext cx="228600" cy="342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it-IT" sz="2700" b="1">
              <a:solidFill>
                <a:srgbClr val="FFFF00"/>
              </a:solidFill>
            </a:endParaRP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D2B0301C-4550-FD8E-CCCE-F3D6DD0E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9295" y="8741717"/>
            <a:ext cx="4408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 dirty="0">
                <a:solidFill>
                  <a:srgbClr val="FFFF00"/>
                </a:solidFill>
              </a:rPr>
              <a:t>Not </a:t>
            </a:r>
            <a:r>
              <a:rPr lang="it-IT" altLang="it-IT" sz="2400" b="1" dirty="0" err="1">
                <a:solidFill>
                  <a:srgbClr val="FFFF00"/>
                </a:solidFill>
              </a:rPr>
              <a:t>decannulated</a:t>
            </a:r>
            <a:r>
              <a:rPr lang="it-IT" altLang="it-IT" sz="2400" b="1" dirty="0">
                <a:solidFill>
                  <a:srgbClr val="FFFF00"/>
                </a:solidFill>
              </a:rPr>
              <a:t> </a:t>
            </a:r>
            <a:r>
              <a:rPr lang="it-IT" altLang="it-IT" sz="2400" b="1" dirty="0" err="1">
                <a:solidFill>
                  <a:srgbClr val="FFFF00"/>
                </a:solidFill>
              </a:rPr>
              <a:t>patients</a:t>
            </a:r>
            <a:r>
              <a:rPr lang="it-IT" altLang="it-IT" sz="2400" b="1" dirty="0">
                <a:solidFill>
                  <a:srgbClr val="FFFF00"/>
                </a:solidFill>
              </a:rPr>
              <a:t> (n:14)</a:t>
            </a:r>
            <a:endParaRPr lang="en-GB" altLang="it-IT" sz="2400" b="1" dirty="0">
              <a:solidFill>
                <a:srgbClr val="FFFF00"/>
              </a:solidFill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DA20DA9B-26F4-1362-634D-7B5CCACA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187" y="9601200"/>
            <a:ext cx="6396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FF00"/>
                </a:solidFill>
              </a:rPr>
              <a:t>From Clini E. Vitacca M Monaldi Arch Chest Dis 1998; 53, 377-380</a:t>
            </a:r>
            <a:endParaRPr lang="en-GB" altLang="it-IT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61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7" name="Object 1">
            <a:extLst>
              <a:ext uri="{FF2B5EF4-FFF2-40B4-BE49-F238E27FC236}">
                <a16:creationId xmlns:a16="http://schemas.microsoft.com/office/drawing/2014/main" id="{C099D26D-E344-0D41-E8E1-673ADB45C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780728"/>
              </p:ext>
            </p:extLst>
          </p:nvPr>
        </p:nvGraphicFramePr>
        <p:xfrm>
          <a:off x="2599266" y="7169945"/>
          <a:ext cx="11788347" cy="2993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384800" imgH="2044700" progId="">
                  <p:embed/>
                </p:oleObj>
              </mc:Choice>
              <mc:Fallback>
                <p:oleObj r:id="rId3" imgW="5384800" imgH="2044700" progId="">
                  <p:embed/>
                  <p:pic>
                    <p:nvPicPr>
                      <p:cNvPr id="65537" name="Object 1">
                        <a:extLst>
                          <a:ext uri="{FF2B5EF4-FFF2-40B4-BE49-F238E27FC236}">
                            <a16:creationId xmlns:a16="http://schemas.microsoft.com/office/drawing/2014/main" id="{C099D26D-E344-0D41-E8E1-673ADB45C9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9266" y="7169945"/>
                        <a:ext cx="11788347" cy="2993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8" name="Text Box 2">
            <a:extLst>
              <a:ext uri="{FF2B5EF4-FFF2-40B4-BE49-F238E27FC236}">
                <a16:creationId xmlns:a16="http://schemas.microsoft.com/office/drawing/2014/main" id="{0DF38F2B-90A1-1728-5EAB-3B75224D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676" y="1758552"/>
            <a:ext cx="12963525" cy="486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900"/>
              </a:spcBef>
              <a:buClrTx/>
              <a:buSzPct val="80000"/>
            </a:pPr>
            <a:r>
              <a:rPr lang="it-IT" altLang="it-IT" sz="3600" dirty="0">
                <a:solidFill>
                  <a:schemeClr val="tx1"/>
                </a:solidFill>
                <a:ea typeface="Microsoft YaHei" panose="020B0503020204020204" pitchFamily="34" charset="-122"/>
              </a:rPr>
              <a:t>Consentono il ripristino della fisiologica pressione subglottica durante la deglutizione migliorandone la funzionalità (riflesso di chiusura glottica ed aumento della sensibilità a livello faringeo e laringeo)</a:t>
            </a:r>
          </a:p>
          <a:p>
            <a:pPr>
              <a:spcBef>
                <a:spcPts val="900"/>
              </a:spcBef>
              <a:buClrTx/>
              <a:buSzPct val="80000"/>
            </a:pPr>
            <a:endParaRPr lang="it-IT" altLang="it-IT" sz="3600" dirty="0">
              <a:solidFill>
                <a:schemeClr val="tx1"/>
              </a:solidFill>
              <a:ea typeface="Microsoft YaHei" panose="020B0503020204020204" pitchFamily="34" charset="-122"/>
            </a:endParaRPr>
          </a:p>
          <a:p>
            <a:pPr algn="just">
              <a:spcBef>
                <a:spcPts val="900"/>
              </a:spcBef>
              <a:buClrTx/>
              <a:buSzPct val="80000"/>
            </a:pPr>
            <a:r>
              <a:rPr lang="it-IT" altLang="it-IT" sz="3600" dirty="0">
                <a:solidFill>
                  <a:schemeClr val="tx1"/>
                </a:solidFill>
                <a:ea typeface="Microsoft YaHei" panose="020B0503020204020204" pitchFamily="34" charset="-122"/>
              </a:rPr>
              <a:t>Restituiscono, grazie alla presenza di un flusso d’aria attraverso le vie aeree superiori, la percezione dei sensi del gusto e dell’olfatto aumentando e migliorando l’appetito 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5669AA34-82D6-FBCA-AB75-362122D49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130" y="9622632"/>
            <a:ext cx="909158" cy="3726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500"/>
              <a:t>TAPPO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7639C91A-F4B9-FE11-9222-8CA258867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537" y="9579770"/>
            <a:ext cx="2318774" cy="3726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500"/>
              <a:t>VALVOLA  FONATORIA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A457B4E8-922F-64DC-3DC3-7004515DA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818" y="9579770"/>
            <a:ext cx="5438795" cy="3726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500" dirty="0"/>
              <a:t>VALVOLA FONATORIA CON RACCORDO PER OSSIGENO</a:t>
            </a:r>
          </a:p>
        </p:txBody>
      </p:sp>
      <p:sp>
        <p:nvSpPr>
          <p:cNvPr id="165894" name="Text Box 6">
            <a:extLst>
              <a:ext uri="{FF2B5EF4-FFF2-40B4-BE49-F238E27FC236}">
                <a16:creationId xmlns:a16="http://schemas.microsoft.com/office/drawing/2014/main" id="{CBA0F812-9F9A-E34F-2ABF-FCEB90BE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470" y="123824"/>
            <a:ext cx="11315700" cy="16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5850" b="1" dirty="0">
                <a:solidFill>
                  <a:srgbClr val="FF0000"/>
                </a:solidFill>
              </a:rPr>
              <a:t>Chiusura cannula</a:t>
            </a:r>
            <a:br>
              <a:rPr lang="it-IT" altLang="it-IT" sz="5850" b="1" dirty="0">
                <a:solidFill>
                  <a:srgbClr val="FF0000"/>
                </a:solidFill>
              </a:rPr>
            </a:br>
            <a:r>
              <a:rPr lang="it-IT" altLang="it-IT" sz="5850" i="1" dirty="0">
                <a:solidFill>
                  <a:srgbClr val="FF0000"/>
                </a:solidFill>
              </a:rPr>
              <a:t>dispositivi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DFA0AC-D515-1442-90AE-6F3CAEE5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8DFD38-DB0B-4449-81BB-E214B71C6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5BDBB1-4A11-D54A-A63F-5E8B931E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7999" cy="102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61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AD909-9425-BF42-8AD9-DF7B81AE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8C5895-D821-9F4A-B446-A137F4BC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3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A0B500-C9C2-4E40-A99C-CE9EB229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6CC68C-B4F4-914E-8BA1-A05795EC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08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7F555-DF07-6242-BC20-D2EC4EE4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50AA9A-D075-9844-AF08-8DAD5A292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336858-0C94-AA4D-87EC-DD01BC256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1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61E293-4BCC-0C45-B640-10C662B6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4B76C-F72D-7E40-A966-37670888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195B77-2719-9946-8D18-9BF6F9C5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>
            <a:extLst>
              <a:ext uri="{FF2B5EF4-FFF2-40B4-BE49-F238E27FC236}">
                <a16:creationId xmlns:a16="http://schemas.microsoft.com/office/drawing/2014/main" id="{A7FF5980-B66C-9C18-0405-DD37BDDB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66676"/>
            <a:ext cx="5955507" cy="439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2" name="Picture 2">
            <a:extLst>
              <a:ext uri="{FF2B5EF4-FFF2-40B4-BE49-F238E27FC236}">
                <a16:creationId xmlns:a16="http://schemas.microsoft.com/office/drawing/2014/main" id="{35FEBCF0-6360-FF99-E3FB-77EC981B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745" y="7246145"/>
            <a:ext cx="3976688" cy="304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AAAE4FDE-4D6B-D249-AAA6-EB1F8144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963" y="3524250"/>
            <a:ext cx="2821782" cy="28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AC79DD0D-0D64-E65C-A32D-EA6A743B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720" y="4386263"/>
            <a:ext cx="6929438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/>
          <a:lstStyle>
            <a:lvl1pPr marL="360363" indent="-282575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900"/>
              </a:spcBef>
              <a:buClr>
                <a:srgbClr val="3891A7"/>
              </a:buClr>
              <a:buSzPct val="80000"/>
              <a:buFont typeface="Wingdings 2" pitchFamily="2" charset="2"/>
              <a:buChar char=""/>
            </a:pPr>
            <a:r>
              <a:rPr lang="it-IT" altLang="it-IT" sz="4200" dirty="0">
                <a:solidFill>
                  <a:schemeClr val="tx1"/>
                </a:solidFill>
                <a:ea typeface="Microsoft YaHei" panose="020B0503020204020204" pitchFamily="34" charset="-122"/>
              </a:rPr>
              <a:t>flusso aereo unidirezionale (condizionato da membrana)</a:t>
            </a:r>
          </a:p>
          <a:p>
            <a:pPr>
              <a:spcBef>
                <a:spcPts val="900"/>
              </a:spcBef>
              <a:buClr>
                <a:srgbClr val="3891A7"/>
              </a:buClr>
              <a:buSzPct val="80000"/>
              <a:buFont typeface="Wingdings 2" pitchFamily="2" charset="2"/>
              <a:buChar char=""/>
            </a:pPr>
            <a:r>
              <a:rPr lang="it-IT" altLang="it-IT" sz="4200" dirty="0">
                <a:solidFill>
                  <a:schemeClr val="tx1"/>
                </a:solidFill>
                <a:ea typeface="Microsoft YaHei" panose="020B0503020204020204" pitchFamily="34" charset="-122"/>
              </a:rPr>
              <a:t>sempre utilizzata con cuffia scuffiata</a:t>
            </a:r>
          </a:p>
          <a:p>
            <a:pPr>
              <a:spcBef>
                <a:spcPts val="900"/>
              </a:spcBef>
              <a:buClr>
                <a:srgbClr val="3891A7"/>
              </a:buClr>
              <a:buSzPct val="80000"/>
              <a:buFont typeface="Wingdings 2" pitchFamily="2" charset="2"/>
              <a:buChar char=""/>
            </a:pPr>
            <a:r>
              <a:rPr lang="it-IT" altLang="it-IT" sz="4200" dirty="0">
                <a:solidFill>
                  <a:schemeClr val="tx1"/>
                </a:solidFill>
                <a:ea typeface="Microsoft YaHei" panose="020B0503020204020204" pitchFamily="34" charset="-122"/>
              </a:rPr>
              <a:t>può essere dotata di raccordo per l’ossigeno</a:t>
            </a:r>
          </a:p>
        </p:txBody>
      </p:sp>
      <p:sp>
        <p:nvSpPr>
          <p:cNvPr id="167941" name="Text Box 5">
            <a:extLst>
              <a:ext uri="{FF2B5EF4-FFF2-40B4-BE49-F238E27FC236}">
                <a16:creationId xmlns:a16="http://schemas.microsoft.com/office/drawing/2014/main" id="{6F689493-25E8-45BF-AEF9-69CE8028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90538"/>
            <a:ext cx="113157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5850" b="1">
                <a:solidFill>
                  <a:srgbClr val="FF0000"/>
                </a:solidFill>
              </a:rPr>
              <a:t>Valvola fonatoria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5850" i="1">
                <a:solidFill>
                  <a:srgbClr val="FF0000"/>
                </a:solidFill>
              </a:rPr>
              <a:t>caratteristiche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30B4DBA8-09FC-5271-88F0-B8BF6EEB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336"/>
            <a:ext cx="8695944" cy="81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6" name="Picture 2">
            <a:extLst>
              <a:ext uri="{FF2B5EF4-FFF2-40B4-BE49-F238E27FC236}">
                <a16:creationId xmlns:a16="http://schemas.microsoft.com/office/drawing/2014/main" id="{99F07E5C-B58B-00AD-5152-50CC113C5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06" y="1636776"/>
            <a:ext cx="8498586" cy="791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78304-D907-B04B-8972-7AA1BBD1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F643E0-3CE5-D146-A84B-E5B2F9311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AC12AA-6D62-F04E-87EA-1CB8C2A4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20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4FF7C-C772-0A49-8AFF-78EB1622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114C25-AB51-2945-9027-9C9743D80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5B208C-E0A5-A74D-A078-23F7D113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589282E-85C4-720C-A4F4-C056DFC22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150" y="133104"/>
            <a:ext cx="14107085" cy="2100795"/>
          </a:xfrm>
        </p:spPr>
        <p:txBody>
          <a:bodyPr/>
          <a:lstStyle/>
          <a:p>
            <a:r>
              <a:rPr lang="it-IT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Physiological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effects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it-IT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decannulation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it-IT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tracheostomized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patients</a:t>
            </a:r>
            <a:b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K.Chadda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B.Louis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L.Benaissa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D.Annane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P.Gajdos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JC Raphael, 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F.Lofaso</a:t>
            </a:r>
            <a:endParaRPr lang="en-GB" alt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2E624C94-FEA4-D32C-86F7-C99B00765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9902" y="9500624"/>
            <a:ext cx="51154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100" b="1" dirty="0">
                <a:solidFill>
                  <a:srgbClr val="FFFF00"/>
                </a:solidFill>
              </a:rPr>
              <a:t>Intensive Care Medicine 2002 28: 1761-1767</a:t>
            </a:r>
            <a:endParaRPr lang="en-GB" altLang="it-IT" sz="2100" b="1" dirty="0">
              <a:solidFill>
                <a:srgbClr val="FFFF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3C389F-F28A-DD16-EA08-B6F237A62B62}"/>
              </a:ext>
            </a:extLst>
          </p:cNvPr>
          <p:cNvSpPr txBox="1"/>
          <p:nvPr/>
        </p:nvSpPr>
        <p:spPr>
          <a:xfrm>
            <a:off x="12271505" y="219913"/>
            <a:ext cx="292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u="none" strike="noStrike" dirty="0" err="1">
                <a:effectLst/>
                <a:latin typeface="BlinkMacSystemFont"/>
              </a:rPr>
              <a:t>mouth</a:t>
            </a:r>
            <a:r>
              <a:rPr lang="it-IT" b="1" i="0" u="none" strike="noStrike" dirty="0"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effectLst/>
                <a:latin typeface="BlinkMacSystemFont"/>
              </a:rPr>
              <a:t>breathing</a:t>
            </a:r>
            <a:r>
              <a:rPr lang="it-IT" b="1" i="0" u="none" strike="noStrike" dirty="0">
                <a:effectLst/>
                <a:latin typeface="BlinkMacSystemFont"/>
              </a:rPr>
              <a:t> (MB) to </a:t>
            </a:r>
          </a:p>
          <a:p>
            <a:r>
              <a:rPr lang="it-IT" b="1" i="0" u="none" strike="noStrike" dirty="0" err="1">
                <a:effectLst/>
                <a:latin typeface="BlinkMacSystemFont"/>
              </a:rPr>
              <a:t>tracheal</a:t>
            </a:r>
            <a:r>
              <a:rPr lang="it-IT" b="1" i="0" u="none" strike="noStrike" dirty="0"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effectLst/>
                <a:latin typeface="BlinkMacSystemFont"/>
              </a:rPr>
              <a:t>breathing</a:t>
            </a:r>
            <a:r>
              <a:rPr lang="it-IT" b="1" i="0" u="none" strike="noStrike" dirty="0">
                <a:effectLst/>
                <a:latin typeface="BlinkMacSystemFont"/>
              </a:rPr>
              <a:t> (TB) </a:t>
            </a:r>
            <a:endParaRPr lang="it-IT" b="1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201A178-E2B4-4955-6C0B-6C19E0359806}"/>
              </a:ext>
            </a:extLst>
          </p:cNvPr>
          <p:cNvGrpSpPr/>
          <p:nvPr/>
        </p:nvGrpSpPr>
        <p:grpSpPr>
          <a:xfrm>
            <a:off x="9727316" y="1670538"/>
            <a:ext cx="6198577" cy="5902869"/>
            <a:chOff x="9967765" y="1901913"/>
            <a:chExt cx="6198577" cy="588785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291ACCA-2471-B682-B090-1BAF5840B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7765" y="4768924"/>
              <a:ext cx="6198577" cy="302084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C318DA9-52C9-D908-3E43-2AD877E79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7765" y="1901913"/>
              <a:ext cx="6198577" cy="2857874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31855EF-357F-391D-571C-FC0EC301798B}"/>
              </a:ext>
            </a:extLst>
          </p:cNvPr>
          <p:cNvGrpSpPr/>
          <p:nvPr/>
        </p:nvGrpSpPr>
        <p:grpSpPr>
          <a:xfrm>
            <a:off x="1276646" y="1995853"/>
            <a:ext cx="6330460" cy="5546143"/>
            <a:chOff x="1161232" y="1222130"/>
            <a:chExt cx="6330460" cy="55461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5298EA9-C2BC-6708-A89F-EB0268AF3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232" y="1222130"/>
              <a:ext cx="6330460" cy="302084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19E2C7A-B096-E532-5FDB-D59511A5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234" y="4242975"/>
              <a:ext cx="6330458" cy="2525298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E60081-872E-BC90-D648-531A78DF51EC}"/>
              </a:ext>
            </a:extLst>
          </p:cNvPr>
          <p:cNvSpPr txBox="1"/>
          <p:nvPr/>
        </p:nvSpPr>
        <p:spPr>
          <a:xfrm>
            <a:off x="0" y="8291147"/>
            <a:ext cx="9830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Conclusioni: La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decannullazione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ha comportato un aumento dello spazio morto senza altri carichi aggiuntivi rilevabili. Ha aumentato il lavoro respiratorio di oltre il 30%. La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decannullazione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merita particolare attenzione nei pazienti con malattie respiratorie restrittive.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81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9E137BD-5084-7A63-3935-37EBC5FE7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Ausili per la rimozione della cannula</a:t>
            </a:r>
            <a:endParaRPr lang="en-GB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43F10959-8692-BA5D-65C2-E3C9670F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57501"/>
            <a:ext cx="5760245" cy="40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id="{F57E4D34-77F5-7E19-6295-E1AAE396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7200901"/>
            <a:ext cx="3250407" cy="24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5D0C7D39-3A4B-E8E9-4D65-F629FE9C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2857500"/>
            <a:ext cx="33909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 Box 7">
            <a:extLst>
              <a:ext uri="{FF2B5EF4-FFF2-40B4-BE49-F238E27FC236}">
                <a16:creationId xmlns:a16="http://schemas.microsoft.com/office/drawing/2014/main" id="{4C0428C2-0807-F653-8B9E-1344E86EA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7200901"/>
            <a:ext cx="270041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700">
                <a:effectLst>
                  <a:outerShdw blurRad="38100" dist="38100" dir="2700000" algn="tl">
                    <a:srgbClr val="000000"/>
                  </a:outerShdw>
                </a:effectLst>
              </a:rPr>
              <a:t>Bottone tracheale</a:t>
            </a:r>
            <a:endParaRPr lang="en-GB" altLang="it-IT" sz="27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41" name="Text Box 9">
            <a:extLst>
              <a:ext uri="{FF2B5EF4-FFF2-40B4-BE49-F238E27FC236}">
                <a16:creationId xmlns:a16="http://schemas.microsoft.com/office/drawing/2014/main" id="{529E8575-E179-D9F3-33C7-97C09F42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1" y="7200901"/>
            <a:ext cx="287662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700">
                <a:effectLst>
                  <a:outerShdw blurRad="38100" dist="38100" dir="2700000" algn="tl">
                    <a:srgbClr val="000000"/>
                  </a:outerShdw>
                </a:effectLst>
              </a:rPr>
              <a:t>Cannula Fenestrata</a:t>
            </a:r>
            <a:endParaRPr lang="en-GB" altLang="it-IT" sz="27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914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b6ab742-e2ff-4222-aabb-463fadab5de1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SVG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eadingtext-diagram-Cuey7d-0-1"/>
          <p:cNvSpPr txBox="1"/>
          <p:nvPr/>
        </p:nvSpPr>
        <p:spPr>
          <a:xfrm>
            <a:off x="762000" y="7524750"/>
            <a:ext cx="39385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Sgonfiaggio cuffia</a:t>
            </a:r>
            <a:endParaRPr lang="en-US" sz="2100" dirty="0"/>
          </a:p>
        </p:txBody>
      </p:sp>
      <p:sp>
        <p:nvSpPr>
          <p:cNvPr id="5" name="bodytext-diagram-Cuey7d-0-1"/>
          <p:cNvSpPr txBox="1"/>
          <p:nvPr/>
        </p:nvSpPr>
        <p:spPr>
          <a:xfrm>
            <a:off x="762000" y="8012311"/>
            <a:ext cx="3938588" cy="16059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Primo passo per permettere il passaggio d'aria periorale; richiede valutazione della deglutizione.</a:t>
            </a:r>
            <a:endParaRPr lang="en-US" sz="2100" dirty="0"/>
          </a:p>
        </p:txBody>
      </p:sp>
      <p:sp>
        <p:nvSpPr>
          <p:cNvPr id="6" name="headingtext-diagram-Cuey7d-1-2"/>
          <p:cNvSpPr txBox="1"/>
          <p:nvPr/>
        </p:nvSpPr>
        <p:spPr>
          <a:xfrm>
            <a:off x="5205412" y="7343537"/>
            <a:ext cx="39385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Valvola Fonatoria</a:t>
            </a:r>
            <a:endParaRPr lang="en-US" sz="2100" dirty="0"/>
          </a:p>
        </p:txBody>
      </p:sp>
      <p:sp>
        <p:nvSpPr>
          <p:cNvPr id="7" name="bodytext-diagram-Cuey7d-1-2"/>
          <p:cNvSpPr txBox="1"/>
          <p:nvPr/>
        </p:nvSpPr>
        <p:spPr>
          <a:xfrm>
            <a:off x="5048250" y="7920990"/>
            <a:ext cx="3938588" cy="16059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Permette inspirazione da cannula ed espirazione da vie superiori. Richiede 4 ore di tolleranza.</a:t>
            </a:r>
            <a:endParaRPr lang="en-US" sz="2100" dirty="0"/>
          </a:p>
        </p:txBody>
      </p:sp>
      <p:sp>
        <p:nvSpPr>
          <p:cNvPr id="8" name="headingtext-diagram-Cuey7d-2-3"/>
          <p:cNvSpPr txBox="1"/>
          <p:nvPr/>
        </p:nvSpPr>
        <p:spPr>
          <a:xfrm>
            <a:off x="9334500" y="7524750"/>
            <a:ext cx="39385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Trial di Tappatura</a:t>
            </a:r>
            <a:endParaRPr lang="en-US" sz="2100" dirty="0"/>
          </a:p>
        </p:txBody>
      </p:sp>
      <p:sp>
        <p:nvSpPr>
          <p:cNvPr id="9" name="bodytext-diagram-Cuey7d-2-3"/>
          <p:cNvSpPr txBox="1"/>
          <p:nvPr/>
        </p:nvSpPr>
        <p:spPr>
          <a:xfrm>
            <a:off x="9334500" y="8012311"/>
            <a:ext cx="3938588" cy="16059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La cannula viene occlusa completamente. Il paziente respira esclusivamente per via naturale.</a:t>
            </a:r>
            <a:endParaRPr lang="en-US" sz="2100" dirty="0"/>
          </a:p>
        </p:txBody>
      </p:sp>
      <p:sp>
        <p:nvSpPr>
          <p:cNvPr id="10" name="headingtext-diagram-Cuey7d-3-4"/>
          <p:cNvSpPr txBox="1"/>
          <p:nvPr/>
        </p:nvSpPr>
        <p:spPr>
          <a:xfrm>
            <a:off x="13620750" y="7524750"/>
            <a:ext cx="393858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Monitoraggio H24</a:t>
            </a:r>
            <a:endParaRPr lang="en-US" sz="2100" dirty="0"/>
          </a:p>
        </p:txBody>
      </p:sp>
      <p:sp>
        <p:nvSpPr>
          <p:cNvPr id="11" name="bodytext-diagram-Cuey7d-3-4"/>
          <p:cNvSpPr txBox="1"/>
          <p:nvPr/>
        </p:nvSpPr>
        <p:spPr>
          <a:xfrm>
            <a:off x="13620750" y="8012311"/>
            <a:ext cx="3938588" cy="16059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>
                    <a:alpha val="70000"/>
                  </a:srgbClr>
                </a:solidFill>
                <a:latin typeface="Plus Jakarta Sans Medium" panose="00000600000000000000" pitchFamily="2" charset="0"/>
              </a:rPr>
              <a:t>Osservazione di parametri vitali e qualità del sonno per escludere apnee ostruttive notturne.</a:t>
            </a:r>
            <a:endParaRPr lang="en-US" sz="2100" dirty="0"/>
          </a:p>
        </p:txBody>
      </p:sp>
      <p:sp>
        <p:nvSpPr>
          <p:cNvPr id="12" name="title-438"/>
          <p:cNvSpPr txBox="1"/>
          <p:nvPr/>
        </p:nvSpPr>
        <p:spPr>
          <a:xfrm>
            <a:off x="1200150" y="381000"/>
            <a:ext cx="15911513" cy="7962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5540"/>
              </a:lnSpc>
              <a:buNone/>
            </a:pPr>
            <a:r>
              <a:rPr lang="en-US" sz="4200" kern="1200" spc="-143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Protocollo Svezzamento</a:t>
            </a:r>
            <a:endParaRPr lang="en-US" sz="4200" dirty="0"/>
          </a:p>
        </p:txBody>
      </p:sp>
      <p:sp>
        <p:nvSpPr>
          <p:cNvPr id="13" name="subtitle-433"/>
          <p:cNvSpPr txBox="1"/>
          <p:nvPr/>
        </p:nvSpPr>
        <p:spPr>
          <a:xfrm>
            <a:off x="1200150" y="1247775"/>
            <a:ext cx="15911513" cy="862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Lo svezzamento segue una progressione logica per testare la capacità del paziente di gestire carichi respiratori crescenti in modo sicuro e graduale attraverso monitoraggi clinici costanti.</a:t>
            </a:r>
            <a:endParaRPr lang="en-US" sz="2100" dirty="0"/>
          </a:p>
        </p:txBody>
      </p:sp>
      <p:sp>
        <p:nvSpPr>
          <p:cNvPr id="14" name="bodytext-diagram-Nm20w8-1-2">
            <a:extLst>
              <a:ext uri="{FF2B5EF4-FFF2-40B4-BE49-F238E27FC236}">
                <a16:creationId xmlns:a16="http://schemas.microsoft.com/office/drawing/2014/main" id="{673E679A-57DB-D1EC-7951-9742AF499C6A}"/>
              </a:ext>
            </a:extLst>
          </p:cNvPr>
          <p:cNvSpPr txBox="1"/>
          <p:nvPr/>
        </p:nvSpPr>
        <p:spPr>
          <a:xfrm>
            <a:off x="5205412" y="9020413"/>
            <a:ext cx="3938588" cy="1266587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12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Sostituzione con una cannula di diametro inferiore per aumentare lo spazio respiratorio peritubulare, riducendo significativamente la resistenza al flusso aereo.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31226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214c765-3155-4679-9369-932b7977a9ea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51"/>
          <p:cNvSpPr txBox="1"/>
          <p:nvPr/>
        </p:nvSpPr>
        <p:spPr>
          <a:xfrm>
            <a:off x="762000" y="3614738"/>
            <a:ext cx="7805738" cy="31013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7920"/>
              </a:lnSpc>
              <a:buNone/>
            </a:pP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Protocollo per il test di</a:t>
            </a:r>
            <a:r>
              <a:rPr lang="en-US" sz="6600" dirty="0">
                <a:solidFill>
                  <a:srgbClr val="000000"/>
                </a:solidFill>
              </a:rPr>
              <a:t>
</a:t>
            </a: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tappaggio (Capping Trial)</a:t>
            </a:r>
            <a:endParaRPr lang="en-US" sz="6600" dirty="0"/>
          </a:p>
        </p:txBody>
      </p:sp>
      <p:sp>
        <p:nvSpPr>
          <p:cNvPr id="5" name="shape-diagram-8XjN7R-0"/>
          <p:cNvSpPr/>
          <p:nvPr/>
        </p:nvSpPr>
        <p:spPr>
          <a:xfrm>
            <a:off x="10582275" y="7620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icon-diagram-8XjN7R-0"/>
          <p:cNvSpPr/>
          <p:nvPr/>
        </p:nvSpPr>
        <p:spPr>
          <a:xfrm>
            <a:off x="10058400" y="7620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6382" y="1080939"/>
            <a:ext cx="490686" cy="543223"/>
          </a:xfrm>
          <a:prstGeom prst="rect">
            <a:avLst/>
          </a:prstGeom>
        </p:spPr>
      </p:pic>
      <p:sp>
        <p:nvSpPr>
          <p:cNvPr id="8" name="headingtext-diagram-8XjN7R-0-1"/>
          <p:cNvSpPr txBox="1"/>
          <p:nvPr/>
        </p:nvSpPr>
        <p:spPr>
          <a:xfrm>
            <a:off x="11468100" y="7620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Preparazione</a:t>
            </a:r>
            <a:endParaRPr lang="en-US" sz="2100" dirty="0"/>
          </a:p>
        </p:txBody>
      </p:sp>
      <p:sp>
        <p:nvSpPr>
          <p:cNvPr id="9" name="bodytext-diagram-8XjN7R-0-1"/>
          <p:cNvSpPr txBox="1"/>
          <p:nvPr/>
        </p:nvSpPr>
        <p:spPr>
          <a:xfrm>
            <a:off x="11468100" y="11962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Aspirare accuratamente le secrezioni sopra la cuffia e nel lume tracheale, poi sgonfiare.</a:t>
            </a:r>
            <a:endParaRPr lang="en-US" sz="1800" dirty="0"/>
          </a:p>
        </p:txBody>
      </p:sp>
      <p:sp>
        <p:nvSpPr>
          <p:cNvPr id="10" name="shape-diagram-8XjN7R-1"/>
          <p:cNvSpPr/>
          <p:nvPr/>
        </p:nvSpPr>
        <p:spPr>
          <a:xfrm>
            <a:off x="10582275" y="25146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icon-diagram-8XjN7R-1"/>
          <p:cNvSpPr/>
          <p:nvPr/>
        </p:nvSpPr>
        <p:spPr>
          <a:xfrm>
            <a:off x="10058400" y="25146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6382" y="2833539"/>
            <a:ext cx="490686" cy="543223"/>
          </a:xfrm>
          <a:prstGeom prst="rect">
            <a:avLst/>
          </a:prstGeom>
        </p:spPr>
      </p:pic>
      <p:sp>
        <p:nvSpPr>
          <p:cNvPr id="13" name="headingtext-diagram-8XjN7R-1-2"/>
          <p:cNvSpPr txBox="1"/>
          <p:nvPr/>
        </p:nvSpPr>
        <p:spPr>
          <a:xfrm>
            <a:off x="11468100" y="25146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Posizionamento</a:t>
            </a:r>
            <a:endParaRPr lang="en-US" sz="2100" dirty="0"/>
          </a:p>
        </p:txBody>
      </p:sp>
      <p:sp>
        <p:nvSpPr>
          <p:cNvPr id="14" name="bodytext-diagram-8XjN7R-1-2"/>
          <p:cNvSpPr txBox="1"/>
          <p:nvPr/>
        </p:nvSpPr>
        <p:spPr>
          <a:xfrm>
            <a:off x="11468100" y="29488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Inserire il tappo sull'attacco da 15mm della cannula con il paziente in posizione semiseduta.</a:t>
            </a:r>
            <a:endParaRPr lang="en-US" sz="1800" dirty="0"/>
          </a:p>
        </p:txBody>
      </p:sp>
      <p:sp>
        <p:nvSpPr>
          <p:cNvPr id="15" name="shape-diagram-8XjN7R-2"/>
          <p:cNvSpPr/>
          <p:nvPr/>
        </p:nvSpPr>
        <p:spPr>
          <a:xfrm>
            <a:off x="10582275" y="42672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icon-diagram-8XjN7R-2"/>
          <p:cNvSpPr/>
          <p:nvPr/>
        </p:nvSpPr>
        <p:spPr>
          <a:xfrm>
            <a:off x="10058400" y="42672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6382" y="4586139"/>
            <a:ext cx="490686" cy="543223"/>
          </a:xfrm>
          <a:prstGeom prst="rect">
            <a:avLst/>
          </a:prstGeom>
        </p:spPr>
      </p:pic>
      <p:sp>
        <p:nvSpPr>
          <p:cNvPr id="18" name="headingtext-diagram-8XjN7R-2-3"/>
          <p:cNvSpPr txBox="1"/>
          <p:nvPr/>
        </p:nvSpPr>
        <p:spPr>
          <a:xfrm>
            <a:off x="11468100" y="42672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Monitoraggio</a:t>
            </a:r>
            <a:endParaRPr lang="en-US" sz="2100" dirty="0"/>
          </a:p>
        </p:txBody>
      </p:sp>
      <p:sp>
        <p:nvSpPr>
          <p:cNvPr id="19" name="bodytext-diagram-8XjN7R-2-3"/>
          <p:cNvSpPr txBox="1"/>
          <p:nvPr/>
        </p:nvSpPr>
        <p:spPr>
          <a:xfrm>
            <a:off x="11468100" y="47014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Controllare i parametri vitali ogni 15 minuti per un'ora, cercando stridore o tirage.</a:t>
            </a:r>
            <a:endParaRPr lang="en-US" sz="1800" dirty="0"/>
          </a:p>
        </p:txBody>
      </p:sp>
      <p:sp>
        <p:nvSpPr>
          <p:cNvPr id="20" name="shape-diagram-8XjN7R-3"/>
          <p:cNvSpPr/>
          <p:nvPr/>
        </p:nvSpPr>
        <p:spPr>
          <a:xfrm>
            <a:off x="10582275" y="60198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icon-diagram-8XjN7R-3"/>
          <p:cNvSpPr/>
          <p:nvPr/>
        </p:nvSpPr>
        <p:spPr>
          <a:xfrm>
            <a:off x="10058400" y="60198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22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6382" y="6338739"/>
            <a:ext cx="490686" cy="543223"/>
          </a:xfrm>
          <a:prstGeom prst="rect">
            <a:avLst/>
          </a:prstGeom>
        </p:spPr>
      </p:pic>
      <p:sp>
        <p:nvSpPr>
          <p:cNvPr id="23" name="headingtext-diagram-8XjN7R-3-4"/>
          <p:cNvSpPr txBox="1"/>
          <p:nvPr/>
        </p:nvSpPr>
        <p:spPr>
          <a:xfrm>
            <a:off x="11468100" y="60198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Estensione</a:t>
            </a:r>
            <a:endParaRPr lang="en-US" sz="2100" dirty="0"/>
          </a:p>
        </p:txBody>
      </p:sp>
      <p:sp>
        <p:nvSpPr>
          <p:cNvPr id="24" name="bodytext-diagram-8XjN7R-3-4"/>
          <p:cNvSpPr txBox="1"/>
          <p:nvPr/>
        </p:nvSpPr>
        <p:spPr>
          <a:xfrm>
            <a:off x="11468100" y="64540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Se ben tollerato, mantenere il tappo per 12 ore diurne e, se stabile, durante la notte.</a:t>
            </a:r>
            <a:endParaRPr lang="en-US" sz="1800" dirty="0"/>
          </a:p>
        </p:txBody>
      </p:sp>
      <p:sp>
        <p:nvSpPr>
          <p:cNvPr id="25" name="icon-diagram-8XjN7R-4"/>
          <p:cNvSpPr/>
          <p:nvPr/>
        </p:nvSpPr>
        <p:spPr>
          <a:xfrm>
            <a:off x="10058400" y="77724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26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6382" y="8091339"/>
            <a:ext cx="490686" cy="543223"/>
          </a:xfrm>
          <a:prstGeom prst="rect">
            <a:avLst/>
          </a:prstGeom>
        </p:spPr>
      </p:pic>
      <p:sp>
        <p:nvSpPr>
          <p:cNvPr id="27" name="headingtext-diagram-8XjN7R-4-5"/>
          <p:cNvSpPr txBox="1"/>
          <p:nvPr/>
        </p:nvSpPr>
        <p:spPr>
          <a:xfrm>
            <a:off x="11468100" y="77724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Successo</a:t>
            </a:r>
            <a:endParaRPr lang="en-US" sz="2100" dirty="0"/>
          </a:p>
        </p:txBody>
      </p:sp>
      <p:sp>
        <p:nvSpPr>
          <p:cNvPr id="28" name="bodytext-diagram-8XjN7R-4-5"/>
          <p:cNvSpPr txBox="1"/>
          <p:nvPr/>
        </p:nvSpPr>
        <p:spPr>
          <a:xfrm>
            <a:off x="11468100" y="82066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Completare 24-48 ore con SpO2 stabile, respiro regolare e capacità di tosse e deglutizione.</a:t>
            </a:r>
            <a:endParaRPr lang="en-US" sz="1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097662EF-7587-226B-ED82-9C9BC9E3D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685800"/>
            <a:ext cx="35981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200">
                <a:effectLst>
                  <a:outerShdw blurRad="38100" dist="38100" dir="2700000" algn="tl">
                    <a:srgbClr val="000000"/>
                  </a:outerShdw>
                </a:effectLst>
              </a:rPr>
              <a:t>Data flow Chart</a:t>
            </a:r>
            <a:endParaRPr lang="en-GB" altLang="it-IT" sz="4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F5E3C971-A4FE-1459-F2F4-BFBE95C4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92" y="1650492"/>
            <a:ext cx="11060907" cy="768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F6A17796-44DA-E4CD-36EA-0DD17063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0" y="9736933"/>
            <a:ext cx="481478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it-IT" sz="2700">
                <a:effectLst>
                  <a:outerShdw blurRad="38100" dist="38100" dir="2700000" algn="tl">
                    <a:srgbClr val="000000"/>
                  </a:outerShdw>
                </a:effectLst>
              </a:rPr>
              <a:t>St George’s Healthcare NHS 2000</a:t>
            </a:r>
            <a:endParaRPr lang="en-GB" altLang="it-IT" sz="27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473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548D66-7069-F607-66BE-893B70F62CDF}"/>
              </a:ext>
            </a:extLst>
          </p:cNvPr>
          <p:cNvSpPr/>
          <p:nvPr/>
        </p:nvSpPr>
        <p:spPr>
          <a:xfrm>
            <a:off x="0" y="0"/>
            <a:ext cx="18200318" cy="10286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5" name="Group 104"/>
          <p:cNvGrpSpPr/>
          <p:nvPr/>
        </p:nvGrpSpPr>
        <p:grpSpPr>
          <a:xfrm>
            <a:off x="3601152" y="618914"/>
            <a:ext cx="11082069" cy="8945216"/>
            <a:chOff x="876768" y="412609"/>
            <a:chExt cx="7388046" cy="5963477"/>
          </a:xfrm>
        </p:grpSpPr>
        <p:sp>
          <p:nvSpPr>
            <p:cNvPr id="4" name="TextBox 3"/>
            <p:cNvSpPr txBox="1"/>
            <p:nvPr/>
          </p:nvSpPr>
          <p:spPr>
            <a:xfrm>
              <a:off x="3954912" y="412609"/>
              <a:ext cx="168016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Inssufficienza</a:t>
              </a:r>
              <a:r>
                <a:rPr lang="en-US" sz="1200" dirty="0"/>
                <a:t> </a:t>
              </a:r>
              <a:r>
                <a:rPr lang="en-US" sz="1200" dirty="0" err="1"/>
                <a:t>respiratoria</a:t>
              </a:r>
              <a:r>
                <a:rPr lang="en-US" sz="1200" dirty="0"/>
                <a:t> </a:t>
              </a:r>
              <a:r>
                <a:rPr lang="en-US" sz="1200" dirty="0" err="1"/>
                <a:t>acuta</a:t>
              </a:r>
              <a:endParaRPr lang="en-US" sz="1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93876" y="717758"/>
              <a:ext cx="1566576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O2/NIV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584" y="1612236"/>
              <a:ext cx="2559386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Intubazione</a:t>
              </a:r>
              <a:r>
                <a:rPr lang="en-US" sz="1200" dirty="0"/>
                <a:t> ET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45525" y="2448273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Tracheo</a:t>
              </a:r>
              <a:r>
                <a:rPr lang="en-US" sz="1200" dirty="0"/>
                <a:t> 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628813" y="991760"/>
              <a:ext cx="6446" cy="620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635259" y="991760"/>
              <a:ext cx="20500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3577982" y="1085104"/>
              <a:ext cx="1057277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fallimento</a:t>
              </a:r>
              <a:endParaRPr lang="en-US" sz="12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647408" y="799738"/>
              <a:ext cx="799406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successo</a:t>
              </a:r>
              <a:endParaRPr lang="en-US" sz="1200" dirty="0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6507862" y="1334177"/>
              <a:ext cx="1014346" cy="2901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Dimissione</a:t>
              </a:r>
              <a:r>
                <a:rPr lang="en-US" sz="1200" dirty="0"/>
                <a:t> in RS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615921" y="1826637"/>
              <a:ext cx="6446" cy="620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28813" y="1826637"/>
              <a:ext cx="193404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5612756" y="1894572"/>
              <a:ext cx="799406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successo</a:t>
              </a:r>
              <a:endParaRPr lang="en-US" sz="12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822961" y="1980726"/>
              <a:ext cx="722045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fallimento</a:t>
              </a:r>
              <a:endParaRPr lang="en-US" sz="12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07154" y="2676704"/>
              <a:ext cx="0" cy="5081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3817420" y="3228564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Respiro</a:t>
              </a:r>
              <a:r>
                <a:rPr lang="en-US" sz="1200" dirty="0"/>
                <a:t> </a:t>
              </a:r>
              <a:r>
                <a:rPr lang="en-US" sz="1200" dirty="0" err="1"/>
                <a:t>Spontaneo</a:t>
              </a:r>
              <a:endParaRPr lang="en-US" sz="1200" dirty="0"/>
            </a:p>
          </p:txBody>
        </p:sp>
        <p:cxnSp>
          <p:nvCxnSpPr>
            <p:cNvPr id="50" name="Straight Arrow Connector 49"/>
            <p:cNvCxnSpPr>
              <a:stCxn id="49" idx="2"/>
            </p:cNvCxnSpPr>
            <p:nvPr/>
          </p:nvCxnSpPr>
          <p:spPr>
            <a:xfrm>
              <a:off x="4607154" y="3416411"/>
              <a:ext cx="0" cy="604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460452" y="3272816"/>
              <a:ext cx="115397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6685346" y="3193117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VMI </a:t>
              </a:r>
              <a:r>
                <a:rPr lang="en-US" sz="1200" dirty="0" err="1"/>
                <a:t>domiciliare</a:t>
              </a:r>
              <a:endParaRPr lang="en-US" sz="12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5783692" y="3019452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No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22740" y="3557439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Si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7420" y="5003831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Protocollo</a:t>
              </a:r>
              <a:r>
                <a:rPr lang="en-US" sz="1200" dirty="0"/>
                <a:t> </a:t>
              </a:r>
              <a:r>
                <a:rPr lang="en-US" sz="1200" dirty="0" err="1"/>
                <a:t>Decannulazione</a:t>
              </a:r>
              <a:endParaRPr lang="en-US" sz="12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45525" y="4023336"/>
              <a:ext cx="1579468" cy="2832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Presenta</a:t>
              </a:r>
              <a:r>
                <a:rPr lang="en-US" sz="1200" dirty="0"/>
                <a:t> i </a:t>
              </a:r>
              <a:r>
                <a:rPr lang="en-US" sz="1200" dirty="0" err="1"/>
                <a:t>criteri</a:t>
              </a:r>
              <a:r>
                <a:rPr lang="en-US" sz="1200" dirty="0"/>
                <a:t> per </a:t>
              </a:r>
              <a:r>
                <a:rPr lang="en-US" sz="1200" dirty="0" err="1"/>
                <a:t>essere</a:t>
              </a:r>
              <a:r>
                <a:rPr lang="en-US" sz="1200" dirty="0"/>
                <a:t> </a:t>
              </a:r>
              <a:r>
                <a:rPr lang="en-US" sz="1200" dirty="0" err="1"/>
                <a:t>decannulato</a:t>
              </a:r>
              <a:r>
                <a:rPr lang="en-US" sz="1200" dirty="0"/>
                <a:t>?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4129185" y="4591500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Si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>
              <a:off x="4607154" y="4358894"/>
              <a:ext cx="4126" cy="6181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5485724" y="4122774"/>
              <a:ext cx="96109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6685346" y="4020101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Mantiene</a:t>
              </a:r>
              <a:r>
                <a:rPr lang="en-US" sz="1200" dirty="0"/>
                <a:t> </a:t>
              </a:r>
              <a:r>
                <a:rPr lang="en-US" sz="1200" dirty="0" err="1"/>
                <a:t>tracheo</a:t>
              </a:r>
              <a:r>
                <a:rPr lang="en-US" sz="1200" dirty="0"/>
                <a:t> a </a:t>
              </a:r>
              <a:r>
                <a:rPr lang="en-US" sz="1200" dirty="0" err="1"/>
                <a:t>domicilio</a:t>
              </a:r>
              <a:endParaRPr lang="en-US" sz="1200" dirty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742687" y="3841513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No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807751" y="5191678"/>
              <a:ext cx="1598806" cy="60746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Pneumologo</a:t>
              </a:r>
              <a:endParaRPr lang="en-US" sz="1200" dirty="0"/>
            </a:p>
            <a:p>
              <a:pPr algn="ctr"/>
              <a:r>
                <a:rPr lang="en-US" sz="1200" dirty="0"/>
                <a:t>ORL</a:t>
              </a:r>
            </a:p>
            <a:p>
              <a:pPr algn="ctr"/>
              <a:r>
                <a:rPr lang="en-US" sz="1200" dirty="0" err="1"/>
                <a:t>Infermiere</a:t>
              </a:r>
              <a:endParaRPr lang="en-US" sz="1200" dirty="0"/>
            </a:p>
            <a:p>
              <a:pPr algn="ctr"/>
              <a:r>
                <a:rPr lang="en-US" sz="1200" dirty="0" err="1"/>
                <a:t>Terapista</a:t>
              </a:r>
              <a:endParaRPr lang="en-US" sz="1200" dirty="0"/>
            </a:p>
            <a:p>
              <a:pPr algn="ctr"/>
              <a:r>
                <a:rPr lang="en-US" sz="1200" dirty="0" err="1"/>
                <a:t>Logopedita</a:t>
              </a:r>
              <a:endParaRPr lang="en-US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826187" y="6080431"/>
              <a:ext cx="1579468" cy="1878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Decannulato</a:t>
              </a:r>
              <a:r>
                <a:rPr lang="en-US" sz="1200" dirty="0"/>
                <a:t>?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2685999" y="6080431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Si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5770798" y="6080431"/>
              <a:ext cx="370691" cy="18367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NO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4603028" y="5860326"/>
              <a:ext cx="8252" cy="2479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69" idx="1"/>
            </p:cNvCxnSpPr>
            <p:nvPr/>
          </p:nvCxnSpPr>
          <p:spPr>
            <a:xfrm flipH="1">
              <a:off x="3178279" y="6174355"/>
              <a:ext cx="64790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 flipV="1">
              <a:off x="1905222" y="6174755"/>
              <a:ext cx="780777" cy="6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5424993" y="6174754"/>
              <a:ext cx="28507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6208282" y="4255022"/>
              <a:ext cx="1669725" cy="19197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10800000" flipV="1">
              <a:off x="5396890" y="4255022"/>
              <a:ext cx="1288456" cy="103876"/>
            </a:xfrm>
            <a:prstGeom prst="bentConnector3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102"/>
            <p:cNvSpPr/>
            <p:nvPr/>
          </p:nvSpPr>
          <p:spPr>
            <a:xfrm>
              <a:off x="876768" y="6080431"/>
              <a:ext cx="1028454" cy="29565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Follow up e </a:t>
              </a:r>
              <a:r>
                <a:rPr lang="en-US" sz="1200" dirty="0" err="1"/>
                <a:t>medicazionie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21930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c20a3ac-52d7-4687-a39b-4b45204618d5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68"/>
          <p:cNvSpPr txBox="1"/>
          <p:nvPr/>
        </p:nvSpPr>
        <p:spPr>
          <a:xfrm>
            <a:off x="762000" y="762000"/>
            <a:ext cx="7958138" cy="25584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Il ruolo del downsizing: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riduzione graduale del diametro</a:t>
            </a:r>
            <a:endParaRPr lang="en-US" sz="5400" dirty="0"/>
          </a:p>
        </p:txBody>
      </p:sp>
      <p:sp>
        <p:nvSpPr>
          <p:cNvPr id="5" name="sequencetext-diagram-OZ6iDC-0"/>
          <p:cNvSpPr/>
          <p:nvPr/>
        </p:nvSpPr>
        <p:spPr>
          <a:xfrm>
            <a:off x="10972800" y="762000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::before"/>
          <p:cNvSpPr txBox="1"/>
          <p:nvPr/>
        </p:nvSpPr>
        <p:spPr>
          <a:xfrm>
            <a:off x="11089481" y="914400"/>
            <a:ext cx="300038" cy="4057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160"/>
              </a:lnSpc>
              <a:buNone/>
            </a:pPr>
            <a:r>
              <a:rPr lang="en-US" sz="1800" b="1" kern="1200" spc="-18" dirty="0">
                <a:solidFill>
                  <a:srgbClr val="FFFFFF"/>
                </a:solidFill>
                <a:latin typeface="Merriweather" panose="00000500000000000000" pitchFamily="2" charset="0"/>
              </a:rPr>
              <a:t>0 1</a:t>
            </a:r>
            <a:endParaRPr lang="en-US" sz="1800" dirty="0"/>
          </a:p>
        </p:txBody>
      </p:sp>
      <p:sp>
        <p:nvSpPr>
          <p:cNvPr id="7" name="headingtext-diagram-OZ6iDC-0-1"/>
          <p:cNvSpPr txBox="1"/>
          <p:nvPr/>
        </p:nvSpPr>
        <p:spPr>
          <a:xfrm>
            <a:off x="11849100" y="762000"/>
            <a:ext cx="5710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Aumento perimetrale</a:t>
            </a:r>
            <a:endParaRPr lang="en-US" sz="2100" dirty="0"/>
          </a:p>
        </p:txBody>
      </p:sp>
      <p:sp>
        <p:nvSpPr>
          <p:cNvPr id="8" name="bodytext-diagram-OZ6iDC-0-1"/>
          <p:cNvSpPr txBox="1"/>
          <p:nvPr/>
        </p:nvSpPr>
        <p:spPr>
          <a:xfrm>
            <a:off x="11849100" y="1158180"/>
            <a:ext cx="5710238" cy="16630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L'uso di una cannula più sottile amplia lo spazio perimetrale tracheale, diminuendo drasticamente la resistenza al flusso d'aria verso la laringe durante il tappaggio.</a:t>
            </a:r>
            <a:endParaRPr lang="en-US" sz="2100" dirty="0"/>
          </a:p>
        </p:txBody>
      </p:sp>
      <p:sp>
        <p:nvSpPr>
          <p:cNvPr id="9" name="Rect"/>
          <p:cNvSpPr/>
          <p:nvPr/>
        </p:nvSpPr>
        <p:spPr>
          <a:xfrm>
            <a:off x="10972800" y="2948880"/>
            <a:ext cx="6553200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sequencetext-diagram-OZ6iDC-1"/>
          <p:cNvSpPr/>
          <p:nvPr/>
        </p:nvSpPr>
        <p:spPr>
          <a:xfrm>
            <a:off x="10972800" y="3196530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::before"/>
          <p:cNvSpPr txBox="1"/>
          <p:nvPr/>
        </p:nvSpPr>
        <p:spPr>
          <a:xfrm>
            <a:off x="11075343" y="3348930"/>
            <a:ext cx="328464" cy="4057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160"/>
              </a:lnSpc>
              <a:buNone/>
            </a:pPr>
            <a:r>
              <a:rPr lang="en-US" sz="1800" b="1" kern="1200" spc="-18" dirty="0">
                <a:solidFill>
                  <a:srgbClr val="FFFFFF"/>
                </a:solidFill>
                <a:latin typeface="Merriweather" panose="00000500000000000000" pitchFamily="2" charset="0"/>
              </a:rPr>
              <a:t>0</a:t>
            </a:r>
            <a:r>
              <a:rPr lang="en-US" sz="1800" dirty="0">
                <a:solidFill>
                  <a:srgbClr val="000000"/>
                </a:solidFill>
              </a:rPr>
              <a:t>
</a:t>
            </a:r>
            <a:r>
              <a:rPr lang="en-US" sz="1800" b="1" kern="1200" spc="-18" dirty="0">
                <a:solidFill>
                  <a:srgbClr val="FFFFFF"/>
                </a:solidFill>
                <a:latin typeface="Merriweather" panose="00000500000000000000" pitchFamily="2" charset="0"/>
              </a:rPr>
              <a:t>2</a:t>
            </a:r>
            <a:endParaRPr lang="en-US" sz="1800" dirty="0"/>
          </a:p>
        </p:txBody>
      </p:sp>
      <p:sp>
        <p:nvSpPr>
          <p:cNvPr id="12" name="headingtext-diagram-OZ6iDC-1-2"/>
          <p:cNvSpPr txBox="1"/>
          <p:nvPr/>
        </p:nvSpPr>
        <p:spPr>
          <a:xfrm>
            <a:off x="11849100" y="3196530"/>
            <a:ext cx="5710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Salute della mucosa</a:t>
            </a:r>
            <a:endParaRPr lang="en-US" sz="2100" dirty="0"/>
          </a:p>
        </p:txBody>
      </p:sp>
      <p:sp>
        <p:nvSpPr>
          <p:cNvPr id="13" name="bodytext-diagram-OZ6iDC-1-2"/>
          <p:cNvSpPr txBox="1"/>
          <p:nvPr/>
        </p:nvSpPr>
        <p:spPr>
          <a:xfrm>
            <a:off x="11849100" y="3592711"/>
            <a:ext cx="5710238" cy="16630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Un calibro ridotto allevia la pressione costante esercitata dalla cannula precedente, permettendo alla mucosa tracheale irritata di iniziare i naturali processi di guarigione.</a:t>
            </a:r>
            <a:endParaRPr lang="en-US" sz="2100" dirty="0"/>
          </a:p>
        </p:txBody>
      </p:sp>
      <p:sp>
        <p:nvSpPr>
          <p:cNvPr id="14" name="Rect"/>
          <p:cNvSpPr/>
          <p:nvPr/>
        </p:nvSpPr>
        <p:spPr>
          <a:xfrm>
            <a:off x="10972800" y="5383411"/>
            <a:ext cx="6553200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sequencetext-diagram-OZ6iDC-2"/>
          <p:cNvSpPr/>
          <p:nvPr/>
        </p:nvSpPr>
        <p:spPr>
          <a:xfrm>
            <a:off x="10972800" y="5631061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::before"/>
          <p:cNvSpPr txBox="1"/>
          <p:nvPr/>
        </p:nvSpPr>
        <p:spPr>
          <a:xfrm>
            <a:off x="11077129" y="5783461"/>
            <a:ext cx="324743" cy="4057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160"/>
              </a:lnSpc>
              <a:buNone/>
            </a:pPr>
            <a:r>
              <a:rPr lang="en-US" sz="1800" b="1" kern="1200" spc="-18" dirty="0">
                <a:solidFill>
                  <a:srgbClr val="FFFFFF"/>
                </a:solidFill>
                <a:latin typeface="Merriweather" panose="00000500000000000000" pitchFamily="2" charset="0"/>
              </a:rPr>
              <a:t>0</a:t>
            </a:r>
            <a:r>
              <a:rPr lang="en-US" sz="1800" dirty="0">
                <a:solidFill>
                  <a:srgbClr val="000000"/>
                </a:solidFill>
              </a:rPr>
              <a:t>
</a:t>
            </a:r>
            <a:r>
              <a:rPr lang="en-US" sz="1800" b="1" kern="1200" spc="-18" dirty="0">
                <a:solidFill>
                  <a:srgbClr val="FFFFFF"/>
                </a:solidFill>
                <a:latin typeface="Merriweather" panose="00000500000000000000" pitchFamily="2" charset="0"/>
              </a:rPr>
              <a:t>3</a:t>
            </a:r>
            <a:endParaRPr lang="en-US" sz="1800" dirty="0"/>
          </a:p>
        </p:txBody>
      </p:sp>
      <p:sp>
        <p:nvSpPr>
          <p:cNvPr id="17" name="headingtext-diagram-OZ6iDC-2-3"/>
          <p:cNvSpPr txBox="1"/>
          <p:nvPr/>
        </p:nvSpPr>
        <p:spPr>
          <a:xfrm>
            <a:off x="11849100" y="5631061"/>
            <a:ext cx="5710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Miglioramento fonatorio</a:t>
            </a:r>
            <a:endParaRPr lang="en-US" sz="2100" dirty="0"/>
          </a:p>
        </p:txBody>
      </p:sp>
      <p:sp>
        <p:nvSpPr>
          <p:cNvPr id="18" name="bodytext-diagram-OZ6iDC-2-3"/>
          <p:cNvSpPr txBox="1"/>
          <p:nvPr/>
        </p:nvSpPr>
        <p:spPr>
          <a:xfrm>
            <a:off x="11849100" y="6027241"/>
            <a:ext cx="5710238" cy="16630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Il diametro minore facilita l'uso della valvola fonatoria, riducendo lo sforzo respiratorio e migliorando la sensazione di flusso aereo, riducendo l'ansia del paziente.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30543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3fcc405-14ef-42de-9a2c-90ec864699d3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itle-488"/>
          <p:cNvSpPr txBox="1"/>
          <p:nvPr/>
        </p:nvSpPr>
        <p:spPr>
          <a:xfrm>
            <a:off x="381000" y="381000"/>
            <a:ext cx="11520488" cy="7962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540"/>
              </a:lnSpc>
              <a:buNone/>
            </a:pPr>
            <a:r>
              <a:rPr lang="en-US" sz="4200" kern="1200" spc="-143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Tolleranza Valvola Fonatoria vs Tappatura</a:t>
            </a:r>
            <a:endParaRPr lang="en-US" sz="4200" dirty="0"/>
          </a:p>
        </p:txBody>
      </p:sp>
      <p:sp>
        <p:nvSpPr>
          <p:cNvPr id="4" name="subtitle-423"/>
          <p:cNvSpPr txBox="1"/>
          <p:nvPr/>
        </p:nvSpPr>
        <p:spPr>
          <a:xfrm>
            <a:off x="381000" y="1247775"/>
            <a:ext cx="11520488" cy="110109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Confronto tra l'uso della valvola unidirezionale e l'occlusione totale (capping). La valvola funge da passaggio intermedio critico per ridurre l'ansia del paziente e promuovere schemi respiratori naturali, a differenza del test di pervietà totale che richiede una maggiore riserva polmonare.</a:t>
            </a:r>
            <a:endParaRPr lang="en-US" sz="1800" dirty="0"/>
          </a:p>
        </p:txBody>
      </p:sp>
      <p:sp>
        <p:nvSpPr>
          <p:cNvPr id="5" name="table_cell-diagram-Rkpfne-0-0"/>
          <p:cNvSpPr/>
          <p:nvPr/>
        </p:nvSpPr>
        <p:spPr>
          <a:xfrm>
            <a:off x="419100" y="2895600"/>
            <a:ext cx="5772150" cy="1352550"/>
          </a:xfrm>
          <a:custGeom>
            <a:avLst/>
            <a:gdLst/>
            <a:ahLst/>
            <a:cxnLst/>
            <a:rect l="0" t="0" r="5772150" b="1352550"/>
            <a:pathLst>
              <a:path w="5772150" h="1352550">
                <a:moveTo>
                  <a:pt x="95247" y="0"/>
                </a:moveTo>
                <a:lnTo>
                  <a:pt x="5772150" y="0"/>
                </a:lnTo>
                <a:lnTo>
                  <a:pt x="5772150" y="1352550"/>
                </a:lnTo>
                <a:lnTo>
                  <a:pt x="95247" y="1352550"/>
                </a:lnTo>
                <a:arcTo wR="95247" hR="95247" stAng="5400000" swAng="5400000"/>
                <a:lnTo>
                  <a:pt x="0" y="95247"/>
                </a:lnTo>
                <a:arcTo wR="95247" hR="95247" stAng="10800000" swAng="5400000"/>
                <a:close/>
              </a:path>
            </a:pathLst>
          </a:custGeom>
          <a:solidFill>
            <a:srgbClr val="BB7FA7">
              <a:alpha val="3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headingtext-diagram-Rkpfne-table-cell-0-0-1"/>
          <p:cNvSpPr txBox="1"/>
          <p:nvPr/>
        </p:nvSpPr>
        <p:spPr>
          <a:xfrm>
            <a:off x="2486025" y="3386584"/>
            <a:ext cx="167163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Caratteristica</a:t>
            </a:r>
            <a:endParaRPr lang="en-US" sz="2100" dirty="0"/>
          </a:p>
        </p:txBody>
      </p:sp>
      <p:sp>
        <p:nvSpPr>
          <p:cNvPr id="7" name="table_cell-diagram-Rkpfne-0-1"/>
          <p:cNvSpPr/>
          <p:nvPr/>
        </p:nvSpPr>
        <p:spPr>
          <a:xfrm>
            <a:off x="6232624" y="2895600"/>
            <a:ext cx="6353175" cy="1352550"/>
          </a:xfrm>
          <a:prstGeom prst="rect">
            <a:avLst/>
          </a:prstGeom>
          <a:solidFill>
            <a:srgbClr val="BB7FA7">
              <a:alpha val="3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headingtext-diagram-Rkpfne-table-cell-0-1-1"/>
          <p:cNvSpPr txBox="1"/>
          <p:nvPr/>
        </p:nvSpPr>
        <p:spPr>
          <a:xfrm>
            <a:off x="8383339" y="3386584"/>
            <a:ext cx="2081212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Valvola Fonatoria</a:t>
            </a:r>
            <a:endParaRPr lang="en-US" sz="2100" dirty="0"/>
          </a:p>
        </p:txBody>
      </p:sp>
      <p:sp>
        <p:nvSpPr>
          <p:cNvPr id="9" name="table_cell-diagram-Rkpfne-0-2"/>
          <p:cNvSpPr/>
          <p:nvPr/>
        </p:nvSpPr>
        <p:spPr>
          <a:xfrm>
            <a:off x="12621369" y="2895600"/>
            <a:ext cx="5248275" cy="1352550"/>
          </a:xfrm>
          <a:custGeom>
            <a:avLst/>
            <a:gdLst/>
            <a:ahLst/>
            <a:cxnLst/>
            <a:rect l="0" t="0" r="5248275" b="1352550"/>
            <a:pathLst>
              <a:path w="5248275" h="1352550">
                <a:moveTo>
                  <a:pt x="0" y="0"/>
                </a:moveTo>
                <a:lnTo>
                  <a:pt x="5153028" y="0"/>
                </a:lnTo>
                <a:arcTo wR="95247" hR="95247" stAng="16200000" swAng="5400000"/>
                <a:lnTo>
                  <a:pt x="5248275" y="1257303"/>
                </a:lnTo>
                <a:arcTo wR="95247" hR="95247" stAng="0" swAng="5400000"/>
                <a:lnTo>
                  <a:pt x="0" y="1352550"/>
                </a:lnTo>
                <a:close/>
              </a:path>
            </a:pathLst>
          </a:custGeom>
          <a:solidFill>
            <a:srgbClr val="BB7FA7">
              <a:alpha val="3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headingtext-diagram-Rkpfne-table-cell-0-2-1"/>
          <p:cNvSpPr txBox="1"/>
          <p:nvPr/>
        </p:nvSpPr>
        <p:spPr>
          <a:xfrm>
            <a:off x="14006661" y="3386584"/>
            <a:ext cx="2509838" cy="4724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100" kern="1200" spc="-71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Tappatura (Capping)</a:t>
            </a:r>
            <a:endParaRPr lang="en-US" sz="2100" dirty="0"/>
          </a:p>
        </p:txBody>
      </p:sp>
      <p:sp>
        <p:nvSpPr>
          <p:cNvPr id="11" name="table_cell-diagram-Rkpfne-1-0"/>
          <p:cNvSpPr/>
          <p:nvPr/>
        </p:nvSpPr>
        <p:spPr>
          <a:xfrm>
            <a:off x="419100" y="4289078"/>
            <a:ext cx="5772150" cy="1362075"/>
          </a:xfrm>
          <a:custGeom>
            <a:avLst/>
            <a:gdLst/>
            <a:ahLst/>
            <a:cxnLst/>
            <a:rect l="0" t="0" r="5772150" b="1362075"/>
            <a:pathLst>
              <a:path w="5772150" h="1362075">
                <a:moveTo>
                  <a:pt x="95250" y="0"/>
                </a:moveTo>
                <a:lnTo>
                  <a:pt x="5772150" y="0"/>
                </a:lnTo>
                <a:lnTo>
                  <a:pt x="5772150" y="1362075"/>
                </a:lnTo>
                <a:lnTo>
                  <a:pt x="95250" y="1362075"/>
                </a:lnTo>
                <a:arcTo wR="95250" hR="95250" stAng="5400000" swAng="5400000"/>
                <a:lnTo>
                  <a:pt x="0" y="95250"/>
                </a:lnTo>
                <a:arcTo wR="95250" hR="95250" stAng="10800000" swAng="5400000"/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bodytext-diagram-Rkpfne-table-cell-1-0-2"/>
          <p:cNvSpPr txBox="1"/>
          <p:nvPr/>
        </p:nvSpPr>
        <p:spPr>
          <a:xfrm>
            <a:off x="1924496" y="4780062"/>
            <a:ext cx="2795588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Resistenza Inspiratoria</a:t>
            </a:r>
            <a:endParaRPr lang="en-US" sz="2100" dirty="0"/>
          </a:p>
        </p:txBody>
      </p:sp>
      <p:sp>
        <p:nvSpPr>
          <p:cNvPr id="13" name="table_cell-diagram-Rkpfne-1-1"/>
          <p:cNvSpPr/>
          <p:nvPr/>
        </p:nvSpPr>
        <p:spPr>
          <a:xfrm>
            <a:off x="6232624" y="4289078"/>
            <a:ext cx="6353175" cy="1362075"/>
          </a:xfrm>
          <a:prstGeom prst="rect">
            <a:avLst/>
          </a:pr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bodytext-diagram-Rkpfne-table-cell-1-1-2"/>
          <p:cNvSpPr txBox="1"/>
          <p:nvPr/>
        </p:nvSpPr>
        <p:spPr>
          <a:xfrm>
            <a:off x="9034165" y="4780062"/>
            <a:ext cx="776288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Bassa</a:t>
            </a:r>
            <a:endParaRPr lang="en-US" sz="2100" dirty="0"/>
          </a:p>
        </p:txBody>
      </p:sp>
      <p:sp>
        <p:nvSpPr>
          <p:cNvPr id="15" name="table_cell-diagram-Rkpfne-1-2"/>
          <p:cNvSpPr/>
          <p:nvPr/>
        </p:nvSpPr>
        <p:spPr>
          <a:xfrm>
            <a:off x="12621369" y="4289078"/>
            <a:ext cx="5248275" cy="1362075"/>
          </a:xfrm>
          <a:custGeom>
            <a:avLst/>
            <a:gdLst/>
            <a:ahLst/>
            <a:cxnLst/>
            <a:rect l="0" t="0" r="5248275" b="1362075"/>
            <a:pathLst>
              <a:path w="5248275" h="1362075">
                <a:moveTo>
                  <a:pt x="0" y="0"/>
                </a:moveTo>
                <a:lnTo>
                  <a:pt x="5153025" y="0"/>
                </a:lnTo>
                <a:arcTo wR="95250" hR="95250" stAng="16200000" swAng="5400000"/>
                <a:lnTo>
                  <a:pt x="5248275" y="1266825"/>
                </a:lnTo>
                <a:arcTo wR="95250" hR="95250" stAng="0" swAng="5400000"/>
                <a:lnTo>
                  <a:pt x="0" y="1362075"/>
                </a:lnTo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bodytext-diagram-Rkpfne-table-cell-1-2-2"/>
          <p:cNvSpPr txBox="1"/>
          <p:nvPr/>
        </p:nvSpPr>
        <p:spPr>
          <a:xfrm>
            <a:off x="15001875" y="4780062"/>
            <a:ext cx="51911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Alta</a:t>
            </a:r>
            <a:endParaRPr lang="en-US" sz="2100" dirty="0"/>
          </a:p>
        </p:txBody>
      </p:sp>
      <p:sp>
        <p:nvSpPr>
          <p:cNvPr id="17" name="table_cell-diagram-Rkpfne-2-0"/>
          <p:cNvSpPr/>
          <p:nvPr/>
        </p:nvSpPr>
        <p:spPr>
          <a:xfrm>
            <a:off x="419100" y="5693271"/>
            <a:ext cx="5772150" cy="1362075"/>
          </a:xfrm>
          <a:custGeom>
            <a:avLst/>
            <a:gdLst/>
            <a:ahLst/>
            <a:cxnLst/>
            <a:rect l="0" t="0" r="5772150" b="1362075"/>
            <a:pathLst>
              <a:path w="5772150" h="1362075">
                <a:moveTo>
                  <a:pt x="95250" y="0"/>
                </a:moveTo>
                <a:lnTo>
                  <a:pt x="5772150" y="0"/>
                </a:lnTo>
                <a:lnTo>
                  <a:pt x="5772150" y="1362075"/>
                </a:lnTo>
                <a:lnTo>
                  <a:pt x="95250" y="1362075"/>
                </a:lnTo>
                <a:arcTo wR="95250" hR="95250" stAng="5400000" swAng="5400000"/>
                <a:lnTo>
                  <a:pt x="0" y="95250"/>
                </a:lnTo>
                <a:arcTo wR="95250" hR="95250" stAng="10800000" swAng="5400000"/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bodytext-diagram-Rkpfne-table-cell-2-0-3"/>
          <p:cNvSpPr txBox="1"/>
          <p:nvPr/>
        </p:nvSpPr>
        <p:spPr>
          <a:xfrm>
            <a:off x="1954560" y="6184255"/>
            <a:ext cx="2738438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Resistenza Espiratoria</a:t>
            </a:r>
            <a:endParaRPr lang="en-US" sz="2100" dirty="0"/>
          </a:p>
        </p:txBody>
      </p:sp>
      <p:sp>
        <p:nvSpPr>
          <p:cNvPr id="19" name="table_cell-diagram-Rkpfne-2-1"/>
          <p:cNvSpPr/>
          <p:nvPr/>
        </p:nvSpPr>
        <p:spPr>
          <a:xfrm>
            <a:off x="6232624" y="5693271"/>
            <a:ext cx="6353175" cy="1362075"/>
          </a:xfrm>
          <a:prstGeom prst="rect">
            <a:avLst/>
          </a:pr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bodytext-diagram-Rkpfne-table-cell-2-1-3"/>
          <p:cNvSpPr txBox="1"/>
          <p:nvPr/>
        </p:nvSpPr>
        <p:spPr>
          <a:xfrm>
            <a:off x="9164538" y="6184255"/>
            <a:ext cx="51911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Alta</a:t>
            </a:r>
            <a:endParaRPr lang="en-US" sz="2100" dirty="0"/>
          </a:p>
        </p:txBody>
      </p:sp>
      <p:sp>
        <p:nvSpPr>
          <p:cNvPr id="21" name="table_cell-diagram-Rkpfne-2-2"/>
          <p:cNvSpPr/>
          <p:nvPr/>
        </p:nvSpPr>
        <p:spPr>
          <a:xfrm>
            <a:off x="12621369" y="5693271"/>
            <a:ext cx="5248275" cy="1362075"/>
          </a:xfrm>
          <a:custGeom>
            <a:avLst/>
            <a:gdLst/>
            <a:ahLst/>
            <a:cxnLst/>
            <a:rect l="0" t="0" r="5248275" b="1362075"/>
            <a:pathLst>
              <a:path w="5248275" h="1362075">
                <a:moveTo>
                  <a:pt x="0" y="0"/>
                </a:moveTo>
                <a:lnTo>
                  <a:pt x="5153025" y="0"/>
                </a:lnTo>
                <a:arcTo wR="95250" hR="95250" stAng="16200000" swAng="5400000"/>
                <a:lnTo>
                  <a:pt x="5248275" y="1266825"/>
                </a:lnTo>
                <a:arcTo wR="95250" hR="95250" stAng="0" swAng="5400000"/>
                <a:lnTo>
                  <a:pt x="0" y="1362075"/>
                </a:lnTo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bodytext-diagram-Rkpfne-table-cell-2-2-3"/>
          <p:cNvSpPr txBox="1"/>
          <p:nvPr/>
        </p:nvSpPr>
        <p:spPr>
          <a:xfrm>
            <a:off x="15001875" y="6184255"/>
            <a:ext cx="51911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Alta</a:t>
            </a:r>
            <a:endParaRPr lang="en-US" sz="2100" dirty="0"/>
          </a:p>
        </p:txBody>
      </p:sp>
      <p:sp>
        <p:nvSpPr>
          <p:cNvPr id="23" name="table_cell-diagram-Rkpfne-3-0"/>
          <p:cNvSpPr/>
          <p:nvPr/>
        </p:nvSpPr>
        <p:spPr>
          <a:xfrm>
            <a:off x="419100" y="7097464"/>
            <a:ext cx="5772150" cy="1362075"/>
          </a:xfrm>
          <a:custGeom>
            <a:avLst/>
            <a:gdLst/>
            <a:ahLst/>
            <a:cxnLst/>
            <a:rect l="0" t="0" r="5772150" b="1362075"/>
            <a:pathLst>
              <a:path w="5772150" h="1362075">
                <a:moveTo>
                  <a:pt x="95250" y="0"/>
                </a:moveTo>
                <a:lnTo>
                  <a:pt x="5772150" y="0"/>
                </a:lnTo>
                <a:lnTo>
                  <a:pt x="5772150" y="1362075"/>
                </a:lnTo>
                <a:lnTo>
                  <a:pt x="95250" y="1362075"/>
                </a:lnTo>
                <a:arcTo wR="95250" hR="95250" stAng="5400000" swAng="5400000"/>
                <a:lnTo>
                  <a:pt x="0" y="95250"/>
                </a:lnTo>
                <a:arcTo wR="95250" hR="95250" stAng="10800000" swAng="5400000"/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4" name="bodytext-diagram-Rkpfne-table-cell-3-0-4"/>
          <p:cNvSpPr txBox="1"/>
          <p:nvPr/>
        </p:nvSpPr>
        <p:spPr>
          <a:xfrm>
            <a:off x="2066032" y="7588448"/>
            <a:ext cx="251936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Obiettivo principale</a:t>
            </a:r>
            <a:endParaRPr lang="en-US" sz="2100" dirty="0"/>
          </a:p>
        </p:txBody>
      </p:sp>
      <p:sp>
        <p:nvSpPr>
          <p:cNvPr id="25" name="table_cell-diagram-Rkpfne-3-1"/>
          <p:cNvSpPr/>
          <p:nvPr/>
        </p:nvSpPr>
        <p:spPr>
          <a:xfrm>
            <a:off x="6232624" y="7097464"/>
            <a:ext cx="6353175" cy="1362075"/>
          </a:xfrm>
          <a:prstGeom prst="rect">
            <a:avLst/>
          </a:pr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bodytext-diagram-Rkpfne-table-cell-3-1-4"/>
          <p:cNvSpPr txBox="1"/>
          <p:nvPr/>
        </p:nvSpPr>
        <p:spPr>
          <a:xfrm>
            <a:off x="7868989" y="7588448"/>
            <a:ext cx="310991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Fonazione/Svezzamento</a:t>
            </a:r>
            <a:endParaRPr lang="en-US" sz="2100" dirty="0"/>
          </a:p>
        </p:txBody>
      </p:sp>
      <p:sp>
        <p:nvSpPr>
          <p:cNvPr id="27" name="table_cell-diagram-Rkpfne-3-2"/>
          <p:cNvSpPr/>
          <p:nvPr/>
        </p:nvSpPr>
        <p:spPr>
          <a:xfrm>
            <a:off x="12621369" y="7097464"/>
            <a:ext cx="5248275" cy="1362075"/>
          </a:xfrm>
          <a:custGeom>
            <a:avLst/>
            <a:gdLst/>
            <a:ahLst/>
            <a:cxnLst/>
            <a:rect l="0" t="0" r="5248275" b="1362075"/>
            <a:pathLst>
              <a:path w="5248275" h="1362075">
                <a:moveTo>
                  <a:pt x="0" y="0"/>
                </a:moveTo>
                <a:lnTo>
                  <a:pt x="5153025" y="0"/>
                </a:lnTo>
                <a:arcTo wR="95250" hR="95250" stAng="16200000" swAng="5400000"/>
                <a:lnTo>
                  <a:pt x="5248275" y="1266825"/>
                </a:lnTo>
                <a:arcTo wR="95250" hR="95250" stAng="0" swAng="5400000"/>
                <a:lnTo>
                  <a:pt x="0" y="1362075"/>
                </a:lnTo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8" name="bodytext-diagram-Rkpfne-table-cell-3-2-4"/>
          <p:cNvSpPr txBox="1"/>
          <p:nvPr/>
        </p:nvSpPr>
        <p:spPr>
          <a:xfrm>
            <a:off x="14086880" y="7588448"/>
            <a:ext cx="2347913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Test finale pervietà</a:t>
            </a:r>
            <a:endParaRPr lang="en-US" sz="2100" dirty="0"/>
          </a:p>
        </p:txBody>
      </p:sp>
      <p:sp>
        <p:nvSpPr>
          <p:cNvPr id="29" name="table_cell-diagram-Rkpfne-4-0"/>
          <p:cNvSpPr/>
          <p:nvPr/>
        </p:nvSpPr>
        <p:spPr>
          <a:xfrm>
            <a:off x="419100" y="8501658"/>
            <a:ext cx="5772150" cy="1362075"/>
          </a:xfrm>
          <a:custGeom>
            <a:avLst/>
            <a:gdLst/>
            <a:ahLst/>
            <a:cxnLst/>
            <a:rect l="0" t="0" r="5772150" b="1362075"/>
            <a:pathLst>
              <a:path w="5772150" h="1362075">
                <a:moveTo>
                  <a:pt x="95250" y="0"/>
                </a:moveTo>
                <a:lnTo>
                  <a:pt x="5772150" y="0"/>
                </a:lnTo>
                <a:lnTo>
                  <a:pt x="5772150" y="1362075"/>
                </a:lnTo>
                <a:lnTo>
                  <a:pt x="95250" y="1362075"/>
                </a:lnTo>
                <a:arcTo wR="95250" hR="95250" stAng="5400000" swAng="5400000"/>
                <a:lnTo>
                  <a:pt x="0" y="95250"/>
                </a:lnTo>
                <a:arcTo wR="95250" hR="95250" stAng="10800000" swAng="5400000"/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0" name="bodytext-diagram-Rkpfne-table-cell-4-0-5"/>
          <p:cNvSpPr txBox="1"/>
          <p:nvPr/>
        </p:nvSpPr>
        <p:spPr>
          <a:xfrm>
            <a:off x="2339132" y="8992791"/>
            <a:ext cx="1966912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Rischio di fatica</a:t>
            </a:r>
            <a:endParaRPr lang="en-US" sz="2100" dirty="0"/>
          </a:p>
        </p:txBody>
      </p:sp>
      <p:sp>
        <p:nvSpPr>
          <p:cNvPr id="31" name="table_cell-diagram-Rkpfne-4-1"/>
          <p:cNvSpPr/>
          <p:nvPr/>
        </p:nvSpPr>
        <p:spPr>
          <a:xfrm>
            <a:off x="6232624" y="8501658"/>
            <a:ext cx="6353175" cy="1362075"/>
          </a:xfrm>
          <a:prstGeom prst="rect">
            <a:avLst/>
          </a:pr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2" name="bodytext-diagram-Rkpfne-table-cell-4-1-5"/>
          <p:cNvSpPr txBox="1"/>
          <p:nvPr/>
        </p:nvSpPr>
        <p:spPr>
          <a:xfrm>
            <a:off x="8978801" y="8992791"/>
            <a:ext cx="890588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Minore</a:t>
            </a:r>
            <a:endParaRPr lang="en-US" sz="2100" dirty="0"/>
          </a:p>
        </p:txBody>
      </p:sp>
      <p:sp>
        <p:nvSpPr>
          <p:cNvPr id="33" name="table_cell-diagram-Rkpfne-4-2"/>
          <p:cNvSpPr/>
          <p:nvPr/>
        </p:nvSpPr>
        <p:spPr>
          <a:xfrm>
            <a:off x="12621369" y="8501658"/>
            <a:ext cx="5248275" cy="1362075"/>
          </a:xfrm>
          <a:custGeom>
            <a:avLst/>
            <a:gdLst/>
            <a:ahLst/>
            <a:cxnLst/>
            <a:rect l="0" t="0" r="5248275" b="1362075"/>
            <a:pathLst>
              <a:path w="5248275" h="1362075">
                <a:moveTo>
                  <a:pt x="0" y="0"/>
                </a:moveTo>
                <a:lnTo>
                  <a:pt x="5153025" y="0"/>
                </a:lnTo>
                <a:arcTo wR="95250" hR="95250" stAng="16200000" swAng="5400000"/>
                <a:lnTo>
                  <a:pt x="5248275" y="1266825"/>
                </a:lnTo>
                <a:arcTo wR="95250" hR="95250" stAng="0" swAng="5400000"/>
                <a:lnTo>
                  <a:pt x="0" y="1362075"/>
                </a:lnTo>
                <a:close/>
              </a:path>
            </a:pathLst>
          </a:custGeom>
          <a:solidFill>
            <a:srgbClr val="555B66">
              <a:alpha val="1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4" name="bodytext-diagram-Rkpfne-table-cell-4-2-5"/>
          <p:cNvSpPr txBox="1"/>
          <p:nvPr/>
        </p:nvSpPr>
        <p:spPr>
          <a:xfrm>
            <a:off x="14644390" y="8992791"/>
            <a:ext cx="1233488" cy="4819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Maggiore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551491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8D3DAF50-9621-6DA6-BCAA-4CBD5015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1" y="1371601"/>
            <a:ext cx="2578895" cy="27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251CC15C-7A94-0879-2A59-50A42244B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02468"/>
            <a:ext cx="18288000" cy="2076604"/>
          </a:xfrm>
          <a:noFill/>
          <a:ln w="12700">
            <a:solidFill>
              <a:srgbClr val="FAFD00"/>
            </a:solidFill>
            <a:miter lim="800000"/>
            <a:headEnd/>
            <a:tailEnd/>
          </a:ln>
        </p:spPr>
        <p:txBody>
          <a:bodyPr wrap="none" lIns="65930" tIns="26372" rIns="65930" bIns="26372" anchor="t">
            <a:spAutoFit/>
          </a:bodyPr>
          <a:lstStyle/>
          <a:p>
            <a:r>
              <a:rPr lang="it-IT" altLang="it-IT">
                <a:solidFill>
                  <a:srgbClr val="FFFF00"/>
                </a:solidFill>
              </a:rPr>
              <a:t>Criteria for removal cannula</a:t>
            </a:r>
            <a:endParaRPr lang="it-IT" altLang="it-IT">
              <a:solidFill>
                <a:schemeClr val="hlink"/>
              </a:solidFill>
            </a:endParaRP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813B15C7-C95E-6632-69FF-147EFEE7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3086100"/>
            <a:ext cx="11527293" cy="672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930" tIns="26372" rIns="65930" bIns="26372">
            <a:spAutoFit/>
          </a:bodyPr>
          <a:lstStyle>
            <a:lvl1pPr defTabSz="8445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22275" defTabSz="8445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44550" defTabSz="8445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65238" defTabSz="8445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87513" defTabSz="8445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44713" defTabSz="844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01913" defTabSz="844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59113" defTabSz="844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16313" defTabSz="844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1. storia clinica: (1° ICU </a:t>
            </a:r>
            <a:r>
              <a:rPr lang="it-IT" altLang="it-IT" sz="2550" dirty="0" err="1">
                <a:solidFill>
                  <a:srgbClr val="FFFFEF"/>
                </a:solidFill>
                <a:latin typeface="Comic Sans MS" panose="030F0902030302020204" pitchFamily="66" charset="0"/>
              </a:rPr>
              <a:t>admission</a:t>
            </a:r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 )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2. stabilità clinica: non cambiamenti di terapia nell'ultima settimana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 (rimozione della causa che ha portato la tracheostomia)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3. 72 ore di chiusura di una cannula fenestrata senza peggioramento clinico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(trial della cannula con pallone sgonfiato)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4. volume corrente  &gt; 200 ml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5. MIP &gt;20 cm H2O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6. MEP &gt; 40 cmH2O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7. adeguata tosse ed efficiente espettorazione (PEF-</a:t>
            </a:r>
            <a:r>
              <a:rPr lang="it-IT" altLang="it-IT" sz="2550" dirty="0" err="1">
                <a:solidFill>
                  <a:srgbClr val="FFFFEF"/>
                </a:solidFill>
                <a:latin typeface="Comic Sans MS" panose="030F0902030302020204" pitchFamily="66" charset="0"/>
              </a:rPr>
              <a:t>cough</a:t>
            </a:r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) 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8.  adeguato stato neurologico (GCS &gt;8)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9. normale transito ai liquidi e ai solidi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10. fibroscopia: non alterazioni anatomiche alle corde vocali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                       non grossolani granulomi 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11. condizioni familiari: se scadente assistenza, </a:t>
            </a:r>
          </a:p>
          <a:p>
            <a:r>
              <a:rPr lang="it-IT" altLang="it-IT" sz="2550" dirty="0">
                <a:solidFill>
                  <a:srgbClr val="FFFFEF"/>
                </a:solidFill>
                <a:latin typeface="Comic Sans MS" panose="030F0902030302020204" pitchFamily="66" charset="0"/>
              </a:rPr>
              <a:t>probabile cattiva igiene o scadente, compliance alla umidificazione</a:t>
            </a:r>
          </a:p>
          <a:p>
            <a:r>
              <a:rPr lang="it-IT" altLang="it-IT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12 . in COPD </a:t>
            </a:r>
            <a:r>
              <a:rPr lang="it-IT" altLang="it-IT" sz="25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ipercapnici</a:t>
            </a:r>
            <a:r>
              <a:rPr lang="it-IT" altLang="it-IT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 severi test ventilazione nasale.</a:t>
            </a:r>
          </a:p>
          <a:p>
            <a:r>
              <a:rPr lang="it-IT" altLang="it-IT" sz="2550" dirty="0">
                <a:latin typeface="Helvetica" pitchFamily="2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50804548"/>
      </p:ext>
    </p:extLst>
  </p:cSld>
  <p:clrMapOvr>
    <a:masterClrMapping/>
  </p:clrMapOvr>
  <p:transition advTm="20016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988238AA-C3A5-F01C-4C77-99029A35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342900"/>
            <a:ext cx="8572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5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DECANNULAMENTO (2)</a:t>
            </a:r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76197232-83D4-B29B-A199-E45CAA2F3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343400"/>
            <a:ext cx="81153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Informare il P.te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Preparare il materiale (garze,</a:t>
            </a:r>
          </a:p>
          <a:p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disinfettante, steril-strip, cerotto)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Preparare il P.te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Tracheoaspirare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Rimuovere la cannula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Disinfettare la zona con Betadine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Chiudere il tracheostoma con degli steril-strip</a:t>
            </a:r>
          </a:p>
          <a:p>
            <a:pPr>
              <a:buFontTx/>
              <a:buChar char="•"/>
            </a:pPr>
            <a:r>
              <a:rPr lang="it-IT" altLang="it-IT" sz="3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Coprire con medicazione a piatto </a:t>
            </a: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9BD29E0B-729F-AE9C-F9BC-4DF2395FC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493" y="9258301"/>
            <a:ext cx="70456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000000"/>
                  </a:outerShdw>
                </a:effectLst>
              </a:rPr>
              <a:t>MONITORARE I PARAMETRI VITALI ALMENO 24 H</a:t>
            </a:r>
            <a:endParaRPr lang="en-GB" altLang="it-IT" sz="27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1DBDB60E-4C7B-12A6-1B2D-84A6CC24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600200"/>
            <a:ext cx="50138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36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STABILITA’ CLINICA</a:t>
            </a:r>
          </a:p>
          <a:p>
            <a:pPr eaLnBrk="1" hangingPunct="1">
              <a:buFontTx/>
              <a:buAutoNum type="arabicPeriod"/>
            </a:pPr>
            <a:r>
              <a:rPr lang="it-IT" altLang="it-IT" sz="36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DEGLUTIZIONE OK</a:t>
            </a:r>
          </a:p>
          <a:p>
            <a:pPr eaLnBrk="1" hangingPunct="1">
              <a:buFontTx/>
              <a:buAutoNum type="arabicPeriod"/>
            </a:pPr>
            <a:r>
              <a:rPr lang="it-IT" altLang="it-IT" sz="36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STENOSI</a:t>
            </a:r>
          </a:p>
          <a:p>
            <a:pPr eaLnBrk="1" hangingPunct="1">
              <a:buFontTx/>
              <a:buAutoNum type="arabicPeriod"/>
            </a:pPr>
            <a:r>
              <a:rPr lang="it-IT" altLang="it-IT" sz="36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TOSSE EFFICACE</a:t>
            </a:r>
            <a:endParaRPr lang="en-GB" altLang="it-IT" sz="360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3910" name="Picture 6">
            <a:extLst>
              <a:ext uri="{FF2B5EF4-FFF2-40B4-BE49-F238E27FC236}">
                <a16:creationId xmlns:a16="http://schemas.microsoft.com/office/drawing/2014/main" id="{23DF2C21-47F9-305B-9E6B-D61A3B1C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057400"/>
            <a:ext cx="3098007" cy="33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25288"/>
      </p:ext>
    </p:extLst>
  </p:cSld>
  <p:clrMapOvr>
    <a:masterClrMapping/>
  </p:clrMapOvr>
  <p:transition advTm="1616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15f996-6397-4fbe-8ad9-6d8979f36cb1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04"/>
          <p:cNvSpPr txBox="1"/>
          <p:nvPr/>
        </p:nvSpPr>
        <p:spPr>
          <a:xfrm>
            <a:off x="762000" y="3614738"/>
            <a:ext cx="7805738" cy="31013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7920"/>
              </a:lnSpc>
              <a:buNone/>
            </a:pP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Tecnica operativa</a:t>
            </a:r>
            <a:r>
              <a:rPr lang="en-US" sz="6600" dirty="0">
                <a:solidFill>
                  <a:srgbClr val="000000"/>
                </a:solidFill>
              </a:rPr>
              <a:t>
</a:t>
            </a: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per la rimozione della</a:t>
            </a:r>
            <a:r>
              <a:rPr lang="en-US" sz="6600" dirty="0">
                <a:solidFill>
                  <a:srgbClr val="000000"/>
                </a:solidFill>
              </a:rPr>
              <a:t>
</a:t>
            </a: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cannula tracheale</a:t>
            </a:r>
            <a:endParaRPr lang="en-US" sz="6600" dirty="0"/>
          </a:p>
        </p:txBody>
      </p:sp>
      <p:sp>
        <p:nvSpPr>
          <p:cNvPr id="5" name="shape-diagram-6Y6sdt-0"/>
          <p:cNvSpPr/>
          <p:nvPr/>
        </p:nvSpPr>
        <p:spPr>
          <a:xfrm>
            <a:off x="10582275" y="7620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icon-diagram-6Y6sdt-0"/>
          <p:cNvSpPr/>
          <p:nvPr/>
        </p:nvSpPr>
        <p:spPr>
          <a:xfrm>
            <a:off x="10058400" y="7620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6382" y="1080939"/>
            <a:ext cx="490686" cy="543223"/>
          </a:xfrm>
          <a:prstGeom prst="rect">
            <a:avLst/>
          </a:prstGeom>
        </p:spPr>
      </p:pic>
      <p:sp>
        <p:nvSpPr>
          <p:cNvPr id="8" name="headingtext-diagram-6Y6sdt-0-1"/>
          <p:cNvSpPr txBox="1"/>
          <p:nvPr/>
        </p:nvSpPr>
        <p:spPr>
          <a:xfrm>
            <a:off x="11468100" y="7620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Posizionamento</a:t>
            </a:r>
            <a:endParaRPr lang="en-US" sz="2100" dirty="0"/>
          </a:p>
        </p:txBody>
      </p:sp>
      <p:sp>
        <p:nvSpPr>
          <p:cNvPr id="9" name="bodytext-diagram-6Y6sdt-0-1"/>
          <p:cNvSpPr txBox="1"/>
          <p:nvPr/>
        </p:nvSpPr>
        <p:spPr>
          <a:xfrm>
            <a:off x="11468100" y="11962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Paziente in posizione supina con collo lievemente esteso per esporre bene la stomia.</a:t>
            </a:r>
            <a:endParaRPr lang="en-US" sz="1800" dirty="0"/>
          </a:p>
        </p:txBody>
      </p:sp>
      <p:sp>
        <p:nvSpPr>
          <p:cNvPr id="10" name="shape-diagram-6Y6sdt-1"/>
          <p:cNvSpPr/>
          <p:nvPr/>
        </p:nvSpPr>
        <p:spPr>
          <a:xfrm>
            <a:off x="10582275" y="25146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icon-diagram-6Y6sdt-1"/>
          <p:cNvSpPr/>
          <p:nvPr/>
        </p:nvSpPr>
        <p:spPr>
          <a:xfrm>
            <a:off x="10058400" y="25146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6382" y="2833539"/>
            <a:ext cx="490686" cy="543223"/>
          </a:xfrm>
          <a:prstGeom prst="rect">
            <a:avLst/>
          </a:prstGeom>
        </p:spPr>
      </p:pic>
      <p:sp>
        <p:nvSpPr>
          <p:cNvPr id="13" name="headingtext-diagram-6Y6sdt-1-2"/>
          <p:cNvSpPr txBox="1"/>
          <p:nvPr/>
        </p:nvSpPr>
        <p:spPr>
          <a:xfrm>
            <a:off x="11468100" y="25146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Iperossigenazione</a:t>
            </a:r>
            <a:endParaRPr lang="en-US" sz="2100" dirty="0"/>
          </a:p>
        </p:txBody>
      </p:sp>
      <p:sp>
        <p:nvSpPr>
          <p:cNvPr id="14" name="bodytext-diagram-6Y6sdt-1-2"/>
          <p:cNvSpPr txBox="1"/>
          <p:nvPr/>
        </p:nvSpPr>
        <p:spPr>
          <a:xfrm>
            <a:off x="11468100" y="29488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Somministrazione di ossigeno al 100% per un intervallo di 2-3 minuti prima dell'atto.</a:t>
            </a:r>
            <a:endParaRPr lang="en-US" sz="1800" dirty="0"/>
          </a:p>
        </p:txBody>
      </p:sp>
      <p:sp>
        <p:nvSpPr>
          <p:cNvPr id="15" name="shape-diagram-6Y6sdt-2"/>
          <p:cNvSpPr/>
          <p:nvPr/>
        </p:nvSpPr>
        <p:spPr>
          <a:xfrm>
            <a:off x="10582275" y="42672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icon-diagram-6Y6sdt-2"/>
          <p:cNvSpPr/>
          <p:nvPr/>
        </p:nvSpPr>
        <p:spPr>
          <a:xfrm>
            <a:off x="10058400" y="42672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6382" y="4586139"/>
            <a:ext cx="490686" cy="543223"/>
          </a:xfrm>
          <a:prstGeom prst="rect">
            <a:avLst/>
          </a:prstGeom>
        </p:spPr>
      </p:pic>
      <p:sp>
        <p:nvSpPr>
          <p:cNvPr id="18" name="headingtext-diagram-6Y6sdt-2-3"/>
          <p:cNvSpPr txBox="1"/>
          <p:nvPr/>
        </p:nvSpPr>
        <p:spPr>
          <a:xfrm>
            <a:off x="11468100" y="42672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Ultima aspirazione</a:t>
            </a:r>
            <a:endParaRPr lang="en-US" sz="2100" dirty="0"/>
          </a:p>
        </p:txBody>
      </p:sp>
      <p:sp>
        <p:nvSpPr>
          <p:cNvPr id="19" name="bodytext-diagram-6Y6sdt-2-3"/>
          <p:cNvSpPr txBox="1"/>
          <p:nvPr/>
        </p:nvSpPr>
        <p:spPr>
          <a:xfrm>
            <a:off x="11468100" y="47014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Pulizia profonda della trachea attraverso la cannula e della cavità orale del paziente.</a:t>
            </a:r>
            <a:endParaRPr lang="en-US" sz="1800" dirty="0"/>
          </a:p>
        </p:txBody>
      </p:sp>
      <p:sp>
        <p:nvSpPr>
          <p:cNvPr id="20" name="shape-diagram-6Y6sdt-3"/>
          <p:cNvSpPr/>
          <p:nvPr/>
        </p:nvSpPr>
        <p:spPr>
          <a:xfrm>
            <a:off x="10582275" y="6019800"/>
            <a:ext cx="19050" cy="1752600"/>
          </a:xfrm>
          <a:prstGeom prst="rect">
            <a:avLst/>
          </a:prstGeom>
          <a:solidFill>
            <a:srgbClr val="3498FB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icon-diagram-6Y6sdt-3"/>
          <p:cNvSpPr/>
          <p:nvPr/>
        </p:nvSpPr>
        <p:spPr>
          <a:xfrm>
            <a:off x="10058400" y="60198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22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6382" y="6338739"/>
            <a:ext cx="490686" cy="543223"/>
          </a:xfrm>
          <a:prstGeom prst="rect">
            <a:avLst/>
          </a:prstGeom>
        </p:spPr>
      </p:pic>
      <p:sp>
        <p:nvSpPr>
          <p:cNvPr id="23" name="headingtext-diagram-6Y6sdt-3-4"/>
          <p:cNvSpPr txBox="1"/>
          <p:nvPr/>
        </p:nvSpPr>
        <p:spPr>
          <a:xfrm>
            <a:off x="11468100" y="60198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Rimozione</a:t>
            </a:r>
            <a:endParaRPr lang="en-US" sz="2100" dirty="0"/>
          </a:p>
        </p:txBody>
      </p:sp>
      <p:sp>
        <p:nvSpPr>
          <p:cNvPr id="24" name="bodytext-diagram-6Y6sdt-3-4"/>
          <p:cNvSpPr txBox="1"/>
          <p:nvPr/>
        </p:nvSpPr>
        <p:spPr>
          <a:xfrm>
            <a:off x="11468100" y="64540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Estrazione della cannula durante l'espirazione seguendo la curvatura anatomica naturale.</a:t>
            </a:r>
            <a:endParaRPr lang="en-US" sz="1800" dirty="0"/>
          </a:p>
        </p:txBody>
      </p:sp>
      <p:sp>
        <p:nvSpPr>
          <p:cNvPr id="25" name="icon-diagram-6Y6sdt-4"/>
          <p:cNvSpPr/>
          <p:nvPr/>
        </p:nvSpPr>
        <p:spPr>
          <a:xfrm>
            <a:off x="10058400" y="7772400"/>
            <a:ext cx="1066800" cy="1181100"/>
          </a:xfrm>
          <a:custGeom>
            <a:avLst/>
            <a:gdLst/>
            <a:ahLst/>
            <a:cxnLst/>
            <a:rect l="0" t="0" r="1066800" b="1181100"/>
            <a:pathLst>
              <a:path w="1066800" h="1181100">
                <a:moveTo>
                  <a:pt x="0" y="295275"/>
                </a:moveTo>
                <a:lnTo>
                  <a:pt x="533400" y="0"/>
                </a:lnTo>
                <a:lnTo>
                  <a:pt x="1066800" y="295275"/>
                </a:lnTo>
                <a:lnTo>
                  <a:pt x="1066800" y="885825"/>
                </a:lnTo>
                <a:lnTo>
                  <a:pt x="533400" y="1181100"/>
                </a:lnTo>
                <a:lnTo>
                  <a:pt x="0" y="885825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pic>
        <p:nvPicPr>
          <p:cNvPr id="26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6382" y="8091339"/>
            <a:ext cx="490686" cy="543223"/>
          </a:xfrm>
          <a:prstGeom prst="rect">
            <a:avLst/>
          </a:prstGeom>
        </p:spPr>
      </p:pic>
      <p:sp>
        <p:nvSpPr>
          <p:cNvPr id="27" name="headingtext-diagram-6Y6sdt-4-5"/>
          <p:cNvSpPr txBox="1"/>
          <p:nvPr/>
        </p:nvSpPr>
        <p:spPr>
          <a:xfrm>
            <a:off x="11468100" y="7772400"/>
            <a:ext cx="609123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Ispezione e cura</a:t>
            </a:r>
            <a:endParaRPr lang="en-US" sz="2100" dirty="0"/>
          </a:p>
        </p:txBody>
      </p:sp>
      <p:sp>
        <p:nvSpPr>
          <p:cNvPr id="28" name="bodytext-diagram-6Y6sdt-4-5"/>
          <p:cNvSpPr txBox="1"/>
          <p:nvPr/>
        </p:nvSpPr>
        <p:spPr>
          <a:xfrm>
            <a:off x="11468100" y="8206680"/>
            <a:ext cx="6091238" cy="7867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6A6A6A"/>
                </a:solidFill>
                <a:latin typeface="Open Sans" panose="00000500000000000000" pitchFamily="2" charset="0"/>
              </a:rPr>
              <a:t>Controllo del foro tracheale e applicazione di garza sterile con cerotto impermeabile.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9D31381-D233-3B5A-DB64-462ECE254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6200" y="2628900"/>
            <a:ext cx="11658600" cy="1809750"/>
          </a:xfrm>
        </p:spPr>
        <p:txBody>
          <a:bodyPr/>
          <a:lstStyle/>
          <a:p>
            <a:r>
              <a:rPr lang="en-GB" altLang="it-IT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Wean From the Tube Not Necessarily From the Ventilator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B713C77-F232-1E67-D203-1C7B889B4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0" y="7429500"/>
            <a:ext cx="69723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it-IT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John R. Bach </a:t>
            </a:r>
            <a:endParaRPr lang="en-US" altLang="it-IT" sz="3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  <a:p>
            <a:pPr eaLnBrk="0" hangingPunct="0"/>
            <a:r>
              <a:rPr lang="en-GB" altLang="it-IT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University of Medicine &amp; Dentistry of New Jersey, Newark, NJ </a:t>
            </a:r>
            <a:endParaRPr lang="en-US" altLang="it-IT" sz="3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B2C041CB-8FD1-D5F0-CFA4-CE3E4214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534" y="98832"/>
            <a:ext cx="9278419" cy="145212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DA9694-ED8D-503A-E1E8-C1C9822A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" y="5417638"/>
            <a:ext cx="4168732" cy="387810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6EC2F47-AA57-C9E5-173C-C30865A6F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20682" y="-1084712"/>
            <a:ext cx="7466944" cy="1329397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1B19CA-26D5-8A68-9D12-1D9098856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" y="98832"/>
            <a:ext cx="3678545" cy="4572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798889-F6C5-F5FA-CEBB-AF07C1DAD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92" y="1828802"/>
            <a:ext cx="4148259" cy="350254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CFA355-1060-3DC6-A97E-49035C215E05}"/>
              </a:ext>
            </a:extLst>
          </p:cNvPr>
          <p:cNvSpPr txBox="1"/>
          <p:nvPr/>
        </p:nvSpPr>
        <p:spPr>
          <a:xfrm>
            <a:off x="105664" y="9541837"/>
            <a:ext cx="18288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" pitchFamily="2" charset="0"/>
              </a:rPr>
              <a:t>CONCLUSIONE: Questi risultati suggeriscono che la migliore regola clinica di previsione per la </a:t>
            </a:r>
            <a:r>
              <a:rPr lang="it-IT" dirty="0" err="1">
                <a:solidFill>
                  <a:schemeClr val="bg1"/>
                </a:solidFill>
                <a:latin typeface="Times" pitchFamily="2" charset="0"/>
              </a:rPr>
              <a:t>decanulazione</a:t>
            </a:r>
            <a:r>
              <a:rPr lang="it-IT" dirty="0">
                <a:solidFill>
                  <a:schemeClr val="bg1"/>
                </a:solidFill>
                <a:latin typeface="Times" pitchFamily="2" charset="0"/>
              </a:rPr>
              <a:t> nei soggetti con lesioni cerebrali acquisite sia una combinazione delle seguenti valutazioni: (1) tappatura del tubo per tracheostomia, (2) valutazione endoscopica della perfezione delle vie aeree, (3) valutazione strumentale della deglutizione e (4) test del colorante blu</a:t>
            </a:r>
            <a:endParaRPr lang="it-IT" dirty="0">
              <a:solidFill>
                <a:schemeClr val="bg1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775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7B339C-48B2-9B6D-5EF6-1BE6032B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556" y="299258"/>
            <a:ext cx="9592887" cy="211605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C867DBA-87EA-999D-FC9B-728B610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94" y="9580649"/>
            <a:ext cx="4707013" cy="4070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867225-00D6-BFE5-BBAE-32910E976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8" y="3389629"/>
            <a:ext cx="8695112" cy="38258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CA870E-7EC2-BDEB-CA82-A147863F5329}"/>
              </a:ext>
            </a:extLst>
          </p:cNvPr>
          <p:cNvSpPr txBox="1"/>
          <p:nvPr/>
        </p:nvSpPr>
        <p:spPr>
          <a:xfrm>
            <a:off x="9809019" y="3544638"/>
            <a:ext cx="7980217" cy="48013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  <a:latin typeface="Helvetica" pitchFamily="2" charset="0"/>
              </a:rPr>
              <a:t>Risultati: 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
Il dataset di validazione esterna includeva 402 pazienti. Il modello dell'ensemble ha raggiunto un'accuratezza dell'81,8 % e un AUROC di 0,85 per la probabilità di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decannullazione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, con sensibilità e specificità rispettivamente del 76,4 % e dell'86,2 %. Il modello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AdaBoost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 SVR prevedeva il momento della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decannullazione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 con un errore assoluto mediano di 26,2 giorni e una precisione del 76,2% quando le previsioni erano dicotomiche alla soglia dei 90 giorni. 
</a:t>
            </a:r>
            <a:r>
              <a:rPr lang="it-IT" b="1" i="1" dirty="0">
                <a:solidFill>
                  <a:schemeClr val="bg1"/>
                </a:solidFill>
                <a:latin typeface="Helvetica" pitchFamily="2" charset="0"/>
              </a:rPr>
              <a:t>Conclusioni: 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
Questo studio ha validato con successo i modelli ML su un dataset indipendente, dimostrandone robustezza e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generalizzabilità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. Una previsione accurata della probabilità e del tempismo della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decanulazione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 è fondamentale per ottimizzare la gestione dei pazienti con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sABI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, ridurre i rischi di infezione, migliorare il recupero e facilitare transizioni più fluide verso l'assistenza domiciliare. La validazione esterna è un passo fondamentale per garantire l'affidabilità dei modelli ML in contesti clinici diversi, aprendo la strada alla loro integrazione nella pratica clinica.</a:t>
            </a:r>
            <a:endParaRPr lang="it-IT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73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78c629e-89c8-47ec-ac1a-5043a94d31eb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12"/>
          <p:cNvSpPr txBox="1"/>
          <p:nvPr/>
        </p:nvSpPr>
        <p:spPr>
          <a:xfrm>
            <a:off x="762000" y="2238375"/>
            <a:ext cx="16797338" cy="6438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4320"/>
              </a:lnSpc>
              <a:buNone/>
            </a:pPr>
            <a:r>
              <a:rPr lang="en-US" sz="3600" kern="1200" spc="-36" dirty="0">
                <a:solidFill>
                  <a:srgbClr val="090909"/>
                </a:solidFill>
                <a:latin typeface="Merriweather Light" panose="00000400000000000000" pitchFamily="2" charset="0"/>
              </a:rPr>
              <a:t>Monitoraggio Post-Decannula</a:t>
            </a:r>
            <a:endParaRPr lang="en-US" sz="3600" dirty="0"/>
          </a:p>
        </p:txBody>
      </p:sp>
      <p:sp>
        <p:nvSpPr>
          <p:cNvPr id="5" name="subtitle-467"/>
          <p:cNvSpPr txBox="1"/>
          <p:nvPr/>
        </p:nvSpPr>
        <p:spPr>
          <a:xfrm>
            <a:off x="762000" y="2952750"/>
            <a:ext cx="16797338" cy="8820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Il monitoraggio intensivo nelle 48 ore post-decannulazione è fondamentale per prevenire recidive e rilevare tempestivamente segni critici di ostruzione delle vie aeree superiori.</a:t>
            </a:r>
            <a:endParaRPr lang="en-US" sz="2100" dirty="0"/>
          </a:p>
        </p:txBody>
      </p:sp>
      <p:sp>
        <p:nvSpPr>
          <p:cNvPr id="6" name="node-diagram-LBfAgl-0"/>
          <p:cNvSpPr/>
          <p:nvPr/>
        </p:nvSpPr>
        <p:spPr>
          <a:xfrm>
            <a:off x="1676400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spanMainText-474"/>
          <p:cNvSpPr txBox="1"/>
          <p:nvPr/>
        </p:nvSpPr>
        <p:spPr>
          <a:xfrm>
            <a:off x="1990725" y="4695825"/>
            <a:ext cx="3000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4</a:t>
            </a:r>
            <a:endParaRPr lang="en-US" sz="3600" dirty="0"/>
          </a:p>
        </p:txBody>
      </p:sp>
      <p:sp>
        <p:nvSpPr>
          <p:cNvPr id="8" name="spanSuffix-403"/>
          <p:cNvSpPr txBox="1"/>
          <p:nvPr/>
        </p:nvSpPr>
        <p:spPr>
          <a:xfrm>
            <a:off x="2249031" y="4695825"/>
            <a:ext cx="73818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 ore</a:t>
            </a:r>
            <a:endParaRPr lang="en-US" sz="3600" dirty="0"/>
          </a:p>
        </p:txBody>
      </p:sp>
      <p:sp>
        <p:nvSpPr>
          <p:cNvPr id="9" name="bodytext-diagram-LBfAgl-0-1"/>
          <p:cNvSpPr txBox="1"/>
          <p:nvPr/>
        </p:nvSpPr>
        <p:spPr>
          <a:xfrm>
            <a:off x="1990725" y="5457825"/>
            <a:ext cx="267176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Segni Vitali (FC, PA, SpO2)</a:t>
            </a:r>
            <a:endParaRPr lang="en-US" sz="1800" dirty="0"/>
          </a:p>
        </p:txBody>
      </p:sp>
      <p:sp>
        <p:nvSpPr>
          <p:cNvPr id="10" name="node-diagram-LBfAgl-1"/>
          <p:cNvSpPr/>
          <p:nvPr/>
        </p:nvSpPr>
        <p:spPr>
          <a:xfrm>
            <a:off x="6705451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spanMainText-499"/>
          <p:cNvSpPr txBox="1"/>
          <p:nvPr/>
        </p:nvSpPr>
        <p:spPr>
          <a:xfrm>
            <a:off x="7019776" y="4695825"/>
            <a:ext cx="290513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2</a:t>
            </a:r>
            <a:endParaRPr lang="en-US" sz="3600" dirty="0"/>
          </a:p>
        </p:txBody>
      </p:sp>
      <p:sp>
        <p:nvSpPr>
          <p:cNvPr id="12" name="spanSuffix-482"/>
          <p:cNvSpPr txBox="1"/>
          <p:nvPr/>
        </p:nvSpPr>
        <p:spPr>
          <a:xfrm>
            <a:off x="7268144" y="4695825"/>
            <a:ext cx="73818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 ore</a:t>
            </a:r>
            <a:endParaRPr lang="en-US" sz="3600" dirty="0"/>
          </a:p>
        </p:txBody>
      </p:sp>
      <p:sp>
        <p:nvSpPr>
          <p:cNvPr id="13" name="bodytext-diagram-LBfAgl-1-2"/>
          <p:cNvSpPr txBox="1"/>
          <p:nvPr/>
        </p:nvSpPr>
        <p:spPr>
          <a:xfrm>
            <a:off x="7019776" y="5457825"/>
            <a:ext cx="246221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Frequenza Respiratoria</a:t>
            </a:r>
            <a:endParaRPr lang="en-US" sz="1800" dirty="0"/>
          </a:p>
        </p:txBody>
      </p:sp>
      <p:sp>
        <p:nvSpPr>
          <p:cNvPr id="14" name="node-diagram-LBfAgl-2"/>
          <p:cNvSpPr/>
          <p:nvPr/>
        </p:nvSpPr>
        <p:spPr>
          <a:xfrm>
            <a:off x="11734651" y="4343400"/>
            <a:ext cx="48577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spanMainText-430"/>
          <p:cNvSpPr txBox="1"/>
          <p:nvPr/>
        </p:nvSpPr>
        <p:spPr>
          <a:xfrm>
            <a:off x="12048976" y="4695825"/>
            <a:ext cx="2238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1</a:t>
            </a:r>
            <a:endParaRPr lang="en-US" sz="3600" dirty="0"/>
          </a:p>
        </p:txBody>
      </p:sp>
      <p:sp>
        <p:nvSpPr>
          <p:cNvPr id="16" name="bodytext-diagram-LBfAgl-2-3"/>
          <p:cNvSpPr txBox="1"/>
          <p:nvPr/>
        </p:nvSpPr>
        <p:spPr>
          <a:xfrm>
            <a:off x="12048976" y="5457825"/>
            <a:ext cx="1900238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Qualità della Voce</a:t>
            </a:r>
            <a:endParaRPr lang="en-US" sz="1800" dirty="0"/>
          </a:p>
        </p:txBody>
      </p:sp>
      <p:sp>
        <p:nvSpPr>
          <p:cNvPr id="17" name="node-diagram-LBfAgl-3"/>
          <p:cNvSpPr/>
          <p:nvPr/>
        </p:nvSpPr>
        <p:spPr>
          <a:xfrm>
            <a:off x="1676400" y="6271915"/>
            <a:ext cx="73723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spanMainText-442"/>
          <p:cNvSpPr txBox="1"/>
          <p:nvPr/>
        </p:nvSpPr>
        <p:spPr>
          <a:xfrm>
            <a:off x="1990725" y="6624340"/>
            <a:ext cx="2238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1</a:t>
            </a:r>
            <a:endParaRPr lang="en-US" sz="3600" dirty="0"/>
          </a:p>
        </p:txBody>
      </p:sp>
      <p:sp>
        <p:nvSpPr>
          <p:cNvPr id="19" name="bodytext-diagram-LBfAgl-3-4"/>
          <p:cNvSpPr txBox="1"/>
          <p:nvPr/>
        </p:nvSpPr>
        <p:spPr>
          <a:xfrm>
            <a:off x="1990725" y="7386340"/>
            <a:ext cx="1909762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Sforzo della Tosse</a:t>
            </a:r>
            <a:endParaRPr lang="en-US" sz="1800" dirty="0"/>
          </a:p>
        </p:txBody>
      </p:sp>
      <p:sp>
        <p:nvSpPr>
          <p:cNvPr id="20" name="node-diagram-LBfAgl-4"/>
          <p:cNvSpPr/>
          <p:nvPr/>
        </p:nvSpPr>
        <p:spPr>
          <a:xfrm>
            <a:off x="9220051" y="6271915"/>
            <a:ext cx="7372350" cy="1762125"/>
          </a:xfrm>
          <a:prstGeom prst="roundRect">
            <a:avLst>
              <a:gd name="adj" fmla="val 4324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1" name="spanMainText-469"/>
          <p:cNvSpPr txBox="1"/>
          <p:nvPr/>
        </p:nvSpPr>
        <p:spPr>
          <a:xfrm>
            <a:off x="9534376" y="6624340"/>
            <a:ext cx="223838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1</a:t>
            </a:r>
            <a:endParaRPr lang="en-US" sz="3600" dirty="0"/>
          </a:p>
        </p:txBody>
      </p:sp>
      <p:sp>
        <p:nvSpPr>
          <p:cNvPr id="22" name="spanSuffix-473"/>
          <p:cNvSpPr txBox="1"/>
          <p:nvPr/>
        </p:nvSpPr>
        <p:spPr>
          <a:xfrm>
            <a:off x="9719649" y="6624340"/>
            <a:ext cx="1223963" cy="6724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5110"/>
              </a:lnSpc>
              <a:buNone/>
            </a:pPr>
            <a:r>
              <a:rPr lang="en-US" sz="3600" kern="1200" spc="-144" dirty="0">
                <a:solidFill>
                  <a:srgbClr val="090909"/>
                </a:solidFill>
                <a:latin typeface="Merriweather" panose="00000500000000000000" pitchFamily="2" charset="0"/>
              </a:rPr>
              <a:t> turno</a:t>
            </a:r>
            <a:endParaRPr lang="en-US" sz="3600" dirty="0"/>
          </a:p>
        </p:txBody>
      </p:sp>
      <p:sp>
        <p:nvSpPr>
          <p:cNvPr id="23" name="bodytext-diagram-LBfAgl-4-5"/>
          <p:cNvSpPr txBox="1"/>
          <p:nvPr/>
        </p:nvSpPr>
        <p:spPr>
          <a:xfrm>
            <a:off x="9534376" y="7386340"/>
            <a:ext cx="2500313" cy="4438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740"/>
              </a:lnSpc>
              <a:buNone/>
            </a:pPr>
            <a:r>
              <a:rPr lang="en-US" sz="1800" kern="1200" spc="-18" dirty="0">
                <a:solidFill>
                  <a:srgbClr val="090909"/>
                </a:solidFill>
                <a:latin typeface="Open Sans" panose="00000500000000000000" pitchFamily="2" charset="0"/>
              </a:rPr>
              <a:t>Stato della Medicazione</a:t>
            </a:r>
            <a:endParaRPr lang="en-US" sz="18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983af6-ca1f-45a7-91cf-638d225e1f1a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44"/>
          <p:cNvSpPr txBox="1"/>
          <p:nvPr/>
        </p:nvSpPr>
        <p:spPr>
          <a:xfrm>
            <a:off x="762000" y="762000"/>
            <a:ext cx="16797338" cy="11010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7920"/>
              </a:lnSpc>
              <a:buNone/>
            </a:pPr>
            <a:r>
              <a:rPr lang="en-US" sz="6600" kern="1200" spc="-66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Gestione Stomia</a:t>
            </a:r>
            <a:endParaRPr lang="en-US" sz="6600" dirty="0"/>
          </a:p>
        </p:txBody>
      </p:sp>
      <p:sp>
        <p:nvSpPr>
          <p:cNvPr id="5" name="subtitle-449"/>
          <p:cNvSpPr txBox="1"/>
          <p:nvPr/>
        </p:nvSpPr>
        <p:spPr>
          <a:xfrm>
            <a:off x="762000" y="1933575"/>
            <a:ext cx="16797338" cy="10534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780"/>
              </a:lnSpc>
              <a:buNone/>
            </a:pPr>
            <a:r>
              <a:rPr lang="en-US" sz="2700" kern="1200" spc="-27" dirty="0">
                <a:solidFill>
                  <a:srgbClr val="6A6A6A"/>
                </a:solidFill>
                <a:latin typeface="Open Sans" panose="00000500000000000000" pitchFamily="2" charset="0"/>
              </a:rPr>
              <a:t>Protocolli essenziali per la cura del sito e la prevenzione di complicazioni dopo la rimozione della cannula tracheale.</a:t>
            </a:r>
            <a:endParaRPr lang="en-US" sz="2700" dirty="0"/>
          </a:p>
        </p:txBody>
      </p:sp>
      <p:sp>
        <p:nvSpPr>
          <p:cNvPr id="6" name="node-diagram-pwpHZu-0"/>
          <p:cNvSpPr/>
          <p:nvPr/>
        </p:nvSpPr>
        <p:spPr>
          <a:xfrm>
            <a:off x="7620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sequencetext-diagram-pwpHZu-0"/>
          <p:cNvSpPr/>
          <p:nvPr/>
        </p:nvSpPr>
        <p:spPr>
          <a:xfrm>
            <a:off x="11525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::before"/>
          <p:cNvSpPr txBox="1"/>
          <p:nvPr/>
        </p:nvSpPr>
        <p:spPr>
          <a:xfrm>
            <a:off x="1279327" y="4814888"/>
            <a:ext cx="279797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0 1</a:t>
            </a:r>
            <a:endParaRPr lang="en-US" sz="1800" dirty="0"/>
          </a:p>
        </p:txBody>
      </p:sp>
      <p:sp>
        <p:nvSpPr>
          <p:cNvPr id="9" name="headingtext-diagram-pwpHZu-0-1"/>
          <p:cNvSpPr txBox="1"/>
          <p:nvPr/>
        </p:nvSpPr>
        <p:spPr>
          <a:xfrm>
            <a:off x="11525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Medicazione</a:t>
            </a:r>
            <a:endParaRPr lang="en-US" sz="2100" dirty="0"/>
          </a:p>
        </p:txBody>
      </p:sp>
      <p:sp>
        <p:nvSpPr>
          <p:cNvPr id="10" name="bodytext-diagram-pwpHZu-0-1"/>
          <p:cNvSpPr txBox="1"/>
          <p:nvPr/>
        </p:nvSpPr>
        <p:spPr>
          <a:xfrm>
            <a:off x="1152525" y="5996880"/>
            <a:ext cx="3328988" cy="32251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Cambiare la medicazione quotidianamente o se sporca. Pulire la cute perilesionale con soluzione fisiologica, asciugare bene e usare barriere cutanee per proteggere dall'umidità.</a:t>
            </a:r>
            <a:endParaRPr lang="en-US" sz="2100" dirty="0"/>
          </a:p>
        </p:txBody>
      </p:sp>
      <p:sp>
        <p:nvSpPr>
          <p:cNvPr id="11" name="node-diagram-pwpHZu-1"/>
          <p:cNvSpPr/>
          <p:nvPr/>
        </p:nvSpPr>
        <p:spPr>
          <a:xfrm>
            <a:off x="49911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equencetext-diagram-pwpHZu-1"/>
          <p:cNvSpPr/>
          <p:nvPr/>
        </p:nvSpPr>
        <p:spPr>
          <a:xfrm>
            <a:off x="53816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::before"/>
          <p:cNvSpPr txBox="1"/>
          <p:nvPr/>
        </p:nvSpPr>
        <p:spPr>
          <a:xfrm>
            <a:off x="5492353" y="4814888"/>
            <a:ext cx="312093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0 2</a:t>
            </a:r>
            <a:endParaRPr lang="en-US" sz="1800" dirty="0"/>
          </a:p>
        </p:txBody>
      </p:sp>
      <p:sp>
        <p:nvSpPr>
          <p:cNvPr id="14" name="headingtext-diagram-pwpHZu-1-2"/>
          <p:cNvSpPr txBox="1"/>
          <p:nvPr/>
        </p:nvSpPr>
        <p:spPr>
          <a:xfrm>
            <a:off x="53816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Monitoraggio</a:t>
            </a:r>
            <a:endParaRPr lang="en-US" sz="2100" dirty="0"/>
          </a:p>
        </p:txBody>
      </p:sp>
      <p:sp>
        <p:nvSpPr>
          <p:cNvPr id="15" name="bodytext-diagram-pwpHZu-1-2"/>
          <p:cNvSpPr txBox="1"/>
          <p:nvPr/>
        </p:nvSpPr>
        <p:spPr>
          <a:xfrm>
            <a:off x="5381625" y="5996880"/>
            <a:ext cx="3328988" cy="32251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Controllare il sito ogni giorno. Prestare attenzione a segni di infezione come arrossamento localizzato, aumento di calore sulla pelle o presenza di secrezioni purulente.</a:t>
            </a:r>
            <a:endParaRPr lang="en-US" sz="2100" dirty="0"/>
          </a:p>
        </p:txBody>
      </p:sp>
      <p:sp>
        <p:nvSpPr>
          <p:cNvPr id="16" name="node-diagram-pwpHZu-2"/>
          <p:cNvSpPr/>
          <p:nvPr/>
        </p:nvSpPr>
        <p:spPr>
          <a:xfrm>
            <a:off x="92202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equencetext-diagram-pwpHZu-2"/>
          <p:cNvSpPr/>
          <p:nvPr/>
        </p:nvSpPr>
        <p:spPr>
          <a:xfrm>
            <a:off x="96107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::before"/>
          <p:cNvSpPr txBox="1"/>
          <p:nvPr/>
        </p:nvSpPr>
        <p:spPr>
          <a:xfrm>
            <a:off x="9724132" y="4814888"/>
            <a:ext cx="306735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0 3</a:t>
            </a:r>
            <a:endParaRPr lang="en-US" sz="1800" dirty="0"/>
          </a:p>
        </p:txBody>
      </p:sp>
      <p:sp>
        <p:nvSpPr>
          <p:cNvPr id="19" name="headingtext-diagram-pwpHZu-2-3"/>
          <p:cNvSpPr txBox="1"/>
          <p:nvPr/>
        </p:nvSpPr>
        <p:spPr>
          <a:xfrm>
            <a:off x="96107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Guarigione</a:t>
            </a:r>
            <a:endParaRPr lang="en-US" sz="2100" dirty="0"/>
          </a:p>
        </p:txBody>
      </p:sp>
      <p:sp>
        <p:nvSpPr>
          <p:cNvPr id="20" name="bodytext-diagram-pwpHZu-2-3"/>
          <p:cNvSpPr txBox="1"/>
          <p:nvPr/>
        </p:nvSpPr>
        <p:spPr>
          <a:xfrm>
            <a:off x="9610725" y="5996880"/>
            <a:ext cx="3328988" cy="32251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La maggior parte delle stomie si chiude spontaneamente entro 7-10 giorni. Se persiste una fistola tracheo-cutanea dopo 2 settimane, consultare il medico per revisione.</a:t>
            </a:r>
            <a:endParaRPr lang="en-US" sz="2100" dirty="0"/>
          </a:p>
        </p:txBody>
      </p:sp>
      <p:sp>
        <p:nvSpPr>
          <p:cNvPr id="21" name="node-diagram-pwpHZu-3"/>
          <p:cNvSpPr/>
          <p:nvPr/>
        </p:nvSpPr>
        <p:spPr>
          <a:xfrm>
            <a:off x="13449300" y="4324350"/>
            <a:ext cx="4057650" cy="5191125"/>
          </a:xfrm>
          <a:prstGeom prst="roundRect">
            <a:avLst>
              <a:gd name="adj" fmla="val 1878"/>
            </a:avLst>
          </a:prstGeom>
          <a:gradFill>
            <a:gsLst>
              <a:gs pos="20000">
                <a:srgbClr val="3498FB">
                  <a:alpha val="10000"/>
                </a:srgbClr>
              </a:gs>
              <a:gs pos="70000">
                <a:srgbClr val="FF62D1">
                  <a:alpha val="10000"/>
                </a:srgbClr>
              </a:gs>
            </a:gsLst>
            <a:lin ang="2400000" scaled="0"/>
          </a:gradFill>
          <a:ln w="9525">
            <a:solidFill>
              <a:srgbClr val="3498F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2" name="sequencetext-diagram-pwpHZu-3"/>
          <p:cNvSpPr/>
          <p:nvPr/>
        </p:nvSpPr>
        <p:spPr>
          <a:xfrm>
            <a:off x="13839825" y="4714875"/>
            <a:ext cx="533400" cy="619125"/>
          </a:xfrm>
          <a:custGeom>
            <a:avLst/>
            <a:gdLst/>
            <a:ahLst/>
            <a:cxnLst/>
            <a:rect l="0" t="0" r="533400" b="619125"/>
            <a:pathLst>
              <a:path w="533400" h="619125">
                <a:moveTo>
                  <a:pt x="0" y="154781"/>
                </a:moveTo>
                <a:lnTo>
                  <a:pt x="266700" y="0"/>
                </a:lnTo>
                <a:lnTo>
                  <a:pt x="533400" y="154781"/>
                </a:lnTo>
                <a:lnTo>
                  <a:pt x="533400" y="464344"/>
                </a:lnTo>
                <a:lnTo>
                  <a:pt x="266700" y="619125"/>
                </a:lnTo>
                <a:lnTo>
                  <a:pt x="0" y="464344"/>
                </a:lnTo>
                <a:close/>
              </a:path>
            </a:pathLst>
          </a:custGeom>
          <a:gradFill>
            <a:gsLst>
              <a:gs pos="0">
                <a:srgbClr val="3498FB"/>
              </a:gs>
              <a:gs pos="87690">
                <a:srgbClr val="FF62D1"/>
              </a:gs>
            </a:gsLst>
            <a:lin ang="1980000" scaled="0"/>
          </a:gra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::before"/>
          <p:cNvSpPr txBox="1"/>
          <p:nvPr/>
        </p:nvSpPr>
        <p:spPr>
          <a:xfrm>
            <a:off x="13948172" y="4814888"/>
            <a:ext cx="316855" cy="5105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ctr"/>
          <a:lstStyle/>
          <a:p>
            <a:pPr marL="0" indent="0" algn="ctr">
              <a:lnSpc>
                <a:spcPts val="2930"/>
              </a:lnSpc>
              <a:buNone/>
            </a:pPr>
            <a:r>
              <a:rPr lang="en-US" sz="1800" kern="1200" spc="-72" dirty="0">
                <a:solidFill>
                  <a:srgbClr val="FFFFFF"/>
                </a:solidFill>
                <a:latin typeface="Merriweather" panose="00000500000000000000" pitchFamily="2" charset="0"/>
              </a:rPr>
              <a:t>0 4</a:t>
            </a:r>
            <a:endParaRPr lang="en-US" sz="1800" dirty="0"/>
          </a:p>
        </p:txBody>
      </p:sp>
      <p:sp>
        <p:nvSpPr>
          <p:cNvPr id="24" name="headingtext-diagram-pwpHZu-3-4"/>
          <p:cNvSpPr txBox="1"/>
          <p:nvPr/>
        </p:nvSpPr>
        <p:spPr>
          <a:xfrm>
            <a:off x="13839825" y="5562600"/>
            <a:ext cx="33289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Precauzioni</a:t>
            </a:r>
            <a:endParaRPr lang="en-US" sz="2100" dirty="0"/>
          </a:p>
        </p:txBody>
      </p:sp>
      <p:sp>
        <p:nvSpPr>
          <p:cNvPr id="25" name="bodytext-diagram-pwpHZu-3-4"/>
          <p:cNvSpPr txBox="1"/>
          <p:nvPr/>
        </p:nvSpPr>
        <p:spPr>
          <a:xfrm>
            <a:off x="13839825" y="5996880"/>
            <a:ext cx="3328988" cy="28346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Evitare immersioni in acqua, come bagni prolungati o nuoto in piscina, finché la chiusura del foro non è completa e confermata ufficialmente dal medico curante.</a:t>
            </a:r>
            <a:endParaRPr lang="en-US" sz="21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84b6d70-2d12-4484-b75a-298bead1c593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itle-418"/>
          <p:cNvSpPr txBox="1"/>
          <p:nvPr/>
        </p:nvSpPr>
        <p:spPr>
          <a:xfrm>
            <a:off x="381000" y="381000"/>
            <a:ext cx="17559338" cy="7200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600" kern="1200" spc="-122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Monitoraggio Post-Procedura</a:t>
            </a:r>
            <a:endParaRPr lang="en-US" sz="3600" dirty="0"/>
          </a:p>
        </p:txBody>
      </p:sp>
      <p:sp>
        <p:nvSpPr>
          <p:cNvPr id="4" name="subtitle-422"/>
          <p:cNvSpPr txBox="1"/>
          <p:nvPr/>
        </p:nvSpPr>
        <p:spPr>
          <a:xfrm>
            <a:off x="381000" y="1171575"/>
            <a:ext cx="17559338" cy="4343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Garantire la sicurezza del paziente nel periodo post-decannulazione</a:t>
            </a:r>
            <a:endParaRPr lang="en-US" sz="1800" dirty="0"/>
          </a:p>
        </p:txBody>
      </p:sp>
      <p:sp>
        <p:nvSpPr>
          <p:cNvPr id="5" name="bodytext-diagram-2WV3Ng-0-1"/>
          <p:cNvSpPr txBox="1"/>
          <p:nvPr/>
        </p:nvSpPr>
        <p:spPr>
          <a:xfrm>
            <a:off x="381000" y="4695825"/>
            <a:ext cx="15273338" cy="13582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360"/>
              </a:lnSpc>
              <a:buNone/>
            </a:pPr>
            <a:r>
              <a:rPr lang="en-US" sz="2400" kern="1200" spc="-29" dirty="0">
                <a:solidFill>
                  <a:srgbClr val="8A8D93"/>
                </a:solidFill>
                <a:latin typeface="Plus Jakarta Sans Medium" panose="00000600000000000000" pitchFamily="2" charset="0"/>
              </a:rPr>
              <a:t>La decannulazione richiede un monitoraggio attento nelle 48-72 ore successive per intercettare edemi tardivi o accumuli di secrezioni. Un approccio cauto e conservativo minimizza rischi di ricannulazione e favorisce l'autonomia del paziente nel percorso di cura.</a:t>
            </a:r>
            <a:endParaRPr lang="en-US" sz="2400" dirty="0"/>
          </a:p>
        </p:txBody>
      </p:sp>
      <p:sp>
        <p:nvSpPr>
          <p:cNvPr id="6" name="headingtext-diagram-2WV3Ng-0-1"/>
          <p:cNvSpPr txBox="1"/>
          <p:nvPr/>
        </p:nvSpPr>
        <p:spPr>
          <a:xfrm>
            <a:off x="8834359" y="1346835"/>
            <a:ext cx="8854440" cy="27298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910"/>
              </a:lnSpc>
              <a:buNone/>
            </a:pPr>
            <a:r>
              <a:rPr lang="en-US" sz="5400" kern="1200" spc="-184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Controllo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184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post-rimozione</a:t>
            </a:r>
            <a:endParaRPr lang="en-US" sz="54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2041cd3-d004-44af-ab55-d45521d939d3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iceberg5node-layer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eadingtext-diagram-X0zlwD-0-1"/>
          <p:cNvSpPr txBox="1"/>
          <p:nvPr/>
        </p:nvSpPr>
        <p:spPr>
          <a:xfrm>
            <a:off x="1639193" y="5929313"/>
            <a:ext cx="4471988" cy="5010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100" kern="1200" spc="-84" dirty="0">
                <a:solidFill>
                  <a:srgbClr val="090909"/>
                </a:solidFill>
                <a:latin typeface="Merriweather" panose="00000500000000000000" pitchFamily="2" charset="0"/>
              </a:rPr>
              <a:t>Distress Acuto</a:t>
            </a:r>
            <a:endParaRPr lang="en-US" sz="2100" dirty="0"/>
          </a:p>
        </p:txBody>
      </p:sp>
      <p:sp>
        <p:nvSpPr>
          <p:cNvPr id="5" name="bodytext-diagram-X0zlwD-0-1"/>
          <p:cNvSpPr txBox="1"/>
          <p:nvPr/>
        </p:nvSpPr>
        <p:spPr>
          <a:xfrm>
            <a:off x="1639193" y="6405563"/>
            <a:ext cx="4471988" cy="7105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kern="1200" spc="-15" dirty="0">
                <a:solidFill>
                  <a:srgbClr val="6A6A6A"/>
                </a:solidFill>
                <a:latin typeface="Open Sans" panose="00000500000000000000" pitchFamily="2" charset="0"/>
              </a:rPr>
              <a:t>Tachipnea oltre 30 atti/min, rientramenti intercostali e uso muscoli del collo.</a:t>
            </a:r>
            <a:endParaRPr lang="en-US" sz="1500" dirty="0"/>
          </a:p>
        </p:txBody>
      </p:sp>
      <p:sp>
        <p:nvSpPr>
          <p:cNvPr id="6" name="headingtext-diagram-X0zlwD-1-2"/>
          <p:cNvSpPr txBox="1"/>
          <p:nvPr/>
        </p:nvSpPr>
        <p:spPr>
          <a:xfrm>
            <a:off x="12210008" y="5929313"/>
            <a:ext cx="4471988" cy="5010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100" kern="1200" spc="-84" dirty="0">
                <a:solidFill>
                  <a:srgbClr val="090909"/>
                </a:solidFill>
                <a:latin typeface="Merriweather" panose="00000500000000000000" pitchFamily="2" charset="0"/>
              </a:rPr>
              <a:t>Stridore Laringeo</a:t>
            </a:r>
            <a:endParaRPr lang="en-US" sz="2100" dirty="0"/>
          </a:p>
        </p:txBody>
      </p:sp>
      <p:sp>
        <p:nvSpPr>
          <p:cNvPr id="7" name="bodytext-diagram-X0zlwD-1-2"/>
          <p:cNvSpPr txBox="1"/>
          <p:nvPr/>
        </p:nvSpPr>
        <p:spPr>
          <a:xfrm>
            <a:off x="12210008" y="6405563"/>
            <a:ext cx="4471988" cy="7105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1200" spc="-15" dirty="0">
                <a:solidFill>
                  <a:srgbClr val="6A6A6A"/>
                </a:solidFill>
                <a:latin typeface="Open Sans" panose="00000500000000000000" pitchFamily="2" charset="0"/>
              </a:rPr>
              <a:t>Rumore acuto inspiratorio, segno critico di restringimento del lume glottico.</a:t>
            </a:r>
            <a:endParaRPr lang="en-US" sz="1500" dirty="0"/>
          </a:p>
        </p:txBody>
      </p:sp>
      <p:sp>
        <p:nvSpPr>
          <p:cNvPr id="8" name="headingtext-diagram-X0zlwD-2-3"/>
          <p:cNvSpPr txBox="1"/>
          <p:nvPr/>
        </p:nvSpPr>
        <p:spPr>
          <a:xfrm>
            <a:off x="2296418" y="8177213"/>
            <a:ext cx="4471988" cy="5010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100" kern="1200" spc="-84" dirty="0">
                <a:solidFill>
                  <a:srgbClr val="090909"/>
                </a:solidFill>
                <a:latin typeface="Merriweather" panose="00000500000000000000" pitchFamily="2" charset="0"/>
              </a:rPr>
              <a:t>Accumulo Muco</a:t>
            </a:r>
            <a:endParaRPr lang="en-US" sz="2100" dirty="0"/>
          </a:p>
        </p:txBody>
      </p:sp>
      <p:sp>
        <p:nvSpPr>
          <p:cNvPr id="9" name="bodytext-diagram-X0zlwD-2-3"/>
          <p:cNvSpPr txBox="1"/>
          <p:nvPr/>
        </p:nvSpPr>
        <p:spPr>
          <a:xfrm>
            <a:off x="2296418" y="8653463"/>
            <a:ext cx="4471988" cy="7105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kern="1200" spc="-15" dirty="0">
                <a:solidFill>
                  <a:srgbClr val="6A6A6A"/>
                </a:solidFill>
                <a:latin typeface="Open Sans" panose="00000500000000000000" pitchFamily="2" charset="0"/>
              </a:rPr>
              <a:t>Incapacità di espellere secrezioni, con rantoli udibili e segni di desaturazione.</a:t>
            </a:r>
            <a:endParaRPr lang="en-US" sz="1500" dirty="0"/>
          </a:p>
        </p:txBody>
      </p:sp>
      <p:sp>
        <p:nvSpPr>
          <p:cNvPr id="10" name="headingtext-diagram-X0zlwD-3-4"/>
          <p:cNvSpPr txBox="1"/>
          <p:nvPr/>
        </p:nvSpPr>
        <p:spPr>
          <a:xfrm>
            <a:off x="11171783" y="8177213"/>
            <a:ext cx="4471988" cy="5010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100" kern="1200" spc="-84" dirty="0">
                <a:solidFill>
                  <a:srgbClr val="090909"/>
                </a:solidFill>
                <a:latin typeface="Merriweather" panose="00000500000000000000" pitchFamily="2" charset="0"/>
              </a:rPr>
              <a:t>Stato Mentale</a:t>
            </a:r>
            <a:endParaRPr lang="en-US" sz="2100" dirty="0"/>
          </a:p>
        </p:txBody>
      </p:sp>
      <p:sp>
        <p:nvSpPr>
          <p:cNvPr id="11" name="bodytext-diagram-X0zlwD-3-4"/>
          <p:cNvSpPr txBox="1"/>
          <p:nvPr/>
        </p:nvSpPr>
        <p:spPr>
          <a:xfrm>
            <a:off x="11171783" y="8653463"/>
            <a:ext cx="4471988" cy="7105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1200" spc="-15" dirty="0">
                <a:solidFill>
                  <a:srgbClr val="6A6A6A"/>
                </a:solidFill>
                <a:latin typeface="Open Sans" panose="00000500000000000000" pitchFamily="2" charset="0"/>
              </a:rPr>
              <a:t>Agitazione psicomotoria o sopore, indicatori di grave ipossia o ipercapnia.</a:t>
            </a:r>
            <a:endParaRPr lang="en-US" sz="1500" dirty="0"/>
          </a:p>
        </p:txBody>
      </p:sp>
      <p:sp>
        <p:nvSpPr>
          <p:cNvPr id="12" name="headingtext-diagram-X0zlwD-4-5"/>
          <p:cNvSpPr txBox="1"/>
          <p:nvPr/>
        </p:nvSpPr>
        <p:spPr>
          <a:xfrm>
            <a:off x="11714708" y="3308003"/>
            <a:ext cx="4471988" cy="5010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100" kern="1200" spc="-84" dirty="0">
                <a:solidFill>
                  <a:srgbClr val="090909"/>
                </a:solidFill>
                <a:latin typeface="Merriweather" panose="00000500000000000000" pitchFamily="2" charset="0"/>
              </a:rPr>
              <a:t>Desaturazione</a:t>
            </a:r>
            <a:endParaRPr lang="en-US" sz="2100" dirty="0"/>
          </a:p>
        </p:txBody>
      </p:sp>
      <p:sp>
        <p:nvSpPr>
          <p:cNvPr id="13" name="bodytext-diagram-X0zlwD-4-5"/>
          <p:cNvSpPr txBox="1"/>
          <p:nvPr/>
        </p:nvSpPr>
        <p:spPr>
          <a:xfrm>
            <a:off x="11714708" y="3784253"/>
            <a:ext cx="4471988" cy="7105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1200" spc="-15" dirty="0">
                <a:solidFill>
                  <a:srgbClr val="6A6A6A"/>
                </a:solidFill>
                <a:latin typeface="Open Sans" panose="00000500000000000000" pitchFamily="2" charset="0"/>
              </a:rPr>
              <a:t>SpO2 inferiore al 90% nonostante somministrazione di ossigeno ad alti flussi.</a:t>
            </a:r>
            <a:endParaRPr lang="en-US" sz="1500" dirty="0"/>
          </a:p>
        </p:txBody>
      </p:sp>
      <p:sp>
        <p:nvSpPr>
          <p:cNvPr id="14" name="title-461"/>
          <p:cNvSpPr txBox="1"/>
          <p:nvPr/>
        </p:nvSpPr>
        <p:spPr>
          <a:xfrm>
            <a:off x="3867150" y="762000"/>
            <a:ext cx="10577513" cy="13773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kern="1200" spc="-42" dirty="0">
                <a:solidFill>
                  <a:srgbClr val="090909"/>
                </a:solidFill>
                <a:latin typeface="Merriweather Light" panose="00000400000000000000" pitchFamily="2" charset="0"/>
              </a:rPr>
              <a:t>Segni di Fallimento e Criteri</a:t>
            </a:r>
            <a:r>
              <a:rPr lang="en-US" sz="4200" dirty="0">
                <a:solidFill>
                  <a:srgbClr val="000000"/>
                </a:solidFill>
              </a:rPr>
              <a:t>
</a:t>
            </a:r>
            <a:r>
              <a:rPr lang="en-US" sz="4200" kern="1200" spc="-42" dirty="0">
                <a:solidFill>
                  <a:srgbClr val="090909"/>
                </a:solidFill>
                <a:latin typeface="Merriweather Light" panose="00000400000000000000" pitchFamily="2" charset="0"/>
              </a:rPr>
              <a:t>per la Ri-cannulazione</a:t>
            </a:r>
            <a:endParaRPr lang="en-US" sz="42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47d3f3-67c1-4a04-a61c-cb1b3359e344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13"/>
          <p:cNvSpPr txBox="1"/>
          <p:nvPr/>
        </p:nvSpPr>
        <p:spPr>
          <a:xfrm>
            <a:off x="762000" y="762000"/>
            <a:ext cx="7100888" cy="25584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Complicanze a lungo termine</a:t>
            </a:r>
            <a:r>
              <a:rPr lang="en-US" sz="5400" dirty="0">
                <a:solidFill>
                  <a:srgbClr val="000000"/>
                </a:solidFill>
              </a:rPr>
              <a:t>
</a:t>
            </a:r>
            <a:r>
              <a:rPr lang="en-US" sz="5400" kern="1200" spc="-54" dirty="0">
                <a:solidFill>
                  <a:srgbClr val="090909"/>
                </a:solidFill>
                <a:latin typeface="Merriweather 144pt Light" panose="00000400000000000000" pitchFamily="2" charset="0"/>
              </a:rPr>
              <a:t>e protocolli di follow-up</a:t>
            </a:r>
            <a:endParaRPr lang="en-US" sz="5400" dirty="0"/>
          </a:p>
        </p:txBody>
      </p:sp>
      <p:sp>
        <p:nvSpPr>
          <p:cNvPr id="5" name="template-container-diagram-FcanPz-0"/>
          <p:cNvSpPr/>
          <p:nvPr/>
        </p:nvSpPr>
        <p:spPr>
          <a:xfrm>
            <a:off x="8591550" y="0"/>
            <a:ext cx="9686925" cy="10287000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8591550" y="0"/>
            <a:ext cx="9525" cy="10287000"/>
          </a:xfrm>
          <a:prstGeom prst="rect">
            <a:avLst/>
          </a:prstGeom>
          <a:solidFill>
            <a:srgbClr val="090909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headingtext-diagram-FcanPz-0-1"/>
          <p:cNvSpPr txBox="1"/>
          <p:nvPr/>
        </p:nvSpPr>
        <p:spPr>
          <a:xfrm>
            <a:off x="9134475" y="533400"/>
            <a:ext cx="35861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Stenosi tracheale</a:t>
            </a:r>
            <a:endParaRPr lang="en-US" sz="2100" dirty="0"/>
          </a:p>
        </p:txBody>
      </p:sp>
      <p:sp>
        <p:nvSpPr>
          <p:cNvPr id="8" name="-477"/>
          <p:cNvSpPr txBox="1"/>
          <p:nvPr/>
        </p:nvSpPr>
        <p:spPr>
          <a:xfrm>
            <a:off x="9363075" y="1005780"/>
            <a:ext cx="33575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Insorgenza settimane dopo</a:t>
            </a:r>
            <a:endParaRPr lang="en-US" sz="2100" dirty="0"/>
          </a:p>
        </p:txBody>
      </p:sp>
      <p:sp>
        <p:nvSpPr>
          <p:cNvPr id="9" name="::after"/>
          <p:cNvSpPr txBox="1"/>
          <p:nvPr/>
        </p:nvSpPr>
        <p:spPr>
          <a:xfrm>
            <a:off x="9110663" y="9819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0" name="-405"/>
          <p:cNvSpPr txBox="1"/>
          <p:nvPr/>
        </p:nvSpPr>
        <p:spPr>
          <a:xfrm>
            <a:off x="9363075" y="1510605"/>
            <a:ext cx="33575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Dispnea da sforzo</a:t>
            </a:r>
            <a:endParaRPr lang="en-US" sz="2100" dirty="0"/>
          </a:p>
        </p:txBody>
      </p:sp>
      <p:sp>
        <p:nvSpPr>
          <p:cNvPr id="11" name="::after"/>
          <p:cNvSpPr txBox="1"/>
          <p:nvPr/>
        </p:nvSpPr>
        <p:spPr>
          <a:xfrm>
            <a:off x="9110663" y="14867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2" name="-405"/>
          <p:cNvSpPr txBox="1"/>
          <p:nvPr/>
        </p:nvSpPr>
        <p:spPr>
          <a:xfrm>
            <a:off x="9363075" y="2015430"/>
            <a:ext cx="335756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Monitoraggio essenziale</a:t>
            </a:r>
            <a:endParaRPr lang="en-US" sz="2100" dirty="0"/>
          </a:p>
        </p:txBody>
      </p:sp>
      <p:sp>
        <p:nvSpPr>
          <p:cNvPr id="13" name="::after"/>
          <p:cNvSpPr txBox="1"/>
          <p:nvPr/>
        </p:nvSpPr>
        <p:spPr>
          <a:xfrm>
            <a:off x="9110663" y="199161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4" name="Rect"/>
          <p:cNvSpPr/>
          <p:nvPr/>
        </p:nvSpPr>
        <p:spPr>
          <a:xfrm>
            <a:off x="8601075" y="3416350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headingtext-diagram-FcanPz-1-2"/>
          <p:cNvSpPr txBox="1"/>
          <p:nvPr/>
        </p:nvSpPr>
        <p:spPr>
          <a:xfrm>
            <a:off x="9134475" y="3968800"/>
            <a:ext cx="28051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Voce e cicatrici</a:t>
            </a:r>
            <a:endParaRPr lang="en-US" sz="2100" dirty="0"/>
          </a:p>
        </p:txBody>
      </p:sp>
      <p:sp>
        <p:nvSpPr>
          <p:cNvPr id="16" name="-463"/>
          <p:cNvSpPr txBox="1"/>
          <p:nvPr/>
        </p:nvSpPr>
        <p:spPr>
          <a:xfrm>
            <a:off x="9363075" y="4441180"/>
            <a:ext cx="2576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Voce debole o rauca</a:t>
            </a:r>
            <a:endParaRPr lang="en-US" sz="2100" dirty="0"/>
          </a:p>
        </p:txBody>
      </p:sp>
      <p:sp>
        <p:nvSpPr>
          <p:cNvPr id="17" name="::after"/>
          <p:cNvSpPr txBox="1"/>
          <p:nvPr/>
        </p:nvSpPr>
        <p:spPr>
          <a:xfrm>
            <a:off x="9110663" y="441736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18" name="-483"/>
          <p:cNvSpPr txBox="1"/>
          <p:nvPr/>
        </p:nvSpPr>
        <p:spPr>
          <a:xfrm>
            <a:off x="9363075" y="4946005"/>
            <a:ext cx="2576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Supporto logopedico</a:t>
            </a:r>
            <a:endParaRPr lang="en-US" sz="2100" dirty="0"/>
          </a:p>
        </p:txBody>
      </p:sp>
      <p:sp>
        <p:nvSpPr>
          <p:cNvPr id="19" name="::after"/>
          <p:cNvSpPr txBox="1"/>
          <p:nvPr/>
        </p:nvSpPr>
        <p:spPr>
          <a:xfrm>
            <a:off x="9110663" y="4922193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0" name="-450"/>
          <p:cNvSpPr txBox="1"/>
          <p:nvPr/>
        </p:nvSpPr>
        <p:spPr>
          <a:xfrm>
            <a:off x="9363075" y="5450830"/>
            <a:ext cx="2576513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Cicatrice ipertrofica</a:t>
            </a:r>
            <a:endParaRPr lang="en-US" sz="2100" dirty="0"/>
          </a:p>
        </p:txBody>
      </p:sp>
      <p:sp>
        <p:nvSpPr>
          <p:cNvPr id="21" name="::after"/>
          <p:cNvSpPr txBox="1"/>
          <p:nvPr/>
        </p:nvSpPr>
        <p:spPr>
          <a:xfrm>
            <a:off x="9110663" y="5427018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2" name="Rect"/>
          <p:cNvSpPr/>
          <p:nvPr/>
        </p:nvSpPr>
        <p:spPr>
          <a:xfrm>
            <a:off x="8601075" y="6851749"/>
            <a:ext cx="9686925" cy="19050"/>
          </a:xfrm>
          <a:prstGeom prst="rect">
            <a:avLst/>
          </a:prstGeom>
          <a:solidFill>
            <a:srgbClr val="090909">
              <a:alpha val="15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headingtext-diagram-FcanPz-2-3"/>
          <p:cNvSpPr txBox="1"/>
          <p:nvPr/>
        </p:nvSpPr>
        <p:spPr>
          <a:xfrm>
            <a:off x="9134475" y="7404199"/>
            <a:ext cx="3481388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Follow-up clinico</a:t>
            </a:r>
            <a:endParaRPr lang="en-US" sz="2100" dirty="0"/>
          </a:p>
        </p:txBody>
      </p:sp>
      <p:sp>
        <p:nvSpPr>
          <p:cNvPr id="24" name="-455"/>
          <p:cNvSpPr txBox="1"/>
          <p:nvPr/>
        </p:nvSpPr>
        <p:spPr>
          <a:xfrm>
            <a:off x="9363075" y="7876580"/>
            <a:ext cx="325278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Visite a 1, 3, 6 mesi</a:t>
            </a:r>
            <a:endParaRPr lang="en-US" sz="2100" dirty="0"/>
          </a:p>
        </p:txBody>
      </p:sp>
      <p:sp>
        <p:nvSpPr>
          <p:cNvPr id="25" name="::after"/>
          <p:cNvSpPr txBox="1"/>
          <p:nvPr/>
        </p:nvSpPr>
        <p:spPr>
          <a:xfrm>
            <a:off x="9110663" y="7852767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6" name="-445"/>
          <p:cNvSpPr txBox="1"/>
          <p:nvPr/>
        </p:nvSpPr>
        <p:spPr>
          <a:xfrm>
            <a:off x="9363075" y="8381405"/>
            <a:ext cx="325278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Valutazione pneumologica</a:t>
            </a:r>
            <a:endParaRPr lang="en-US" sz="2100" dirty="0"/>
          </a:p>
        </p:txBody>
      </p:sp>
      <p:sp>
        <p:nvSpPr>
          <p:cNvPr id="27" name="::after"/>
          <p:cNvSpPr txBox="1"/>
          <p:nvPr/>
        </p:nvSpPr>
        <p:spPr>
          <a:xfrm>
            <a:off x="9110663" y="8357592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  <p:sp>
        <p:nvSpPr>
          <p:cNvPr id="28" name="-417"/>
          <p:cNvSpPr txBox="1"/>
          <p:nvPr/>
        </p:nvSpPr>
        <p:spPr>
          <a:xfrm>
            <a:off x="9363075" y="8886230"/>
            <a:ext cx="325278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Spirometria o endoscopia</a:t>
            </a:r>
            <a:endParaRPr lang="en-US" sz="2100" dirty="0"/>
          </a:p>
        </p:txBody>
      </p:sp>
      <p:sp>
        <p:nvSpPr>
          <p:cNvPr id="29" name="::after"/>
          <p:cNvSpPr txBox="1"/>
          <p:nvPr/>
        </p:nvSpPr>
        <p:spPr>
          <a:xfrm>
            <a:off x="9110663" y="8862417"/>
            <a:ext cx="145256" cy="5295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090909"/>
                </a:solidFill>
                <a:latin typeface="Open Sans" panose="00000500000000000000" pitchFamily="2" charset="0"/>
              </a:rPr>
              <a:t>•</a:t>
            </a:r>
            <a:endParaRPr lang="en-US" sz="21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FF166D0A-5654-FB9E-EF14-7B6A6E7D0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7550" y="228600"/>
            <a:ext cx="11658600" cy="1714500"/>
          </a:xfrm>
        </p:spPr>
        <p:txBody>
          <a:bodyPr/>
          <a:lstStyle/>
          <a:p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Approccio multidisciplinare</a:t>
            </a:r>
          </a:p>
        </p:txBody>
      </p:sp>
      <p:sp>
        <p:nvSpPr>
          <p:cNvPr id="171011" name="Oval 3">
            <a:extLst>
              <a:ext uri="{FF2B5EF4-FFF2-40B4-BE49-F238E27FC236}">
                <a16:creationId xmlns:a16="http://schemas.microsoft.com/office/drawing/2014/main" id="{FE3D168E-A198-5C8F-A971-5E80FCB53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1371600"/>
            <a:ext cx="3086100" cy="2171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Pneumologo </a:t>
            </a:r>
          </a:p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esperto</a:t>
            </a:r>
          </a:p>
        </p:txBody>
      </p:sp>
      <p:sp>
        <p:nvSpPr>
          <p:cNvPr id="171012" name="Oval 4">
            <a:extLst>
              <a:ext uri="{FF2B5EF4-FFF2-40B4-BE49-F238E27FC236}">
                <a16:creationId xmlns:a16="http://schemas.microsoft.com/office/drawing/2014/main" id="{2AC0378B-516D-E3F3-E2D1-28492F257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828800"/>
            <a:ext cx="3657600" cy="228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Medico medicina</a:t>
            </a:r>
          </a:p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 generale</a:t>
            </a:r>
          </a:p>
        </p:txBody>
      </p:sp>
      <p:sp>
        <p:nvSpPr>
          <p:cNvPr id="171013" name="Oval 5">
            <a:extLst>
              <a:ext uri="{FF2B5EF4-FFF2-40B4-BE49-F238E27FC236}">
                <a16:creationId xmlns:a16="http://schemas.microsoft.com/office/drawing/2014/main" id="{58E1486D-CD5D-9ED6-F6AC-F8EF56154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572000"/>
            <a:ext cx="2857500" cy="228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Infermiere</a:t>
            </a:r>
          </a:p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 professionale</a:t>
            </a:r>
          </a:p>
        </p:txBody>
      </p:sp>
      <p:sp>
        <p:nvSpPr>
          <p:cNvPr id="171014" name="Oval 6">
            <a:extLst>
              <a:ext uri="{FF2B5EF4-FFF2-40B4-BE49-F238E27FC236}">
                <a16:creationId xmlns:a16="http://schemas.microsoft.com/office/drawing/2014/main" id="{03ACF4BF-7601-2740-BECC-B517A6FDA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7886700"/>
            <a:ext cx="30861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fisioterapista</a:t>
            </a:r>
          </a:p>
        </p:txBody>
      </p:sp>
      <p:sp>
        <p:nvSpPr>
          <p:cNvPr id="171015" name="Oval 7">
            <a:extLst>
              <a:ext uri="{FF2B5EF4-FFF2-40B4-BE49-F238E27FC236}">
                <a16:creationId xmlns:a16="http://schemas.microsoft.com/office/drawing/2014/main" id="{E57BB1AC-7865-8C99-0AEC-95606B571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8600" y="1714500"/>
            <a:ext cx="3657600" cy="262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Assistente sociale</a:t>
            </a:r>
          </a:p>
        </p:txBody>
      </p:sp>
      <p:sp>
        <p:nvSpPr>
          <p:cNvPr id="171016" name="Oval 8">
            <a:extLst>
              <a:ext uri="{FF2B5EF4-FFF2-40B4-BE49-F238E27FC236}">
                <a16:creationId xmlns:a16="http://schemas.microsoft.com/office/drawing/2014/main" id="{E57B6253-C577-4770-54B4-B0B22B4F0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5800" y="4800600"/>
            <a:ext cx="3314700" cy="1943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psicologo</a:t>
            </a:r>
          </a:p>
        </p:txBody>
      </p:sp>
      <p:sp>
        <p:nvSpPr>
          <p:cNvPr id="171017" name="Oval 9">
            <a:extLst>
              <a:ext uri="{FF2B5EF4-FFF2-40B4-BE49-F238E27FC236}">
                <a16:creationId xmlns:a16="http://schemas.microsoft.com/office/drawing/2014/main" id="{528917C7-9904-A2C6-024B-9B6357335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7772400"/>
            <a:ext cx="3086100" cy="2171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nutrizionista</a:t>
            </a:r>
          </a:p>
        </p:txBody>
      </p:sp>
      <p:sp>
        <p:nvSpPr>
          <p:cNvPr id="171018" name="Oval 10">
            <a:extLst>
              <a:ext uri="{FF2B5EF4-FFF2-40B4-BE49-F238E27FC236}">
                <a16:creationId xmlns:a16="http://schemas.microsoft.com/office/drawing/2014/main" id="{111B8F69-DF09-A62D-5BB3-C3328A426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5800" y="7658100"/>
            <a:ext cx="3314700" cy="2171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altLang="it-IT" sz="2700">
                <a:effectLst>
                  <a:outerShdw blurRad="38100" dist="38100" dir="2700000" algn="tl">
                    <a:srgbClr val="FFFFFF"/>
                  </a:outerShdw>
                </a:effectLst>
              </a:rPr>
              <a:t>famiglia</a:t>
            </a:r>
          </a:p>
        </p:txBody>
      </p:sp>
      <p:sp>
        <p:nvSpPr>
          <p:cNvPr id="171019" name="Oval 11">
            <a:extLst>
              <a:ext uri="{FF2B5EF4-FFF2-40B4-BE49-F238E27FC236}">
                <a16:creationId xmlns:a16="http://schemas.microsoft.com/office/drawing/2014/main" id="{36532CA3-9357-0E04-75FC-8090F157E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572000"/>
            <a:ext cx="3429000" cy="2057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t-IT" altLang="it-IT" sz="2700"/>
              <a:t>paziente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DFA0AC-D515-1442-90AE-6F3CAEE5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8DFD38-DB0B-4449-81BB-E214B71C6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9A611E-DD21-5E42-8E4B-EAF1D662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942"/>
            <a:ext cx="18288000" cy="96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89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1">
            <a:extLst>
              <a:ext uri="{FF2B5EF4-FFF2-40B4-BE49-F238E27FC236}">
                <a16:creationId xmlns:a16="http://schemas.microsoft.com/office/drawing/2014/main" id="{F02EE3CE-2B2D-FCF5-C23F-F6BCCBAF2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670" y="278608"/>
            <a:ext cx="11127581" cy="175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000" b="1" dirty="0">
                <a:solidFill>
                  <a:srgbClr val="FF0000"/>
                </a:solidFill>
              </a:rPr>
              <a:t>CONCLUSIONI 3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8A12C28-B2B8-3E3E-1AB5-8111ECA745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62238" y="2443163"/>
            <a:ext cx="11449050" cy="1259682"/>
          </a:xfrm>
        </p:spPr>
        <p:txBody>
          <a:bodyPr anchor="t"/>
          <a:lstStyle/>
          <a:p>
            <a:pPr marL="514350" indent="-511970">
              <a:lnSpc>
                <a:spcPct val="90000"/>
              </a:lnSpc>
              <a:spcBef>
                <a:spcPts val="975"/>
              </a:spcBef>
              <a:buSzPct val="70000"/>
              <a:tabLst>
                <a:tab pos="1369220" algn="l"/>
                <a:tab pos="2740820" algn="l"/>
                <a:tab pos="4112420" algn="l"/>
                <a:tab pos="5484020" algn="l"/>
                <a:tab pos="6855620" algn="l"/>
                <a:tab pos="8227220" algn="l"/>
                <a:tab pos="9598820" algn="l"/>
                <a:tab pos="10970420" algn="l"/>
                <a:tab pos="12342020" algn="l"/>
                <a:tab pos="13713620" algn="l"/>
                <a:tab pos="15085220" algn="l"/>
              </a:tabLst>
              <a:defRPr/>
            </a:pPr>
            <a:r>
              <a:rPr lang="it-IT" altLang="it-IT" sz="3900" dirty="0"/>
              <a:t>Linee Guida, prove di efficacia, EBM, EBN, protocolli…</a:t>
            </a:r>
          </a:p>
        </p:txBody>
      </p:sp>
      <p:pic>
        <p:nvPicPr>
          <p:cNvPr id="225284" name="Picture 3">
            <a:extLst>
              <a:ext uri="{FF2B5EF4-FFF2-40B4-BE49-F238E27FC236}">
                <a16:creationId xmlns:a16="http://schemas.microsoft.com/office/drawing/2014/main" id="{8D581964-3DF8-1FB8-3B15-7B041F13B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70" y="4279108"/>
            <a:ext cx="9936956" cy="486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285" name="Text Box 4">
            <a:extLst>
              <a:ext uri="{FF2B5EF4-FFF2-40B4-BE49-F238E27FC236}">
                <a16:creationId xmlns:a16="http://schemas.microsoft.com/office/drawing/2014/main" id="{F9CAF966-4F5E-AE5B-87B6-A5C4234DAE5E}"/>
              </a:ext>
            </a:extLst>
          </p:cNvPr>
          <p:cNvSpPr txBox="1">
            <a:spLocks noChangeArrowheads="1"/>
          </p:cNvSpPr>
          <p:nvPr/>
        </p:nvSpPr>
        <p:spPr bwMode="auto">
          <a:xfrm rot="960000">
            <a:off x="4226982" y="6864922"/>
            <a:ext cx="10041208" cy="69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/>
              <a:t>NON SI ADATTANO SEMPRE ALLA REALTA</a:t>
            </a:r>
            <a:r>
              <a:rPr lang="it-IT" altLang="it-IT"/>
              <a:t>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9420038-37d6-4bdf-b247-9d3e5f8a827d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img-image-diagram-uT8laL-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6019800" cy="9525000"/>
          </a:xfrm>
          <a:prstGeom prst="rect">
            <a:avLst/>
          </a:prstGeom>
        </p:spPr>
      </p:pic>
      <p:sp>
        <p:nvSpPr>
          <p:cNvPr id="4" name="title-432"/>
          <p:cNvSpPr txBox="1"/>
          <p:nvPr/>
        </p:nvSpPr>
        <p:spPr>
          <a:xfrm>
            <a:off x="7162800" y="381000"/>
            <a:ext cx="10777538" cy="97726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6910"/>
              </a:lnSpc>
              <a:buNone/>
            </a:pPr>
            <a:r>
              <a:rPr lang="en-US" sz="5400" kern="1200" spc="-184" dirty="0">
                <a:solidFill>
                  <a:srgbClr val="0D131D"/>
                </a:solidFill>
                <a:latin typeface="Plus Jakarta Sans SemiBold" panose="00000700000000000000" pitchFamily="2" charset="0"/>
              </a:rPr>
              <a:t>Obiettivo: Decannulazione</a:t>
            </a:r>
            <a:endParaRPr lang="en-US" sz="5400" dirty="0"/>
          </a:p>
        </p:txBody>
      </p:sp>
      <p:sp>
        <p:nvSpPr>
          <p:cNvPr id="5" name="subtitle-457"/>
          <p:cNvSpPr txBox="1"/>
          <p:nvPr/>
        </p:nvSpPr>
        <p:spPr>
          <a:xfrm>
            <a:off x="7162800" y="1543050"/>
            <a:ext cx="10777538" cy="124396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020"/>
              </a:lnSpc>
              <a:buNone/>
            </a:pPr>
            <a:r>
              <a:rPr lang="en-US" sz="2100" kern="1200" spc="-25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La rimozione della cannula è il traguardo finale del Progetto Riabilitativo Individualizzato (PRI), essenziale per ripristinare le funzioni vitali e migliorare la qualità della vita post-acuzie.</a:t>
            </a:r>
            <a:endParaRPr lang="en-US" sz="2100" dirty="0"/>
          </a:p>
        </p:txBody>
      </p:sp>
      <p:sp>
        <p:nvSpPr>
          <p:cNvPr id="6" name="node-diagram-CEUKAc-0"/>
          <p:cNvSpPr/>
          <p:nvPr/>
        </p:nvSpPr>
        <p:spPr>
          <a:xfrm>
            <a:off x="7162800" y="6838950"/>
            <a:ext cx="5295900" cy="1457325"/>
          </a:xfrm>
          <a:prstGeom prst="roundRect">
            <a:avLst>
              <a:gd name="adj" fmla="val 6536"/>
            </a:avLst>
          </a:prstGeom>
          <a:solidFill>
            <a:srgbClr val="BB7FA7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1400" y="7377113"/>
            <a:ext cx="381000" cy="381000"/>
          </a:xfrm>
          <a:prstGeom prst="rect">
            <a:avLst/>
          </a:prstGeom>
        </p:spPr>
      </p:pic>
      <p:sp>
        <p:nvSpPr>
          <p:cNvPr id="8" name="headingtext-diagram-CEUKAc-0-1"/>
          <p:cNvSpPr txBox="1"/>
          <p:nvPr/>
        </p:nvSpPr>
        <p:spPr>
          <a:xfrm>
            <a:off x="8115300" y="7067550"/>
            <a:ext cx="4148137" cy="110109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Ripristina il </a:t>
            </a:r>
            <a:r>
              <a:rPr lang="en-US" sz="1800" i="1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flusso aereo</a:t>
            </a: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 superiore, essenziale per la fonazione e il recupero dell'olfatto.</a:t>
            </a:r>
            <a:endParaRPr lang="en-US" sz="1800" dirty="0"/>
          </a:p>
        </p:txBody>
      </p:sp>
      <p:sp>
        <p:nvSpPr>
          <p:cNvPr id="9" name="node-diagram-CEUKAc-1"/>
          <p:cNvSpPr/>
          <p:nvPr/>
        </p:nvSpPr>
        <p:spPr>
          <a:xfrm>
            <a:off x="12611100" y="6838950"/>
            <a:ext cx="5295900" cy="1457325"/>
          </a:xfrm>
          <a:prstGeom prst="roundRect">
            <a:avLst>
              <a:gd name="adj" fmla="val 6536"/>
            </a:avLst>
          </a:prstGeom>
          <a:solidFill>
            <a:srgbClr val="859FCC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0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39700" y="7377113"/>
            <a:ext cx="381000" cy="381000"/>
          </a:xfrm>
          <a:prstGeom prst="rect">
            <a:avLst/>
          </a:prstGeom>
        </p:spPr>
      </p:pic>
      <p:sp>
        <p:nvSpPr>
          <p:cNvPr id="11" name="headingtext-diagram-CEUKAc-1-2"/>
          <p:cNvSpPr txBox="1"/>
          <p:nvPr/>
        </p:nvSpPr>
        <p:spPr>
          <a:xfrm>
            <a:off x="13563600" y="7067550"/>
            <a:ext cx="4148137" cy="110109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La chiusura dello stoma ripristina la </a:t>
            </a:r>
            <a:r>
              <a:rPr lang="en-US" sz="1800" i="1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tosse naturale</a:t>
            </a: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, migliorando l'efficacia della clearance bronchiale.</a:t>
            </a:r>
            <a:endParaRPr lang="en-US" sz="1800" dirty="0"/>
          </a:p>
        </p:txBody>
      </p:sp>
      <p:sp>
        <p:nvSpPr>
          <p:cNvPr id="12" name="node-diagram-CEUKAc-2"/>
          <p:cNvSpPr/>
          <p:nvPr/>
        </p:nvSpPr>
        <p:spPr>
          <a:xfrm>
            <a:off x="7162800" y="8448675"/>
            <a:ext cx="5295900" cy="1457325"/>
          </a:xfrm>
          <a:prstGeom prst="roundRect">
            <a:avLst>
              <a:gd name="adj" fmla="val 6536"/>
            </a:avLst>
          </a:prstGeom>
          <a:solidFill>
            <a:srgbClr val="BADEDA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1400" y="8986838"/>
            <a:ext cx="381000" cy="381000"/>
          </a:xfrm>
          <a:prstGeom prst="rect">
            <a:avLst/>
          </a:prstGeom>
        </p:spPr>
      </p:pic>
      <p:sp>
        <p:nvSpPr>
          <p:cNvPr id="14" name="headingtext-diagram-CEUKAc-2-3"/>
          <p:cNvSpPr txBox="1"/>
          <p:nvPr/>
        </p:nvSpPr>
        <p:spPr>
          <a:xfrm>
            <a:off x="8115300" y="8677275"/>
            <a:ext cx="4148137" cy="110109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Elimina la porta d'ingresso per batteri, riducendo drasticamente il rischio di </a:t>
            </a:r>
            <a:r>
              <a:rPr lang="en-US" sz="1800" i="1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polmoniti</a:t>
            </a: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 correlate.</a:t>
            </a:r>
            <a:endParaRPr lang="en-US" sz="1800" dirty="0"/>
          </a:p>
        </p:txBody>
      </p:sp>
      <p:sp>
        <p:nvSpPr>
          <p:cNvPr id="15" name="node-diagram-CEUKAc-3"/>
          <p:cNvSpPr/>
          <p:nvPr/>
        </p:nvSpPr>
        <p:spPr>
          <a:xfrm>
            <a:off x="12611100" y="8448675"/>
            <a:ext cx="5295900" cy="1457325"/>
          </a:xfrm>
          <a:prstGeom prst="roundRect">
            <a:avLst>
              <a:gd name="adj" fmla="val 6536"/>
            </a:avLst>
          </a:prstGeom>
          <a:solidFill>
            <a:srgbClr val="FCDEA8">
              <a:alpha val="20000"/>
            </a:srgbClr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6" name="SVG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39700" y="8986838"/>
            <a:ext cx="381000" cy="381000"/>
          </a:xfrm>
          <a:prstGeom prst="rect">
            <a:avLst/>
          </a:prstGeom>
        </p:spPr>
      </p:pic>
      <p:sp>
        <p:nvSpPr>
          <p:cNvPr id="17" name="headingtext-diagram-CEUKAc-3-4"/>
          <p:cNvSpPr txBox="1"/>
          <p:nvPr/>
        </p:nvSpPr>
        <p:spPr>
          <a:xfrm>
            <a:off x="13563600" y="8677275"/>
            <a:ext cx="4148137" cy="110109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2660"/>
              </a:lnSpc>
              <a:buNone/>
            </a:pP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Favorisce l'integrazione sociale e migliora la </a:t>
            </a:r>
            <a:r>
              <a:rPr lang="en-US" sz="1800" i="1" kern="1200" spc="-22" dirty="0">
                <a:solidFill>
                  <a:srgbClr val="555B66"/>
                </a:solidFill>
                <a:latin typeface="Plus Jakarta Sans Medium" panose="00000600000000000000" pitchFamily="2" charset="0"/>
              </a:rPr>
              <a:t>qualità della vita</a:t>
            </a:r>
            <a:r>
              <a:rPr lang="en-US" sz="1800" kern="1200" spc="-22" dirty="0">
                <a:solidFill>
                  <a:srgbClr val="0D131D"/>
                </a:solidFill>
                <a:latin typeface="Plus Jakarta Sans Medium" panose="00000600000000000000" pitchFamily="2" charset="0"/>
              </a:rPr>
              <a:t> percepita dal paziente.</a:t>
            </a:r>
            <a:endParaRPr lang="en-US" sz="1800" dirty="0"/>
          </a:p>
        </p:txBody>
      </p:sp>
      <p:sp>
        <p:nvSpPr>
          <p:cNvPr id="18" name="title-411">
            <a:extLst>
              <a:ext uri="{FF2B5EF4-FFF2-40B4-BE49-F238E27FC236}">
                <a16:creationId xmlns:a16="http://schemas.microsoft.com/office/drawing/2014/main" id="{E6D2F56C-D3F1-7B59-C890-46E3D6249E59}"/>
              </a:ext>
            </a:extLst>
          </p:cNvPr>
          <p:cNvSpPr txBox="1"/>
          <p:nvPr/>
        </p:nvSpPr>
        <p:spPr>
          <a:xfrm>
            <a:off x="7581900" y="3026092"/>
            <a:ext cx="9772650" cy="2726054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6480"/>
              </a:lnSpc>
              <a:buNone/>
            </a:pPr>
            <a:r>
              <a:rPr lang="en-US" sz="2800" b="1" kern="1200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decannulazione rappresenta il ripristino delle </a:t>
            </a:r>
            <a:r>
              <a:rPr lang="en-US" sz="2800" b="1" kern="1200" spc="-54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funzioni</a:t>
            </a:r>
            <a:r>
              <a:rPr lang="en-US" sz="2800" b="1" kern="1200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1200" spc="-54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fisiologiche</a:t>
            </a:r>
            <a:r>
              <a:rPr lang="en-US" sz="2800" b="1" kern="1200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fondamentali: filtrazione,  </a:t>
            </a:r>
            <a:r>
              <a:rPr lang="en-US" sz="2800" b="1" kern="1200" spc="-54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riscaldamento</a:t>
            </a:r>
            <a:r>
              <a:rPr lang="en-US" sz="2800" b="1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800" b="1" kern="1200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umidificazione dell'aria,  </a:t>
            </a:r>
            <a:r>
              <a:rPr lang="en-US" sz="2800" b="1" kern="1200" spc="-54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fonazione</a:t>
            </a:r>
            <a:r>
              <a:rPr lang="en-US" sz="2800" b="1" kern="1200" spc="-54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deglutizione.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>
            <a:extLst>
              <a:ext uri="{FF2B5EF4-FFF2-40B4-BE49-F238E27FC236}">
                <a16:creationId xmlns:a16="http://schemas.microsoft.com/office/drawing/2014/main" id="{ADD5313E-A0D2-1070-4A19-D5140F81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1688307"/>
            <a:ext cx="10260806" cy="788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7331" name="AutoShape 2">
            <a:extLst>
              <a:ext uri="{FF2B5EF4-FFF2-40B4-BE49-F238E27FC236}">
                <a16:creationId xmlns:a16="http://schemas.microsoft.com/office/drawing/2014/main" id="{D89F058E-9501-FD27-CF4A-458E5D66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200" y="2767013"/>
            <a:ext cx="4114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7E9CE8"/>
          </a:solidFill>
          <a:ln w="648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700"/>
          </a:p>
        </p:txBody>
      </p:sp>
      <p:sp>
        <p:nvSpPr>
          <p:cNvPr id="227332" name="Text Box 3">
            <a:extLst>
              <a:ext uri="{FF2B5EF4-FFF2-40B4-BE49-F238E27FC236}">
                <a16:creationId xmlns:a16="http://schemas.microsoft.com/office/drawing/2014/main" id="{DC4F746A-BD57-4E78-E06B-4AF0C7B3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4883" y="3200400"/>
            <a:ext cx="3355212" cy="124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7200">
                <a:solidFill>
                  <a:srgbClr val="FFFF00"/>
                </a:solidFill>
                <a:latin typeface="Comic Sans MS" panose="030F0902030302020204" pitchFamily="66" charset="0"/>
                <a:ea typeface="Microsoft YaHei" panose="020B0503020204020204" pitchFamily="34" charset="-122"/>
              </a:rPr>
              <a:t> Grazie</a:t>
            </a:r>
          </a:p>
        </p:txBody>
      </p:sp>
      <p:sp>
        <p:nvSpPr>
          <p:cNvPr id="227333" name="Rectangle 4">
            <a:extLst>
              <a:ext uri="{FF2B5EF4-FFF2-40B4-BE49-F238E27FC236}">
                <a16:creationId xmlns:a16="http://schemas.microsoft.com/office/drawing/2014/main" id="{2317F09C-9708-A6CB-7EB1-335E3C636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170" y="500063"/>
            <a:ext cx="10044113" cy="695769"/>
          </a:xfrm>
          <a:prstGeom prst="rect">
            <a:avLst/>
          </a:prstGeom>
          <a:solidFill>
            <a:srgbClr val="7E9C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i="1"/>
              <a:t>…..ma la realtà è la storia del nostro Paziente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>
            <a:extLst>
              <a:ext uri="{FF2B5EF4-FFF2-40B4-BE49-F238E27FC236}">
                <a16:creationId xmlns:a16="http://schemas.microsoft.com/office/drawing/2014/main" id="{DD4198B6-5FEC-C6A1-D31E-A69A05A2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45" y="2119313"/>
            <a:ext cx="5957888" cy="75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8" name="Rectangle 4">
            <a:extLst>
              <a:ext uri="{FF2B5EF4-FFF2-40B4-BE49-F238E27FC236}">
                <a16:creationId xmlns:a16="http://schemas.microsoft.com/office/drawing/2014/main" id="{548FDBF4-5BAC-F97A-214D-DB3D963FE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170" y="295275"/>
            <a:ext cx="10044113" cy="1249767"/>
          </a:xfrm>
          <a:prstGeom prst="rect">
            <a:avLst/>
          </a:prstGeom>
          <a:solidFill>
            <a:srgbClr val="7E9C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i="1" dirty="0"/>
              <a:t>…..e la storia del nostro storia fatta di esperienze positive e negative….</a:t>
            </a:r>
          </a:p>
        </p:txBody>
      </p:sp>
      <p:sp>
        <p:nvSpPr>
          <p:cNvPr id="229379" name="AutoShape 2">
            <a:extLst>
              <a:ext uri="{FF2B5EF4-FFF2-40B4-BE49-F238E27FC236}">
                <a16:creationId xmlns:a16="http://schemas.microsoft.com/office/drawing/2014/main" id="{87BF8CBF-520C-1041-92B8-049686C2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200" y="2767013"/>
            <a:ext cx="4114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7E9CE8"/>
          </a:solidFill>
          <a:ln w="648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700"/>
          </a:p>
        </p:txBody>
      </p:sp>
      <p:sp>
        <p:nvSpPr>
          <p:cNvPr id="229380" name="Text Box 3">
            <a:extLst>
              <a:ext uri="{FF2B5EF4-FFF2-40B4-BE49-F238E27FC236}">
                <a16:creationId xmlns:a16="http://schemas.microsoft.com/office/drawing/2014/main" id="{D39C3A25-910D-F675-0E16-EC2059F35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4883" y="3200400"/>
            <a:ext cx="3355212" cy="124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5000" tIns="70200" rIns="135000" bIns="70200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7200">
                <a:solidFill>
                  <a:srgbClr val="FFFF00"/>
                </a:solidFill>
                <a:latin typeface="Comic Sans MS" panose="030F0902030302020204" pitchFamily="66" charset="0"/>
                <a:ea typeface="Microsoft YaHei" panose="020B0503020204020204" pitchFamily="34" charset="-122"/>
              </a:rPr>
              <a:t> Grazie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22A06FD-1CB9-500B-DF2F-E537EDFA8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1500"/>
            <a:ext cx="12915900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5732" tIns="66675" rIns="135732" bIns="66675" anchor="ctr"/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54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Swallowing</a:t>
            </a:r>
            <a:r>
              <a:rPr lang="it-IT" altLang="it-IT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54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dysfunction</a:t>
            </a:r>
            <a:r>
              <a:rPr lang="it-IT" altLang="it-IT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it-IT" altLang="it-IT" sz="54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prolonged</a:t>
            </a:r>
            <a:r>
              <a:rPr lang="it-IT" altLang="it-IT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MV </a:t>
            </a:r>
            <a:r>
              <a:rPr lang="it-IT" altLang="it-IT" sz="5400" i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it-IT" altLang="it-IT" sz="4800" i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racheostomized</a:t>
            </a:r>
            <a:r>
              <a:rPr lang="it-IT" altLang="it-IT" sz="4800" i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4800" i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patients</a:t>
            </a:r>
            <a:r>
              <a:rPr lang="it-IT" altLang="it-IT" sz="4800" i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it-IT" altLang="it-IT" sz="4800" i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it-IT" altLang="it-IT" sz="4800" i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=35, age 61±15)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0A35305-DBDC-A3B4-0D5F-0977355CC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545" y="9444038"/>
            <a:ext cx="7494297" cy="55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2700" i="1">
                <a:solidFill>
                  <a:srgbClr val="FFFFFF"/>
                </a:solidFill>
                <a:latin typeface="Arial" panose="020B0604020202020204" pitchFamily="34" charset="0"/>
              </a:rPr>
              <a:t>(from Tolep K. et al. Chest 1996; 109: 167-172)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1F1E91B1-6910-1CEC-99DA-F17DF3283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645" y="2586038"/>
            <a:ext cx="8478284" cy="55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NEUROMUSCULAR DISORDERS (NMd) = 16 (45%)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CAC58355-967E-6B04-F12B-A0D7D36B6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245" y="3924301"/>
            <a:ext cx="7583808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Direct laringoscopy			34% of pts.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04899786-6496-CAD6-897C-F8F2228CD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245" y="5867400"/>
            <a:ext cx="8353250" cy="105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Barium swallow/videofluoroscopy	83% of pts.</a:t>
            </a:r>
          </a:p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(BS/VF)</a:t>
            </a: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64BE5EC7-35E6-30F7-5857-07BB7B4E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3545" y="3581401"/>
            <a:ext cx="1960474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31% NMd</a:t>
            </a:r>
          </a:p>
        </p:txBody>
      </p:sp>
      <p:sp>
        <p:nvSpPr>
          <p:cNvPr id="64520" name="Rectangle 8">
            <a:extLst>
              <a:ext uri="{FF2B5EF4-FFF2-40B4-BE49-F238E27FC236}">
                <a16:creationId xmlns:a16="http://schemas.microsoft.com/office/drawing/2014/main" id="{568CFA41-0F93-CC3A-3D2E-E98852FE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3545" y="4381501"/>
            <a:ext cx="2303517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37% Others</a:t>
            </a:r>
          </a:p>
        </p:txBody>
      </p:sp>
      <p:sp>
        <p:nvSpPr>
          <p:cNvPr id="64521" name="Line 9">
            <a:extLst>
              <a:ext uri="{FF2B5EF4-FFF2-40B4-BE49-F238E27FC236}">
                <a16:creationId xmlns:a16="http://schemas.microsoft.com/office/drawing/2014/main" id="{D2BBD8B9-A4AC-99A2-4A60-6EBCE59BE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39600" y="3848100"/>
            <a:ext cx="1066800" cy="4191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64522" name="Line 10">
            <a:extLst>
              <a:ext uri="{FF2B5EF4-FFF2-40B4-BE49-F238E27FC236}">
                <a16:creationId xmlns:a16="http://schemas.microsoft.com/office/drawing/2014/main" id="{4EEE3F19-D9D5-FFDE-9BC0-407FC5240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39600" y="4267200"/>
            <a:ext cx="1066800" cy="3810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64523" name="Rectangle 11">
            <a:extLst>
              <a:ext uri="{FF2B5EF4-FFF2-40B4-BE49-F238E27FC236}">
                <a16:creationId xmlns:a16="http://schemas.microsoft.com/office/drawing/2014/main" id="{DEE4725A-BA3C-0EB2-3846-8627AA68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3545" y="5524501"/>
            <a:ext cx="1960474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85% NMd</a:t>
            </a:r>
          </a:p>
        </p:txBody>
      </p:sp>
      <p:sp>
        <p:nvSpPr>
          <p:cNvPr id="64524" name="Rectangle 12">
            <a:extLst>
              <a:ext uri="{FF2B5EF4-FFF2-40B4-BE49-F238E27FC236}">
                <a16:creationId xmlns:a16="http://schemas.microsoft.com/office/drawing/2014/main" id="{9B041148-501F-DD60-8150-38E989650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3545" y="6324601"/>
            <a:ext cx="2303517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3000">
                <a:solidFill>
                  <a:srgbClr val="FFFFFF"/>
                </a:solidFill>
                <a:latin typeface="Arial" panose="020B0604020202020204" pitchFamily="34" charset="0"/>
              </a:rPr>
              <a:t>80% Others</a:t>
            </a: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1AD07FF2-AB0C-B2E3-16C1-145E5ECFC6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39600" y="5791200"/>
            <a:ext cx="1066800" cy="4191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64526" name="Line 14">
            <a:extLst>
              <a:ext uri="{FF2B5EF4-FFF2-40B4-BE49-F238E27FC236}">
                <a16:creationId xmlns:a16="http://schemas.microsoft.com/office/drawing/2014/main" id="{7D49301F-DB4F-5243-74F8-2FC0D3B28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39600" y="6210300"/>
            <a:ext cx="1066800" cy="3810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64527" name="Rectangle 15">
            <a:extLst>
              <a:ext uri="{FF2B5EF4-FFF2-40B4-BE49-F238E27FC236}">
                <a16:creationId xmlns:a16="http://schemas.microsoft.com/office/drawing/2014/main" id="{D8848141-7881-D327-D38E-393692A8E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545" y="7158038"/>
            <a:ext cx="2870980" cy="179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Repeated BS/VF</a:t>
            </a:r>
          </a:p>
          <a:p>
            <a:pPr eaLnBrk="0" hangingPunct="0"/>
            <a:endParaRPr lang="it-IT" altLang="it-IT" sz="27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Improvement</a:t>
            </a:r>
          </a:p>
          <a:p>
            <a:pPr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No-improvement</a:t>
            </a:r>
          </a:p>
        </p:txBody>
      </p:sp>
      <p:sp>
        <p:nvSpPr>
          <p:cNvPr id="64528" name="Rectangle 16">
            <a:extLst>
              <a:ext uri="{FF2B5EF4-FFF2-40B4-BE49-F238E27FC236}">
                <a16:creationId xmlns:a16="http://schemas.microsoft.com/office/drawing/2014/main" id="{996239A9-873E-395D-16B4-44BDBCFE5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581" y="7158038"/>
            <a:ext cx="1822616" cy="179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&lt; 1 month</a:t>
            </a:r>
          </a:p>
          <a:p>
            <a:pPr algn="ctr" eaLnBrk="0" hangingPunct="0"/>
            <a:endParaRPr lang="it-IT" altLang="it-IT" sz="27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0 / 9</a:t>
            </a:r>
          </a:p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9 / 9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:a16="http://schemas.microsoft.com/office/drawing/2014/main" id="{C977D977-B4CD-3322-76A9-B86654D6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681" y="7158038"/>
            <a:ext cx="1822616" cy="179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732" tIns="66675" rIns="135732" bIns="66675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&gt; 1 month</a:t>
            </a:r>
          </a:p>
          <a:p>
            <a:pPr algn="ctr" eaLnBrk="0" hangingPunct="0"/>
            <a:endParaRPr lang="it-IT" altLang="it-IT" sz="27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4 / 5</a:t>
            </a:r>
          </a:p>
          <a:p>
            <a:pPr algn="ctr" eaLnBrk="0" hangingPunct="0"/>
            <a:r>
              <a:rPr lang="it-IT" altLang="it-IT" sz="2700">
                <a:solidFill>
                  <a:srgbClr val="FFFFFF"/>
                </a:solidFill>
                <a:latin typeface="Arial" panose="020B0604020202020204" pitchFamily="34" charset="0"/>
              </a:rPr>
              <a:t>1 / 5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5E8DE0C3-773B-14CD-C4EB-EAC2E82A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25" y="6981825"/>
            <a:ext cx="7410450" cy="21526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</p:spTree>
    <p:extLst>
      <p:ext uri="{BB962C8B-B14F-4D97-AF65-F5344CB8AC3E}">
        <p14:creationId xmlns:p14="http://schemas.microsoft.com/office/powerpoint/2010/main" val="338596340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1">
            <a:extLst>
              <a:ext uri="{FF2B5EF4-FFF2-40B4-BE49-F238E27FC236}">
                <a16:creationId xmlns:a16="http://schemas.microsoft.com/office/drawing/2014/main" id="{EECFD81E-7433-0A6B-8F5B-9D1CD04D7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"/>
            <a:ext cx="13739813" cy="287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6" name="Picture 2">
            <a:extLst>
              <a:ext uri="{FF2B5EF4-FFF2-40B4-BE49-F238E27FC236}">
                <a16:creationId xmlns:a16="http://schemas.microsoft.com/office/drawing/2014/main" id="{C664CA55-5ECA-8AAD-29FD-5A255224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31407"/>
            <a:ext cx="13716000" cy="58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159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138fce6-8002-451e-8f2d-e1b6ab261e46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34"/>
          <p:cNvSpPr txBox="1"/>
          <p:nvPr/>
        </p:nvSpPr>
        <p:spPr>
          <a:xfrm>
            <a:off x="2581275" y="762000"/>
            <a:ext cx="13158788" cy="6438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4320"/>
              </a:lnSpc>
              <a:buNone/>
            </a:pPr>
            <a:r>
              <a:rPr lang="en-US" sz="3600" kern="1200" spc="-36" dirty="0">
                <a:solidFill>
                  <a:srgbClr val="090909"/>
                </a:solidFill>
                <a:latin typeface="Merriweather Light" panose="00000400000000000000" pitchFamily="2" charset="0"/>
              </a:rPr>
              <a:t>Target Clinici di Svezzamento</a:t>
            </a:r>
            <a:endParaRPr lang="en-US" sz="3600" dirty="0"/>
          </a:p>
        </p:txBody>
      </p:sp>
      <p:sp>
        <p:nvSpPr>
          <p:cNvPr id="5" name="subtitle-461"/>
          <p:cNvSpPr txBox="1"/>
          <p:nvPr/>
        </p:nvSpPr>
        <p:spPr>
          <a:xfrm>
            <a:off x="2581275" y="1476375"/>
            <a:ext cx="13158788" cy="49149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Traguardi misurabili per garantire l'autonomia respiratoria del paziente prima della rimozione della cannula.</a:t>
            </a:r>
            <a:endParaRPr lang="en-US" sz="2100" dirty="0"/>
          </a:p>
        </p:txBody>
      </p:sp>
      <p:pic>
        <p:nvPicPr>
          <p:cNvPr id="6" name="aim5node-Layer_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2857500"/>
            <a:ext cx="16764000" cy="6286500"/>
          </a:xfrm>
          <a:prstGeom prst="rect">
            <a:avLst/>
          </a:prstGeom>
        </p:spPr>
      </p:pic>
      <p:sp>
        <p:nvSpPr>
          <p:cNvPr id="7" name="headingtext-diagram-BZvEFn-0-1"/>
          <p:cNvSpPr txBox="1"/>
          <p:nvPr/>
        </p:nvSpPr>
        <p:spPr>
          <a:xfrm>
            <a:off x="1286768" y="6853238"/>
            <a:ext cx="40243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Via Libera</a:t>
            </a:r>
            <a:endParaRPr lang="en-US" sz="2100" dirty="0"/>
          </a:p>
        </p:txBody>
      </p:sp>
      <p:sp>
        <p:nvSpPr>
          <p:cNvPr id="8" name="bodytext-diagram-BZvEFn-0-1"/>
          <p:cNvSpPr txBox="1"/>
          <p:nvPr/>
        </p:nvSpPr>
        <p:spPr>
          <a:xfrm>
            <a:off x="1286768" y="7249418"/>
            <a:ext cx="4024313" cy="12725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Verifica dell'assenza di ostruzioni, edema o secrezioni tra le corde vocali e la cannula.</a:t>
            </a:r>
            <a:endParaRPr lang="en-US" sz="2100" dirty="0"/>
          </a:p>
        </p:txBody>
      </p:sp>
      <p:sp>
        <p:nvSpPr>
          <p:cNvPr id="9" name="headingtext-diagram-BZvEFn-1-2"/>
          <p:cNvSpPr txBox="1"/>
          <p:nvPr/>
        </p:nvSpPr>
        <p:spPr>
          <a:xfrm>
            <a:off x="3751808" y="3567113"/>
            <a:ext cx="40243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Forza Espulsiva</a:t>
            </a:r>
            <a:endParaRPr lang="en-US" sz="2100" dirty="0"/>
          </a:p>
        </p:txBody>
      </p:sp>
      <p:sp>
        <p:nvSpPr>
          <p:cNvPr id="10" name="bodytext-diagram-BZvEFn-1-2"/>
          <p:cNvSpPr txBox="1"/>
          <p:nvPr/>
        </p:nvSpPr>
        <p:spPr>
          <a:xfrm>
            <a:off x="3751808" y="3963293"/>
            <a:ext cx="4024313" cy="12725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Capacità autonoma di liberare le vie aeree senza l'ausilio di aspirazioni meccaniche.</a:t>
            </a:r>
            <a:endParaRPr lang="en-US" sz="2100" dirty="0"/>
          </a:p>
        </p:txBody>
      </p:sp>
      <p:sp>
        <p:nvSpPr>
          <p:cNvPr id="11" name="headingtext-diagram-BZvEFn-2-3"/>
          <p:cNvSpPr txBox="1"/>
          <p:nvPr/>
        </p:nvSpPr>
        <p:spPr>
          <a:xfrm>
            <a:off x="6216848" y="6853238"/>
            <a:ext cx="40243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Stabilità Gas</a:t>
            </a:r>
            <a:endParaRPr lang="en-US" sz="2100" dirty="0"/>
          </a:p>
        </p:txBody>
      </p:sp>
      <p:sp>
        <p:nvSpPr>
          <p:cNvPr id="12" name="bodytext-diagram-BZvEFn-2-3"/>
          <p:cNvSpPr txBox="1"/>
          <p:nvPr/>
        </p:nvSpPr>
        <p:spPr>
          <a:xfrm>
            <a:off x="6216848" y="7249418"/>
            <a:ext cx="4024313" cy="12725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Mantenimento di livelli ottimali di PaO2 e PaCO2 durante i test di tappaggio prolungato.</a:t>
            </a:r>
            <a:endParaRPr lang="en-US" sz="2100" dirty="0"/>
          </a:p>
        </p:txBody>
      </p:sp>
      <p:sp>
        <p:nvSpPr>
          <p:cNvPr id="13" name="headingtext-diagram-BZvEFn-3-4"/>
          <p:cNvSpPr txBox="1"/>
          <p:nvPr/>
        </p:nvSpPr>
        <p:spPr>
          <a:xfrm>
            <a:off x="8682038" y="3567113"/>
            <a:ext cx="40243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Protezione Vie</a:t>
            </a:r>
            <a:endParaRPr lang="en-US" sz="2100" dirty="0"/>
          </a:p>
        </p:txBody>
      </p:sp>
      <p:sp>
        <p:nvSpPr>
          <p:cNvPr id="14" name="bodytext-diagram-BZvEFn-3-4"/>
          <p:cNvSpPr txBox="1"/>
          <p:nvPr/>
        </p:nvSpPr>
        <p:spPr>
          <a:xfrm>
            <a:off x="8682038" y="3963293"/>
            <a:ext cx="4024313" cy="12725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Deglutizione integra per prevenire l'aspirazione di saliva o alimenti nel paziente.</a:t>
            </a:r>
            <a:endParaRPr lang="en-US" sz="2100" dirty="0"/>
          </a:p>
        </p:txBody>
      </p:sp>
      <p:sp>
        <p:nvSpPr>
          <p:cNvPr id="15" name="headingtext-diagram-BZvEFn-4-5"/>
          <p:cNvSpPr txBox="1"/>
          <p:nvPr/>
        </p:nvSpPr>
        <p:spPr>
          <a:xfrm>
            <a:off x="11147078" y="6839843"/>
            <a:ext cx="402431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Autonomia</a:t>
            </a:r>
            <a:endParaRPr lang="en-US" sz="2100" dirty="0"/>
          </a:p>
        </p:txBody>
      </p:sp>
      <p:sp>
        <p:nvSpPr>
          <p:cNvPr id="16" name="bodytext-diagram-BZvEFn-4-5"/>
          <p:cNvSpPr txBox="1"/>
          <p:nvPr/>
        </p:nvSpPr>
        <p:spPr>
          <a:xfrm>
            <a:off x="11147078" y="7236023"/>
            <a:ext cx="4024313" cy="127254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ctr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Riduzione della necessità di aspirazione delle secrezioni a meno di 2-3 volte al giorno.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328255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49cb5a4-5b29-4969-a15d-d658c92c102d-AI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" name="cs-botanica-design-shape-style-10-a-a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85" y="0"/>
            <a:ext cx="10155115" cy="10287000"/>
          </a:xfrm>
          <a:prstGeom prst="rect">
            <a:avLst/>
          </a:prstGeom>
        </p:spPr>
      </p:pic>
      <p:sp>
        <p:nvSpPr>
          <p:cNvPr id="4" name="title-492"/>
          <p:cNvSpPr txBox="1"/>
          <p:nvPr/>
        </p:nvSpPr>
        <p:spPr>
          <a:xfrm>
            <a:off x="2971800" y="762000"/>
            <a:ext cx="12387263" cy="739140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kern="1200" spc="-42" dirty="0">
                <a:solidFill>
                  <a:srgbClr val="090909"/>
                </a:solidFill>
                <a:latin typeface="Merriweather Light" panose="00000400000000000000" pitchFamily="2" charset="0"/>
              </a:rPr>
              <a:t>Valutazione clinica</a:t>
            </a:r>
            <a:r>
              <a:rPr lang="en-US" sz="4200" dirty="0">
                <a:solidFill>
                  <a:srgbClr val="000000"/>
                </a:solidFill>
              </a:rPr>
              <a:t>
</a:t>
            </a:r>
            <a:r>
              <a:rPr lang="en-US" sz="4200" kern="1200" spc="-42" dirty="0">
                <a:solidFill>
                  <a:srgbClr val="090909"/>
                </a:solidFill>
                <a:latin typeface="Merriweather Light" panose="00000400000000000000" pitchFamily="2" charset="0"/>
              </a:rPr>
              <a:t>multidisciplinare: i quattro pilastri</a:t>
            </a:r>
            <a:endParaRPr lang="en-US" sz="4200" dirty="0"/>
          </a:p>
        </p:txBody>
      </p:sp>
      <p:pic>
        <p:nvPicPr>
          <p:cNvPr id="5" name="quartercircle4node-Layer_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9519" y="2263140"/>
            <a:ext cx="15028813" cy="7305675"/>
          </a:xfrm>
          <a:prstGeom prst="rect">
            <a:avLst/>
          </a:prstGeom>
        </p:spPr>
      </p:pic>
      <p:sp>
        <p:nvSpPr>
          <p:cNvPr id="6" name="headingtext-diagram-KVP1PN-0-1"/>
          <p:cNvSpPr txBox="1"/>
          <p:nvPr/>
        </p:nvSpPr>
        <p:spPr>
          <a:xfrm>
            <a:off x="9144000" y="7718524"/>
            <a:ext cx="75485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Stato Neurologico</a:t>
            </a:r>
            <a:endParaRPr lang="en-US" sz="2100" dirty="0"/>
          </a:p>
        </p:txBody>
      </p:sp>
      <p:sp>
        <p:nvSpPr>
          <p:cNvPr id="7" name="bodytext-diagram-KVP1PN-0-1"/>
          <p:cNvSpPr txBox="1"/>
          <p:nvPr/>
        </p:nvSpPr>
        <p:spPr>
          <a:xfrm>
            <a:off x="9109769" y="7992814"/>
            <a:ext cx="8080951" cy="167370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>
              <a:lnSpc>
                <a:spcPts val="3110"/>
              </a:lnSpc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Paziente sveglio, collaborante (GCS &gt; 8) e capace di eseguire comandi semplici per </a:t>
            </a:r>
            <a:r>
              <a:rPr lang="en-US" sz="2100" kern="1200" spc="-21" dirty="0" err="1">
                <a:solidFill>
                  <a:srgbClr val="6A6A6A"/>
                </a:solidFill>
                <a:latin typeface="Open Sans" panose="00000500000000000000" pitchFamily="2" charset="0"/>
              </a:rPr>
              <a:t>respirare</a:t>
            </a: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. </a:t>
            </a:r>
            <a:r>
              <a:rPr lang="en-US" sz="2100" kern="12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ondamentale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garantire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capacità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paziente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proteggere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vie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aeree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autonomia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dopo la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rimozione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1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headingtext-diagram-KVP1PN-1-2"/>
          <p:cNvSpPr txBox="1"/>
          <p:nvPr/>
        </p:nvSpPr>
        <p:spPr>
          <a:xfrm>
            <a:off x="9144000" y="6139309"/>
            <a:ext cx="75485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Efficienza Resp.</a:t>
            </a:r>
            <a:endParaRPr lang="en-US" sz="2100" dirty="0"/>
          </a:p>
        </p:txBody>
      </p:sp>
      <p:sp>
        <p:nvSpPr>
          <p:cNvPr id="9" name="bodytext-diagram-KVP1PN-1-2"/>
          <p:cNvSpPr txBox="1"/>
          <p:nvPr/>
        </p:nvSpPr>
        <p:spPr>
          <a:xfrm>
            <a:off x="9144000" y="6535489"/>
            <a:ext cx="7548563" cy="8820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Valutazione di capacità vitale e volume corrente senza distress dopo sgonfiaggio cuffia.</a:t>
            </a:r>
            <a:endParaRPr lang="en-US" sz="2100" dirty="0"/>
          </a:p>
        </p:txBody>
      </p:sp>
      <p:sp>
        <p:nvSpPr>
          <p:cNvPr id="10" name="headingtext-diagram-KVP1PN-2-3"/>
          <p:cNvSpPr txBox="1"/>
          <p:nvPr/>
        </p:nvSpPr>
        <p:spPr>
          <a:xfrm>
            <a:off x="9109769" y="4130278"/>
            <a:ext cx="75485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Gestione Secrezioni</a:t>
            </a:r>
            <a:endParaRPr lang="en-US" sz="2100" dirty="0"/>
          </a:p>
        </p:txBody>
      </p:sp>
      <p:sp>
        <p:nvSpPr>
          <p:cNvPr id="11" name="bodytext-diagram-KVP1PN-2-3"/>
          <p:cNvSpPr txBox="1"/>
          <p:nvPr/>
        </p:nvSpPr>
        <p:spPr>
          <a:xfrm>
            <a:off x="9144000" y="4432489"/>
            <a:ext cx="7548563" cy="1341000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>
              <a:lnSpc>
                <a:spcPts val="3110"/>
              </a:lnSpc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Analisi di quantità e viscosità; l'espulsione autonoma efficace previene fallimenti </a:t>
            </a:r>
            <a:r>
              <a:rPr lang="en-US" sz="2100" kern="1200" spc="-21" dirty="0" err="1">
                <a:solidFill>
                  <a:srgbClr val="6A6A6A"/>
                </a:solidFill>
                <a:latin typeface="Open Sans" panose="00000500000000000000" pitchFamily="2" charset="0"/>
              </a:rPr>
              <a:t>clinici</a:t>
            </a: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. </a:t>
            </a:r>
            <a:r>
              <a:rPr lang="en-US" sz="2100" kern="12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chiedendo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aspirazioni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ridotte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meno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2-3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interventi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nell'arco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dell'intera</a:t>
            </a:r>
            <a:r>
              <a:rPr lang="en-US" sz="2100" spc="-25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spc="-25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giornata</a:t>
            </a:r>
            <a:r>
              <a:rPr lang="en-US" sz="2100" spc="-25" dirty="0">
                <a:solidFill>
                  <a:schemeClr val="bg2"/>
                </a:solidFill>
                <a:latin typeface="Plus Jakarta Sans Medium" panose="00000600000000000000" pitchFamily="2" charset="0"/>
              </a:rPr>
              <a:t>.</a:t>
            </a:r>
            <a:endParaRPr lang="en-US" sz="2100" dirty="0">
              <a:solidFill>
                <a:schemeClr val="bg2"/>
              </a:solidFill>
            </a:endParaRPr>
          </a:p>
        </p:txBody>
      </p:sp>
      <p:sp>
        <p:nvSpPr>
          <p:cNvPr id="12" name="headingtext-diagram-KVP1PN-3-4"/>
          <p:cNvSpPr txBox="1"/>
          <p:nvPr/>
        </p:nvSpPr>
        <p:spPr>
          <a:xfrm>
            <a:off x="9144000" y="2496889"/>
            <a:ext cx="7548563" cy="424815"/>
          </a:xfrm>
          <a:prstGeom prst="rect">
            <a:avLst/>
          </a:prstGeom>
          <a:noFill/>
          <a:ln/>
        </p:spPr>
        <p:txBody>
          <a:bodyPr vertOverflow="clip" wrap="none" lIns="0" tIns="0" rIns="0" bIns="0" rtlCol="0" anchor="t"/>
          <a:lstStyle/>
          <a:p>
            <a:pPr marL="0" indent="0" algn="l">
              <a:lnSpc>
                <a:spcPts val="2520"/>
              </a:lnSpc>
              <a:buNone/>
            </a:pPr>
            <a:r>
              <a:rPr lang="en-US" sz="2100" b="1" kern="1200" spc="-21" dirty="0">
                <a:solidFill>
                  <a:srgbClr val="090909"/>
                </a:solidFill>
                <a:latin typeface="Merriweather" panose="00000500000000000000" pitchFamily="2" charset="0"/>
              </a:rPr>
              <a:t>Pervietà Anatomica</a:t>
            </a:r>
            <a:endParaRPr lang="en-US" sz="2100" dirty="0"/>
          </a:p>
        </p:txBody>
      </p:sp>
      <p:sp>
        <p:nvSpPr>
          <p:cNvPr id="13" name="bodytext-diagram-KVP1PN-3-4"/>
          <p:cNvSpPr txBox="1"/>
          <p:nvPr/>
        </p:nvSpPr>
        <p:spPr>
          <a:xfrm>
            <a:off x="9144000" y="2893070"/>
            <a:ext cx="7548563" cy="882015"/>
          </a:xfrm>
          <a:prstGeom prst="rect">
            <a:avLst/>
          </a:prstGeom>
          <a:noFill/>
          <a:ln/>
        </p:spPr>
        <p:txBody>
          <a:bodyPr vertOverflow="clip" wrap="square" lIns="0" tIns="0" rIns="0" bIns="0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2100" kern="1200" spc="-21" dirty="0">
                <a:solidFill>
                  <a:srgbClr val="6A6A6A"/>
                </a:solidFill>
                <a:latin typeface="Open Sans" panose="00000500000000000000" pitchFamily="2" charset="0"/>
              </a:rPr>
              <a:t>Verifica tramite fibroscopia per escludere stenosi, granulomi o paralisi delle corde vocali.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4879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>
            <a:extLst>
              <a:ext uri="{FF2B5EF4-FFF2-40B4-BE49-F238E27FC236}">
                <a16:creationId xmlns:a16="http://schemas.microsoft.com/office/drawing/2014/main" id="{40EFC5F0-977F-5014-A052-A387EED9A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442" y="571500"/>
            <a:ext cx="68237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DECANNULAMENTO (1)</a:t>
            </a:r>
          </a:p>
        </p:txBody>
      </p:sp>
      <p:sp>
        <p:nvSpPr>
          <p:cNvPr id="122883" name="Line 3">
            <a:extLst>
              <a:ext uri="{FF2B5EF4-FFF2-40B4-BE49-F238E27FC236}">
                <a16:creationId xmlns:a16="http://schemas.microsoft.com/office/drawing/2014/main" id="{4FDA365E-AAE3-C5D6-7925-9FC5437022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57900" y="1714500"/>
            <a:ext cx="17145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122884" name="Line 4">
            <a:extLst>
              <a:ext uri="{FF2B5EF4-FFF2-40B4-BE49-F238E27FC236}">
                <a16:creationId xmlns:a16="http://schemas.microsoft.com/office/drawing/2014/main" id="{D60891F3-6A25-A311-A491-2CBFB07FF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72800" y="1714500"/>
            <a:ext cx="137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700"/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99C0F7DA-F561-B138-0D51-4427E91EE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00401"/>
            <a:ext cx="2400300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700"/>
              <a:t>PRO</a:t>
            </a: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F3A65F5B-C14E-6197-5F9D-6AC1FF9A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3429001"/>
            <a:ext cx="2400300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700"/>
              <a:t>CONTRA</a:t>
            </a:r>
          </a:p>
        </p:txBody>
      </p:sp>
      <p:pic>
        <p:nvPicPr>
          <p:cNvPr id="122887" name="Picture 7">
            <a:extLst>
              <a:ext uri="{FF2B5EF4-FFF2-40B4-BE49-F238E27FC236}">
                <a16:creationId xmlns:a16="http://schemas.microsoft.com/office/drawing/2014/main" id="{9AA2F656-88C2-FA90-4DFA-AC60935A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1" y="1600200"/>
            <a:ext cx="334803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Text Box 8">
            <a:extLst>
              <a:ext uri="{FF2B5EF4-FFF2-40B4-BE49-F238E27FC236}">
                <a16:creationId xmlns:a16="http://schemas.microsoft.com/office/drawing/2014/main" id="{4F566E9C-302B-997E-56F7-6A3E81B0F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7" y="4016040"/>
            <a:ext cx="528161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Non dimostrata utilità a  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mantenere la tracheostomia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Ridotta incidenza di      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it-IT" altLang="it-IT" sz="3000" dirty="0" err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colonizz</a:t>
            </a: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(meno uso AB)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Ridotta ospedalizzazione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Riduzione di costi/difficoltà 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di gestione domiciliare 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Miglioramento psicologico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Possibilità di utilizzo di 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VMNI   in caso di </a:t>
            </a:r>
            <a:r>
              <a:rPr lang="it-IT" altLang="it-IT" sz="3000" dirty="0" err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riacutizz</a:t>
            </a: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7CD18703-4141-83F6-79A0-EE444DDB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4279733"/>
            <a:ext cx="52578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Tosse inadeguata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Deglutizione insufficiente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Storia Clinica 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(frequenti ricoveri in  ICU)</a:t>
            </a:r>
          </a:p>
          <a:p>
            <a:pPr>
              <a:buFontTx/>
              <a:buChar char="•"/>
            </a:pPr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Fattore economico</a:t>
            </a:r>
          </a:p>
          <a:p>
            <a:r>
              <a:rPr lang="it-IT" altLang="it-IT" sz="3000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(nuova tracheostomia)</a:t>
            </a:r>
          </a:p>
          <a:p>
            <a:pPr>
              <a:buFontTx/>
              <a:buChar char="•"/>
            </a:pPr>
            <a:endParaRPr lang="it-IT" altLang="it-IT" sz="3000" dirty="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936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</TotalTime>
  <Words>4811</Words>
  <Application>Microsoft Macintosh PowerPoint</Application>
  <PresentationFormat>Personalizzato</PresentationFormat>
  <Paragraphs>594</Paragraphs>
  <Slides>85</Slides>
  <Notes>33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85</vt:i4>
      </vt:variant>
    </vt:vector>
  </HeadingPairs>
  <TitlesOfParts>
    <vt:vector size="111" baseType="lpstr">
      <vt:lpstr>Rockwell</vt:lpstr>
      <vt:lpstr>Aptos Serif</vt:lpstr>
      <vt:lpstr>Merriweather 144pt Light</vt:lpstr>
      <vt:lpstr>Wingdings</vt:lpstr>
      <vt:lpstr>Merriweather Light</vt:lpstr>
      <vt:lpstr>Microsoft YaHei</vt:lpstr>
      <vt:lpstr>Times</vt:lpstr>
      <vt:lpstr>Arial</vt:lpstr>
      <vt:lpstr>Plus Jakarta Sans SemiBold</vt:lpstr>
      <vt:lpstr>BlinkMacSystemFont</vt:lpstr>
      <vt:lpstr>Merriweather</vt:lpstr>
      <vt:lpstr>Times New Roman</vt:lpstr>
      <vt:lpstr>Myriad Pro</vt:lpstr>
      <vt:lpstr>Fira Sans</vt:lpstr>
      <vt:lpstr>Plus Jakarta Sans Medium</vt:lpstr>
      <vt:lpstr>Century Gothic</vt:lpstr>
      <vt:lpstr>Symbol</vt:lpstr>
      <vt:lpstr>Open Sans</vt:lpstr>
      <vt:lpstr>Comic Sans MS</vt:lpstr>
      <vt:lpstr>Segoe UI</vt:lpstr>
      <vt:lpstr>Wingdings 3</vt:lpstr>
      <vt:lpstr>Helvetica</vt:lpstr>
      <vt:lpstr>Wingdings 2</vt:lpstr>
      <vt:lpstr>Ione</vt:lpstr>
      <vt:lpstr>Documento</vt:lpstr>
      <vt:lpstr>Grafico</vt:lpstr>
      <vt:lpstr>Presentazione standard di PowerPoint</vt:lpstr>
      <vt:lpstr>Presentazione standard di PowerPoint</vt:lpstr>
      <vt:lpstr>Presentazione standard di PowerPoint</vt:lpstr>
      <vt:lpstr>The Impact of Tracheotomy on Mechanical Ventilation Outcome </vt:lpstr>
      <vt:lpstr>Bacterial Colonization in decannulated patients  </vt:lpstr>
      <vt:lpstr>Physiological effects of decannulation in tracheostomized patients K.Chadda, B.Louis, L.Benaissa, D.Annane, P.Gajdos, JC Raphael, F.Lofaso</vt:lpstr>
      <vt:lpstr>Wean From the Tube Not Necessarily From the Ventilator </vt:lpstr>
      <vt:lpstr>Presentazione standard di PowerPoint</vt:lpstr>
      <vt:lpstr>Presentazione standard di PowerPoint</vt:lpstr>
      <vt:lpstr>IL PROCESSO DELLA DECANNULAZIONE</vt:lpstr>
      <vt:lpstr>Otto Domande da Porsi Prima di Iniziare</vt:lpstr>
      <vt:lpstr>Presentazione standard di PowerPoint</vt:lpstr>
      <vt:lpstr>ASSENZA DI SIGNIFICATIVE LESIONI ENDOTRACHEALI</vt:lpstr>
      <vt:lpstr>Presentazione standard di PowerPoint</vt:lpstr>
      <vt:lpstr>Increased Frequency of Obstructive Airway abnormalities with Long-term Tracheostomy Law JH, Barnhart K, Rowlett W, De la Rocha O, Lowenberg S</vt:lpstr>
      <vt:lpstr>Presentazione standard di PowerPoint</vt:lpstr>
      <vt:lpstr>Presentazione standard di PowerPoint</vt:lpstr>
      <vt:lpstr>Tracheostomy tube occlusion protocol predicts significant tracheal obstruction to air flow in patients requiring prolonged mechanical ventilation   Mark J. Rumbak, MD; Arthur E. Graves, MD; Mark P. Scott, MD; Gary K. Sporn, MD; Frank W. Walsh, MD; W. McDowell Anderson, MD; Allan L. Goldman, MD </vt:lpstr>
      <vt:lpstr>RIFLESSO DELLA TOSSE EFFICACE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DEGLUTIZIONE SENZA ASPIRAZIONE DI MATERIALE</vt:lpstr>
      <vt:lpstr>Presentazione standard di PowerPoint</vt:lpstr>
      <vt:lpstr>Presentazione standard di PowerPoint</vt:lpstr>
      <vt:lpstr>Deglutitive Aspiration in Patients with Tracheostomy: Effect of Tracheostomy  on the Duration of Vocal Cord Closure R.Shaker, M.Mylbrath, J.Ren, B.Campbell, R.Toohill, W.Hogan</vt:lpstr>
      <vt:lpstr>Presentazione standard di PowerPoint</vt:lpstr>
      <vt:lpstr>Presentazione standard di PowerPoint</vt:lpstr>
      <vt:lpstr>Swallowing Disfunction in Patients Receiving Prolonged Mechanical Ventilation K.Tollep, CL Getch, GJ Criner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comunicazione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Ausili per la rimozione della cannula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Criteria for removal cannula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Approccio multidisciplinare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SLIDE CRAFT TECHNOLOGIES PRIVATE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Exporter Version:1.0.4</dc:title>
  <dc:subject> </dc:subject>
  <dc:creator>Presentations.AI</dc:creator>
  <cp:lastModifiedBy>Jacopo Garuti</cp:lastModifiedBy>
  <cp:revision>47</cp:revision>
  <dcterms:created xsi:type="dcterms:W3CDTF">2026-04-29T08:20:46Z</dcterms:created>
  <dcterms:modified xsi:type="dcterms:W3CDTF">2026-05-13T08:00:57Z</dcterms:modified>
</cp:coreProperties>
</file>