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ags/tag1.xml" ContentType="application/vnd.openxmlformats-officedocument.presentationml.tag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tags/tag2.xml" ContentType="application/vnd.openxmlformats-officedocument.presentationml.tags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4" r:id="rId2"/>
  </p:sldMasterIdLst>
  <p:notesMasterIdLst>
    <p:notesMasterId r:id="rId42"/>
  </p:notesMasterIdLst>
  <p:sldIdLst>
    <p:sldId id="259" r:id="rId3"/>
    <p:sldId id="2159" r:id="rId4"/>
    <p:sldId id="2046" r:id="rId5"/>
    <p:sldId id="2171" r:id="rId6"/>
    <p:sldId id="464" r:id="rId7"/>
    <p:sldId id="1964" r:id="rId8"/>
    <p:sldId id="2149" r:id="rId9"/>
    <p:sldId id="2013" r:id="rId10"/>
    <p:sldId id="2140" r:id="rId11"/>
    <p:sldId id="2024" r:id="rId12"/>
    <p:sldId id="2030" r:id="rId13"/>
    <p:sldId id="2139" r:id="rId14"/>
    <p:sldId id="514" r:id="rId15"/>
    <p:sldId id="2331" r:id="rId16"/>
    <p:sldId id="1136" r:id="rId17"/>
    <p:sldId id="1137" r:id="rId18"/>
    <p:sldId id="305" r:id="rId19"/>
    <p:sldId id="2185" r:id="rId20"/>
    <p:sldId id="2329" r:id="rId21"/>
    <p:sldId id="2003" r:id="rId22"/>
    <p:sldId id="2051" r:id="rId23"/>
    <p:sldId id="2058" r:id="rId24"/>
    <p:sldId id="1125" r:id="rId25"/>
    <p:sldId id="2084" r:id="rId26"/>
    <p:sldId id="294" r:id="rId27"/>
    <p:sldId id="2179" r:id="rId28"/>
    <p:sldId id="2332" r:id="rId29"/>
    <p:sldId id="1149" r:id="rId30"/>
    <p:sldId id="2186" r:id="rId31"/>
    <p:sldId id="1998" r:id="rId32"/>
    <p:sldId id="2093" r:id="rId33"/>
    <p:sldId id="2022" r:id="rId34"/>
    <p:sldId id="2050" r:id="rId35"/>
    <p:sldId id="2085" r:id="rId36"/>
    <p:sldId id="2111" r:id="rId37"/>
    <p:sldId id="2163" r:id="rId38"/>
    <p:sldId id="2330" r:id="rId39"/>
    <p:sldId id="2057" r:id="rId40"/>
    <p:sldId id="1973" r:id="rId41"/>
  </p:sldIdLst>
  <p:sldSz cx="9144000" cy="5143500" type="screen16x9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ihab Bedawi" initials="EB" lastIdx="1" clrIdx="0">
    <p:extLst>
      <p:ext uri="{19B8F6BF-5375-455C-9EA6-DF929625EA0E}">
        <p15:presenceInfo xmlns:p15="http://schemas.microsoft.com/office/powerpoint/2012/main" userId="S::eombedawi1@sheffield.ac.uk::92e96b8d-bec4-47cd-9360-ef47717932a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33176"/>
    <a:srgbClr val="FF9300"/>
    <a:srgbClr val="3D6479"/>
    <a:srgbClr val="3E657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/>
    <p:restoredTop sz="71849" autoAdjust="0"/>
  </p:normalViewPr>
  <p:slideViewPr>
    <p:cSldViewPr snapToGrid="0" snapToObjects="1">
      <p:cViewPr varScale="1">
        <p:scale>
          <a:sx n="119" d="100"/>
          <a:sy n="119" d="100"/>
        </p:scale>
        <p:origin x="456" y="18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commentAuthors" Target="commentAuthor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slide" Target="slides/slide3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0B1FBB-D3E4-F740-B333-E9E895CED4E4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25C707-7824-0F4C-8EDC-3641BA934BB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2202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5C707-7824-0F4C-8EDC-3641BA934BB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6867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854075"/>
            <a:ext cx="6072188" cy="3416300"/>
          </a:xfrm>
          <a:ln/>
        </p:spPr>
      </p:sp>
      <p:sp>
        <p:nvSpPr>
          <p:cNvPr id="6379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2023 BTS guidelines are the only international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34065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2238" y="704850"/>
            <a:ext cx="6615112" cy="3721100"/>
          </a:xfrm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2813" y="4660900"/>
            <a:ext cx="5030787" cy="4414838"/>
          </a:xfrm>
          <a:noFill/>
        </p:spPr>
        <p:txBody>
          <a:bodyPr/>
          <a:lstStyle/>
          <a:p>
            <a:r>
              <a:rPr lang="en-US" dirty="0"/>
              <a:t>ANSWER 4</a:t>
            </a:r>
          </a:p>
          <a:p>
            <a:endParaRPr lang="en-US" dirty="0"/>
          </a:p>
          <a:p>
            <a:r>
              <a:rPr lang="en-US" dirty="0"/>
              <a:t>MEMORISE LIGHTS CRITERIA</a:t>
            </a:r>
          </a:p>
        </p:txBody>
      </p:sp>
    </p:spTree>
    <p:extLst>
      <p:ext uri="{BB962C8B-B14F-4D97-AF65-F5344CB8AC3E}">
        <p14:creationId xmlns:p14="http://schemas.microsoft.com/office/powerpoint/2010/main" val="37381206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854075"/>
            <a:ext cx="6072188" cy="3416300"/>
          </a:xfrm>
          <a:ln/>
        </p:spPr>
      </p:sp>
      <p:sp>
        <p:nvSpPr>
          <p:cNvPr id="6379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Grey hepatization – advanced stage of pneumonic lung inflammation and more suppurative exudate </a:t>
            </a:r>
            <a:r>
              <a:rPr lang="en-US" dirty="0" err="1"/>
              <a:t>wthin</a:t>
            </a:r>
            <a:r>
              <a:rPr lang="en-US" dirty="0"/>
              <a:t> the airways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Case courtesy of Ian </a:t>
            </a:r>
            <a:r>
              <a:rPr lang="en-US" dirty="0" err="1"/>
              <a:t>Bickle</a:t>
            </a:r>
            <a:r>
              <a:rPr lang="en-US" dirty="0"/>
              <a:t>, </a:t>
            </a:r>
            <a:r>
              <a:rPr lang="en-US" dirty="0" err="1"/>
              <a:t>Radiopaedia.org</a:t>
            </a:r>
            <a:r>
              <a:rPr lang="en-US" dirty="0"/>
              <a:t>, </a:t>
            </a:r>
            <a:r>
              <a:rPr lang="en-US" dirty="0" err="1"/>
              <a:t>rID</a:t>
            </a:r>
            <a:r>
              <a:rPr lang="en-US" dirty="0"/>
              <a:t>: 76173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9446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CE39491-2833-48ED-905B-0D46772B2A71}" type="slidenum">
              <a:rPr lang="en-US" altLang="en-US" smtClean="0"/>
              <a:pPr eaLnBrk="1" hangingPunct="1"/>
              <a:t>5</a:t>
            </a:fld>
            <a:endParaRPr lang="en-US" altLang="en-US"/>
          </a:p>
        </p:txBody>
      </p:sp>
      <p:sp>
        <p:nvSpPr>
          <p:cNvPr id="1331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587375" y="798513"/>
            <a:ext cx="5683250" cy="3197225"/>
          </a:xfrm>
          <a:ln/>
        </p:spPr>
      </p:sp>
      <p:sp>
        <p:nvSpPr>
          <p:cNvPr id="133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57688"/>
            <a:ext cx="5029200" cy="4133850"/>
          </a:xfrm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7125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evidence for TUS at least in the context of pleural procedures is now uncontested and has in recent years, following a number of national patient safety alerts, moved from being recommended to mandated.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Summary : thoracic USS increased yield and reduced risk of solid organ puncture, even in experienced physicians’ hands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2E8CC-F723-3B47-8E11-16616093BB6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6341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evidence for TUS at least in the context of pleural procedures is now uncontested and has in recent years, following a number of national patient safety alerts, moved from being recommended to mandated.</a:t>
            </a:r>
          </a:p>
          <a:p>
            <a:endParaRPr lang="en-GB" dirty="0"/>
          </a:p>
          <a:p>
            <a:r>
              <a:rPr lang="en-GB" dirty="0"/>
              <a:t>There are numerous studies demonstrating this but I have chosen these 2 – the first by </a:t>
            </a:r>
            <a:r>
              <a:rPr lang="en-GB" dirty="0" err="1"/>
              <a:t>Diacon</a:t>
            </a:r>
            <a:r>
              <a:rPr lang="en-GB" dirty="0"/>
              <a:t> and colleagues – prospective comparison of clinical examination with ultrasound – 67 consecutive patients referred to 30 physicians of varying degrees of experience</a:t>
            </a:r>
          </a:p>
          <a:p>
            <a:endParaRPr lang="en-GB" dirty="0"/>
          </a:p>
          <a:p>
            <a:r>
              <a:rPr lang="en-GB" dirty="0"/>
              <a:t>The second by </a:t>
            </a:r>
            <a:r>
              <a:rPr lang="en-GB" dirty="0" err="1"/>
              <a:t>Mercaldi</a:t>
            </a:r>
            <a:r>
              <a:rPr lang="en-GB" dirty="0"/>
              <a:t> and colleagues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2E8CC-F723-3B47-8E11-16616093BB6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2159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854075"/>
            <a:ext cx="6072188" cy="3416300"/>
          </a:xfrm>
          <a:ln/>
        </p:spPr>
      </p:sp>
      <p:sp>
        <p:nvSpPr>
          <p:cNvPr id="6379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>
                <a:effectLst/>
                <a:latin typeface="Helvetica" pitchFamily="2" charset="0"/>
              </a:rPr>
              <a:t>Iatrogenic pneumothorax remains the most common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i="1" dirty="0">
                <a:effectLst/>
                <a:latin typeface="Helvetica" pitchFamily="2" charset="0"/>
              </a:rPr>
              <a:t>complication following thoracocentesis (3.3%; 95% CI, 3.2-3.4), although pneumothorax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i="1" dirty="0">
                <a:effectLst/>
                <a:latin typeface="Helvetica" pitchFamily="2" charset="0"/>
              </a:rPr>
              <a:t>requiring intervention was rare (0.3%; 95% CI, 0.2-0.4) when the procedure was ultrasound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i="1" dirty="0">
                <a:effectLst/>
                <a:latin typeface="Helvetica" pitchFamily="2" charset="0"/>
              </a:rPr>
              <a:t>guided.</a:t>
            </a:r>
            <a:endParaRPr lang="en-GB" dirty="0">
              <a:effectLst/>
              <a:latin typeface="Helvetica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3311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6D36DCE-0989-4AC6-9CF6-21094102A989}" type="slidenum">
              <a:rPr lang="en-US" altLang="en-US" smtClean="0"/>
              <a:pPr eaLnBrk="1" hangingPunct="1"/>
              <a:t>9</a:t>
            </a:fld>
            <a:endParaRPr lang="en-US" altLang="en-US"/>
          </a:p>
        </p:txBody>
      </p:sp>
      <p:sp>
        <p:nvSpPr>
          <p:cNvPr id="1187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587375" y="798513"/>
            <a:ext cx="5683250" cy="3197225"/>
          </a:xfrm>
          <a:ln/>
        </p:spPr>
      </p:sp>
      <p:sp>
        <p:nvSpPr>
          <p:cNvPr id="1187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57688"/>
            <a:ext cx="5029200" cy="4133850"/>
          </a:xfrm>
          <a:noFill/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806964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6602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23642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35134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FFB4E67-DA0A-4145-AA89-BEF0012EE0CF}" type="slidenum">
              <a:rPr lang="en-US" altLang="en-US" smtClean="0"/>
              <a:pPr eaLnBrk="1" hangingPunct="1"/>
              <a:t>13</a:t>
            </a:fld>
            <a:endParaRPr lang="en-US" altLang="en-US"/>
          </a:p>
        </p:txBody>
      </p:sp>
      <p:sp>
        <p:nvSpPr>
          <p:cNvPr id="1218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587375" y="798513"/>
            <a:ext cx="5683250" cy="3197225"/>
          </a:xfrm>
          <a:ln/>
        </p:spPr>
      </p:sp>
      <p:sp>
        <p:nvSpPr>
          <p:cNvPr id="1218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57688"/>
            <a:ext cx="5029200" cy="4133850"/>
          </a:xfrm>
          <a:noFill/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037563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612724-9988-1A58-CDF8-3A067F2224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AD10E669-CE0E-DB8D-46C0-98A5C19881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2238" y="704850"/>
            <a:ext cx="6615112" cy="3721100"/>
          </a:xfrm>
          <a:ln/>
        </p:spPr>
      </p:sp>
      <p:sp>
        <p:nvSpPr>
          <p:cNvPr id="67587" name="Rectangle 3">
            <a:extLst>
              <a:ext uri="{FF2B5EF4-FFF2-40B4-BE49-F238E27FC236}">
                <a16:creationId xmlns:a16="http://schemas.microsoft.com/office/drawing/2014/main" id="{0645EBC8-0979-60A0-52F5-1727CCCAC2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2813" y="4660900"/>
            <a:ext cx="5030787" cy="4414838"/>
          </a:xfrm>
          <a:noFill/>
        </p:spPr>
        <p:txBody>
          <a:bodyPr/>
          <a:lstStyle/>
          <a:p>
            <a:r>
              <a:rPr lang="en-US" dirty="0"/>
              <a:t>ANSWER 4</a:t>
            </a:r>
          </a:p>
          <a:p>
            <a:endParaRPr lang="en-US" dirty="0"/>
          </a:p>
          <a:p>
            <a:r>
              <a:rPr lang="en-US" dirty="0"/>
              <a:t>MEMORISE LIGHTS CRITERIA</a:t>
            </a:r>
          </a:p>
        </p:txBody>
      </p:sp>
    </p:spTree>
    <p:extLst>
      <p:ext uri="{BB962C8B-B14F-4D97-AF65-F5344CB8AC3E}">
        <p14:creationId xmlns:p14="http://schemas.microsoft.com/office/powerpoint/2010/main" val="27044884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71450" y="733425"/>
            <a:ext cx="6515100" cy="3665538"/>
          </a:xfrm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643438"/>
            <a:ext cx="5029200" cy="4397375"/>
          </a:xfrm>
          <a:noFill/>
        </p:spPr>
        <p:txBody>
          <a:bodyPr/>
          <a:lstStyle/>
          <a:p>
            <a:r>
              <a:rPr lang="en-US" dirty="0"/>
              <a:t>R sided pleural effusion – non contrast CT reported no evidence of malignancy and u can see there is a bland effusion, next to the ribs in the parietal pleura no thickening or nodularity</a:t>
            </a:r>
          </a:p>
          <a:p>
            <a:endParaRPr lang="en-US" dirty="0"/>
          </a:p>
          <a:p>
            <a:r>
              <a:rPr lang="en-US" dirty="0"/>
              <a:t>Same study with venous contrast – enhancing malignant nodular thickening</a:t>
            </a:r>
          </a:p>
          <a:p>
            <a:endParaRPr lang="en-US" dirty="0"/>
          </a:p>
          <a:p>
            <a:r>
              <a:rPr lang="en-US" dirty="0"/>
              <a:t>CTPA is not adequate for diagnosing/excluding malignant pleural disease</a:t>
            </a:r>
          </a:p>
        </p:txBody>
      </p:sp>
    </p:spTree>
    <p:extLst>
      <p:ext uri="{BB962C8B-B14F-4D97-AF65-F5344CB8AC3E}">
        <p14:creationId xmlns:p14="http://schemas.microsoft.com/office/powerpoint/2010/main" val="34856982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71450" y="733425"/>
            <a:ext cx="6515100" cy="3665538"/>
          </a:xfrm>
          <a:ln/>
        </p:spPr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643438"/>
            <a:ext cx="5029200" cy="4397375"/>
          </a:xfrm>
          <a:noFill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5965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diagnostic performance of CT in routine clinical practice is insufficient to exclude or confirm PM. </a:t>
            </a:r>
          </a:p>
          <a:p>
            <a:endParaRPr lang="en-GB" dirty="0"/>
          </a:p>
          <a:p>
            <a:r>
              <a:rPr lang="en-GB" dirty="0"/>
              <a:t>A benign CT report should not dissuade pleural sampling where the presence of primary or secondary pleural malignancy would alter management. </a:t>
            </a:r>
          </a:p>
          <a:p>
            <a:endParaRPr lang="en-GB" dirty="0"/>
          </a:p>
          <a:p>
            <a:r>
              <a:rPr lang="en-GB" dirty="0"/>
              <a:t>Sensitivity is lower with non-thoracic radiology reporting and particularly low using CTPA.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5C707-7824-0F4C-8EDC-3641BA934BB7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8573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9045CE-877B-A32C-AD72-D143BEADC3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F4C5D9-054C-7141-0EFE-1A945F8124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94BEF4-3E00-46B0-BE04-FBF4F182AF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diagnostic performance of CT in routine clinical practice is insufficient to exclude or confirm PM. </a:t>
            </a:r>
          </a:p>
          <a:p>
            <a:endParaRPr lang="en-GB" dirty="0"/>
          </a:p>
          <a:p>
            <a:r>
              <a:rPr lang="en-GB" dirty="0"/>
              <a:t>A benign CT report should not dissuade pleural sampling where the presence of primary or secondary pleural malignancy would alter management. </a:t>
            </a:r>
          </a:p>
          <a:p>
            <a:endParaRPr lang="en-GB" dirty="0"/>
          </a:p>
          <a:p>
            <a:r>
              <a:rPr lang="en-GB" dirty="0"/>
              <a:t>Sensitivity is lower with non-thoracic radiology reporting and particularly low using CTPA.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7B9232-87DD-F662-C7A4-C494442F47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5C707-7824-0F4C-8EDC-3641BA934BB7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12642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False belief some years ago that you had to drain to dryness then scan to demonstrate abnormality in the lung– rarely the case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37877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2238" y="704850"/>
            <a:ext cx="6615112" cy="3721100"/>
          </a:xfrm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2813" y="4660900"/>
            <a:ext cx="5030787" cy="4414838"/>
          </a:xfrm>
          <a:noFill/>
        </p:spPr>
        <p:txBody>
          <a:bodyPr/>
          <a:lstStyle/>
          <a:p>
            <a:r>
              <a:rPr lang="en-US" dirty="0"/>
              <a:t>False belief some years ago that you had to drain to dryness then scan to demonstrate abnormality in the lung– rarely the case</a:t>
            </a:r>
          </a:p>
          <a:p>
            <a:endParaRPr lang="en-US" dirty="0"/>
          </a:p>
          <a:p>
            <a:r>
              <a:rPr lang="en-US" dirty="0"/>
              <a:t>Leaving fluid allows some contrast between the PF, ribs and large nodules of </a:t>
            </a:r>
            <a:r>
              <a:rPr lang="en-US" dirty="0" err="1"/>
              <a:t>tumour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2588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18361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2238" y="704850"/>
            <a:ext cx="6615112" cy="3721100"/>
          </a:xfrm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2813" y="4660900"/>
            <a:ext cx="5030787" cy="4414838"/>
          </a:xfrm>
          <a:noFill/>
        </p:spPr>
        <p:txBody>
          <a:bodyPr/>
          <a:lstStyle/>
          <a:p>
            <a:r>
              <a:rPr lang="en-US" dirty="0"/>
              <a:t>Yield of pleural fluid cytology often quoted as 60% but HIGHLY variable depending on the primary</a:t>
            </a:r>
          </a:p>
        </p:txBody>
      </p:sp>
    </p:spTree>
    <p:extLst>
      <p:ext uri="{BB962C8B-B14F-4D97-AF65-F5344CB8AC3E}">
        <p14:creationId xmlns:p14="http://schemas.microsoft.com/office/powerpoint/2010/main" val="41114608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07060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the study that ended </a:t>
            </a:r>
            <a:r>
              <a:rPr lang="en-GB" dirty="0" err="1"/>
              <a:t>abrams</a:t>
            </a:r>
            <a:r>
              <a:rPr lang="en-GB" dirty="0"/>
              <a:t> biopsy</a:t>
            </a:r>
          </a:p>
          <a:p>
            <a:endParaRPr lang="en-GB" dirty="0"/>
          </a:p>
          <a:p>
            <a:r>
              <a:rPr lang="en-GB" dirty="0"/>
              <a:t>Randomised 50 consecutive patients with negative cytology – Abrams had sensitivity of 47% vs </a:t>
            </a:r>
            <a:r>
              <a:rPr lang="en-GB" dirty="0" err="1"/>
              <a:t>CTGBx</a:t>
            </a:r>
            <a:r>
              <a:rPr lang="en-GB" dirty="0"/>
              <a:t> 87%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CEF58E6-EDF1-41EA-B51C-23AB8BD56BD9}" type="slidenum">
              <a:rPr lang="fr-FR" altLang="en-US" smtClean="0"/>
              <a:pPr>
                <a:defRPr/>
              </a:pPr>
              <a:t>25</a:t>
            </a:fld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216477077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/>
              <a:t>Beyond </a:t>
            </a:r>
          </a:p>
        </p:txBody>
      </p:sp>
    </p:spTree>
    <p:extLst>
      <p:ext uri="{BB962C8B-B14F-4D97-AF65-F5344CB8AC3E}">
        <p14:creationId xmlns:p14="http://schemas.microsoft.com/office/powerpoint/2010/main" val="218751975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B1FC32-5463-C895-BCE4-82B2AD0C7A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>
            <a:extLst>
              <a:ext uri="{FF2B5EF4-FFF2-40B4-BE49-F238E27FC236}">
                <a16:creationId xmlns:a16="http://schemas.microsoft.com/office/drawing/2014/main" id="{73511BCA-A4A1-A0BA-44FB-83E6734A19E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>
            <a:extLst>
              <a:ext uri="{FF2B5EF4-FFF2-40B4-BE49-F238E27FC236}">
                <a16:creationId xmlns:a16="http://schemas.microsoft.com/office/drawing/2014/main" id="{CA973B30-6C19-B5B7-0951-2BB5053EBF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/>
              <a:t>Beyond </a:t>
            </a:r>
          </a:p>
        </p:txBody>
      </p:sp>
    </p:spTree>
    <p:extLst>
      <p:ext uri="{BB962C8B-B14F-4D97-AF65-F5344CB8AC3E}">
        <p14:creationId xmlns:p14="http://schemas.microsoft.com/office/powerpoint/2010/main" val="31167525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72072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FD1E1C-A16B-A1EB-6A27-D6B7D72FE1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>
            <a:extLst>
              <a:ext uri="{FF2B5EF4-FFF2-40B4-BE49-F238E27FC236}">
                <a16:creationId xmlns:a16="http://schemas.microsoft.com/office/drawing/2014/main" id="{AF76438D-DDEB-4CF3-DA20-E9EFDAF15F8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>
            <a:extLst>
              <a:ext uri="{FF2B5EF4-FFF2-40B4-BE49-F238E27FC236}">
                <a16:creationId xmlns:a16="http://schemas.microsoft.com/office/drawing/2014/main" id="{A03ADADA-9E96-6ECB-8841-C44F137389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20367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854075"/>
            <a:ext cx="6072188" cy="3416300"/>
          </a:xfrm>
          <a:ln/>
        </p:spPr>
      </p:sp>
      <p:sp>
        <p:nvSpPr>
          <p:cNvPr id="6379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 this is the diagnostic flow chart and I want you actually to pay attention to that top box ‘in the context of possible infection’</a:t>
            </a:r>
          </a:p>
          <a:p>
            <a:endParaRPr lang="en-US" dirty="0"/>
          </a:p>
          <a:p>
            <a:r>
              <a:rPr lang="en-US" dirty="0"/>
              <a:t>Once fluid sampled- looks like pus – diagnostic</a:t>
            </a:r>
          </a:p>
          <a:p>
            <a:endParaRPr lang="en-US" dirty="0"/>
          </a:p>
          <a:p>
            <a:r>
              <a:rPr lang="en-US" dirty="0"/>
              <a:t>Micro positive – done (normally late) but regardless of the initial pH this is pleural infection</a:t>
            </a:r>
          </a:p>
          <a:p>
            <a:endParaRPr lang="en-US" dirty="0"/>
          </a:p>
          <a:p>
            <a:r>
              <a:rPr lang="en-US" dirty="0"/>
              <a:t>If not pus you will do the pH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9057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Relatively small meta-analysis by modern standards – 7 studies, 250 patients</a:t>
            </a:r>
          </a:p>
          <a:p>
            <a:endParaRPr lang="en-US" dirty="0"/>
          </a:p>
          <a:p>
            <a:pPr marL="0" marR="0" lvl="0" indent="0" algn="l" defTabSz="7620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pH simply reflects metabolic activity but is not specific to fibrinolytic suppression or bacterial invasion</a:t>
            </a:r>
          </a:p>
          <a:p>
            <a:pPr marL="0" marR="0" lvl="0" indent="0" algn="l" defTabSz="7620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pH simply reflects bacterial metabolism but tells us nothing about the host immune response, or fibrinolytic suppression</a:t>
            </a:r>
            <a:endParaRPr lang="en-US" dirty="0"/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1200" b="1" dirty="0">
                <a:solidFill>
                  <a:srgbClr val="002190"/>
                </a:solidFill>
                <a:latin typeface="Arial" charset="0"/>
              </a:rPr>
              <a:t>Use: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charset="0"/>
              </a:rPr>
              <a:t>Highly sensitive measure of poor clinical outcome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charset="0"/>
              </a:rPr>
              <a:t>Clinically used as aid to decide which patients to drain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charset="0"/>
              </a:rPr>
              <a:t>To date, remains best predictor of need for drainage</a:t>
            </a:r>
          </a:p>
          <a:p>
            <a:pPr>
              <a:lnSpc>
                <a:spcPct val="90000"/>
              </a:lnSpc>
            </a:pPr>
            <a:endParaRPr lang="en-GB" sz="1200" dirty="0">
              <a:latin typeface="Arial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sz="1200" b="1" dirty="0">
                <a:solidFill>
                  <a:srgbClr val="002190"/>
                </a:solidFill>
                <a:latin typeface="Arial" charset="0"/>
              </a:rPr>
              <a:t>Not 100% sensitive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5C707-7824-0F4C-8EDC-3641BA934BB7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66782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pH simply reflects metabolic activity but is not specific to fibrinolytic suppression or bacterial invasion so the clinical context is important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5C707-7824-0F4C-8EDC-3641BA934BB7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95582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But we have another biomarker that we use every day and that is of course our ultrasound and while we know this is v sensitive as a diagnostic parameter its prognostic ability has never been shown</a:t>
            </a:r>
          </a:p>
          <a:p>
            <a:endParaRPr lang="en-US" dirty="0"/>
          </a:p>
          <a:p>
            <a:r>
              <a:rPr lang="en-GB" sz="1200" dirty="0"/>
              <a:t>Neutrophil elastase (NE) inhibits fibrinolysis by degrading plasminogen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5C707-7824-0F4C-8EDC-3641BA934BB7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50555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64DA14-938B-35F4-2F2F-0C438361A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1F781E-FB23-B6E2-286F-DBA07A5976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8DE60D-DD95-DF88-2796-3DB5861151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significant proportion of pleural infection occurs without evidence of pneumonia so where does this so called ‘primary’ pleural infection come from</a:t>
            </a:r>
          </a:p>
          <a:p>
            <a:endParaRPr lang="en-US" dirty="0"/>
          </a:p>
          <a:p>
            <a:r>
              <a:rPr lang="en-US" dirty="0"/>
              <a:t>A more complete understanding of the bacteriology required as culture yields low so often clinicians are treating blind</a:t>
            </a:r>
          </a:p>
          <a:p>
            <a:endParaRPr lang="en-US" dirty="0"/>
          </a:p>
          <a:p>
            <a:r>
              <a:rPr lang="en-GB" i="1" dirty="0">
                <a:effectLst/>
                <a:latin typeface="Helvetica" pitchFamily="2" charset="0"/>
              </a:rPr>
              <a:t>This is likely to be due to a combination of </a:t>
            </a:r>
            <a:r>
              <a:rPr lang="en-GB" b="1" i="1" dirty="0">
                <a:effectLst/>
                <a:latin typeface="Helvetica" pitchFamily="2" charset="0"/>
              </a:rPr>
              <a:t>prior antibiotic</a:t>
            </a:r>
            <a:r>
              <a:rPr lang="en-GB" b="1" i="0" dirty="0">
                <a:effectLst/>
                <a:latin typeface="Helvetica" pitchFamily="2" charset="0"/>
              </a:rPr>
              <a:t> </a:t>
            </a:r>
            <a:r>
              <a:rPr lang="en-GB" b="1" i="1" dirty="0">
                <a:effectLst/>
                <a:latin typeface="Helvetica" pitchFamily="2" charset="0"/>
              </a:rPr>
              <a:t>treatment, low bacterial concentration in pleural fluid and possibly</a:t>
            </a:r>
            <a:r>
              <a:rPr lang="en-GB" b="1" i="0" dirty="0">
                <a:effectLst/>
                <a:latin typeface="Helvetica" pitchFamily="2" charset="0"/>
              </a:rPr>
              <a:t> </a:t>
            </a:r>
            <a:r>
              <a:rPr lang="en-GB" b="1" i="1" dirty="0">
                <a:effectLst/>
                <a:latin typeface="Helvetica" pitchFamily="2" charset="0"/>
              </a:rPr>
              <a:t>causal agents that are difficult to isolate in the laboratory</a:t>
            </a:r>
            <a:r>
              <a:rPr lang="en-GB" b="1" i="0" dirty="0">
                <a:effectLst/>
                <a:latin typeface="Helvetica" pitchFamily="2" charset="0"/>
              </a:rPr>
              <a:t> </a:t>
            </a:r>
            <a:r>
              <a:rPr lang="en-GB" b="1" i="1" dirty="0">
                <a:effectLst/>
                <a:latin typeface="Helvetica" pitchFamily="2" charset="0"/>
              </a:rPr>
              <a:t>due to stringent requirements</a:t>
            </a:r>
            <a:r>
              <a:rPr lang="en-GB" i="1" dirty="0">
                <a:effectLst/>
                <a:latin typeface="Helvetica" pitchFamily="2" charset="0"/>
              </a:rPr>
              <a:t>. In most cases of pleural infection,</a:t>
            </a:r>
            <a:r>
              <a:rPr lang="en-GB" i="0" dirty="0">
                <a:effectLst/>
                <a:latin typeface="Helvetica" pitchFamily="2" charset="0"/>
              </a:rPr>
              <a:t> </a:t>
            </a:r>
            <a:r>
              <a:rPr lang="en-GB" b="1" i="1" dirty="0">
                <a:effectLst/>
                <a:latin typeface="Helvetica" pitchFamily="2" charset="0"/>
              </a:rPr>
              <a:t>the pleural fluid is acidic, hypoxic and lacking in nutrition </a:t>
            </a:r>
            <a:r>
              <a:rPr lang="en-GB" i="1" dirty="0">
                <a:effectLst/>
                <a:latin typeface="Helvetica" pitchFamily="2" charset="0"/>
              </a:rPr>
              <a:t>and</a:t>
            </a:r>
            <a:r>
              <a:rPr lang="en-GB" i="0" dirty="0">
                <a:effectLst/>
                <a:latin typeface="Helvetica" pitchFamily="2" charset="0"/>
              </a:rPr>
              <a:t> </a:t>
            </a:r>
            <a:r>
              <a:rPr lang="en-GB" i="1" dirty="0">
                <a:effectLst/>
                <a:latin typeface="Helvetica" pitchFamily="2" charset="0"/>
              </a:rPr>
              <a:t>we know that bacterial concentration</a:t>
            </a:r>
            <a:endParaRPr lang="en-GB" dirty="0">
              <a:effectLst/>
              <a:latin typeface="Helvetica" pitchFamily="2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9BF0C3-68DD-7075-395E-5DC742322F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5C707-7824-0F4C-8EDC-3641BA934BB7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95495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15-20% of </a:t>
            </a:r>
            <a:r>
              <a:rPr lang="en-US" dirty="0" err="1"/>
              <a:t>paraneumonic</a:t>
            </a:r>
            <a:r>
              <a:rPr lang="en-US" dirty="0"/>
              <a:t> effusions will develop true pleural infection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B2E8CC-F723-3B47-8E11-16616093BB6F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63538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a pleural model, this proof-of-principle study confirmed that procalcitonin is a biomarker specific for infection and is not affected by non-infective inflammation. Procalcitonin is superior to CRP in distinguishing infection from non-infective pleural diseases, even when controlled for the level of systemic inflammation.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5C707-7824-0F4C-8EDC-3641BA934BB7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742332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3933E3-BA55-7EB2-EC24-8B754ACA3B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A456C2-9720-0554-0357-246D0F6A46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28BAFA-DD35-3477-FB64-2A6488B4CE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5EB65E-F89C-57D6-78D0-1AFA3347DF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5C707-7824-0F4C-8EDC-3641BA934BB7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649519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2238" y="704850"/>
            <a:ext cx="6615112" cy="3721100"/>
          </a:xfrm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2813" y="4660900"/>
            <a:ext cx="5030787" cy="4414838"/>
          </a:xfrm>
          <a:noFill/>
        </p:spPr>
        <p:txBody>
          <a:bodyPr/>
          <a:lstStyle/>
          <a:p>
            <a:r>
              <a:rPr lang="en-US" dirty="0"/>
              <a:t>The diagnostic workup – cytology first, if negative -&gt; complete CT – image guided or thoracoscopic.</a:t>
            </a:r>
          </a:p>
          <a:p>
            <a:endParaRPr lang="en-US" dirty="0"/>
          </a:p>
          <a:p>
            <a:r>
              <a:rPr lang="en-US" dirty="0"/>
              <a:t>If frail you may not wish to go to VATS</a:t>
            </a:r>
          </a:p>
          <a:p>
            <a:endParaRPr lang="en-US" dirty="0"/>
          </a:p>
          <a:p>
            <a:r>
              <a:rPr lang="en-US" dirty="0"/>
              <a:t>Differential to consider as </a:t>
            </a:r>
            <a:r>
              <a:rPr lang="en-US" dirty="0" err="1"/>
              <a:t>tjhey</a:t>
            </a:r>
            <a:r>
              <a:rPr lang="en-US" dirty="0"/>
              <a:t> have specific treatment</a:t>
            </a:r>
          </a:p>
          <a:p>
            <a:r>
              <a:rPr lang="en-US" dirty="0"/>
              <a:t>TB – </a:t>
            </a:r>
            <a:r>
              <a:rPr lang="en-US" dirty="0" err="1"/>
              <a:t>dependeing</a:t>
            </a:r>
            <a:r>
              <a:rPr lang="en-US" dirty="0"/>
              <a:t> where you live – consider a PF ADA or fluid GeneXpert</a:t>
            </a:r>
          </a:p>
          <a:p>
            <a:r>
              <a:rPr lang="en-US" dirty="0"/>
              <a:t>Lymphoma – look for LN to biopsy</a:t>
            </a:r>
          </a:p>
          <a:p>
            <a:r>
              <a:rPr lang="en-US" dirty="0"/>
              <a:t>HF - ?concentrated HF effusion – BNP and echo</a:t>
            </a:r>
          </a:p>
          <a:p>
            <a:r>
              <a:rPr lang="en-US" dirty="0"/>
              <a:t>PE is the 4</a:t>
            </a:r>
            <a:r>
              <a:rPr lang="en-US" baseline="30000" dirty="0"/>
              <a:t>th</a:t>
            </a:r>
            <a:r>
              <a:rPr lang="en-US" dirty="0"/>
              <a:t> commonest cause of pleural effusion in the largest ever series US</a:t>
            </a:r>
          </a:p>
          <a:p>
            <a:endParaRPr lang="en-US" dirty="0"/>
          </a:p>
          <a:p>
            <a:r>
              <a:rPr lang="en-US" dirty="0"/>
              <a:t>If above excluded then doing CT follow up is reasonable</a:t>
            </a:r>
          </a:p>
        </p:txBody>
      </p:sp>
    </p:spTree>
    <p:extLst>
      <p:ext uri="{BB962C8B-B14F-4D97-AF65-F5344CB8AC3E}">
        <p14:creationId xmlns:p14="http://schemas.microsoft.com/office/powerpoint/2010/main" val="387718425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5C707-7824-0F4C-8EDC-3641BA934BB7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620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7833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756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8879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8554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736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351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40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5404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658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353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4370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088" y="681037"/>
            <a:ext cx="7772400" cy="628650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755650" y="1491853"/>
            <a:ext cx="3810000" cy="33147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8050" y="1491853"/>
            <a:ext cx="3810000" cy="33147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664793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457200"/>
            <a:ext cx="7772400" cy="4114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820309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75C965-760F-744F-AD17-D0BA4415F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54" y="289612"/>
            <a:ext cx="5591030" cy="520814"/>
          </a:xfrm>
        </p:spPr>
        <p:txBody>
          <a:bodyPr anchor="ctr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FE835C-A40F-C948-A1C2-49A2C12325B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83382" y="1145381"/>
            <a:ext cx="8435114" cy="363021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836CAC-7A9F-8FAC-9C1A-C733102CF1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4428" y="289612"/>
            <a:ext cx="2604068" cy="520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1070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75C965-760F-744F-AD17-D0BA4415F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54" y="289612"/>
            <a:ext cx="5591030" cy="520814"/>
          </a:xfrm>
        </p:spPr>
        <p:txBody>
          <a:bodyPr anchor="ctr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FE835C-A40F-C948-A1C2-49A2C12325B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83382" y="1145381"/>
            <a:ext cx="8435114" cy="363021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836CAC-7A9F-8FAC-9C1A-C733102CF1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4428" y="289612"/>
            <a:ext cx="2604068" cy="520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8697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Text and square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C0F858B-85AD-164B-83F1-67222D80F1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3254" y="1264024"/>
            <a:ext cx="4565264" cy="3368699"/>
          </a:xfrm>
          <a:prstGeom prst="rect">
            <a:avLst/>
          </a:prstGeom>
        </p:spPr>
        <p:txBody>
          <a:bodyPr/>
          <a:lstStyle>
            <a:lvl2pPr>
              <a:defRPr sz="1650"/>
            </a:lvl2pPr>
            <a:lvl3pPr>
              <a:defRPr sz="1650"/>
            </a:lvl3pPr>
            <a:lvl4pPr>
              <a:defRPr sz="1650"/>
            </a:lvl4pPr>
            <a:lvl5pPr>
              <a:defRPr sz="16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944896E-DDCB-AE41-936A-2E751CFC2A2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459503" y="1237096"/>
            <a:ext cx="2924066" cy="2724341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C28819D-1645-BA4F-B812-EAA703DB6E5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59502" y="4044001"/>
            <a:ext cx="2914654" cy="621506"/>
          </a:xfrm>
          <a:prstGeom prst="rect">
            <a:avLst/>
          </a:prstGeom>
        </p:spPr>
        <p:txBody>
          <a:bodyPr>
            <a:normAutofit/>
          </a:bodyPr>
          <a:lstStyle>
            <a:lvl2pPr algn="ctr">
              <a:defRPr sz="1650"/>
            </a:lvl2pPr>
            <a:lvl3pPr marL="1350" indent="0">
              <a:buNone/>
              <a:defRPr/>
            </a:lvl3pPr>
          </a:lstStyle>
          <a:p>
            <a:pPr lvl="1"/>
            <a:r>
              <a:rPr lang="en-US" dirty="0"/>
              <a:t>Second level</a:t>
            </a:r>
          </a:p>
        </p:txBody>
      </p:sp>
      <p:sp>
        <p:nvSpPr>
          <p:cNvPr id="2" name="Title 3">
            <a:extLst>
              <a:ext uri="{FF2B5EF4-FFF2-40B4-BE49-F238E27FC236}">
                <a16:creationId xmlns:a16="http://schemas.microsoft.com/office/drawing/2014/main" id="{E2E758AF-1EC2-BA4C-E09D-E25445FC9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54" y="289612"/>
            <a:ext cx="5423684" cy="520814"/>
          </a:xfrm>
        </p:spPr>
        <p:txBody>
          <a:bodyPr anchor="ctr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9DF469-27D9-D605-D8A3-24455A9D08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4428" y="289612"/>
            <a:ext cx="2604068" cy="520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8163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75C965-760F-744F-AD17-D0BA4415F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54" y="289612"/>
            <a:ext cx="5591030" cy="520814"/>
          </a:xfrm>
        </p:spPr>
        <p:txBody>
          <a:bodyPr anchor="ctr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FE835C-A40F-C948-A1C2-49A2C12325B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83382" y="1145381"/>
            <a:ext cx="8435114" cy="363021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836CAC-7A9F-8FAC-9C1A-C733102CF1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4428" y="289612"/>
            <a:ext cx="2604068" cy="520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6127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8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6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4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3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1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61062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96550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892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3940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17219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151335"/>
            <a:ext cx="4041775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1631156"/>
            <a:ext cx="4041775" cy="2963466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70782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941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1200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04787"/>
            <a:ext cx="3008313" cy="8715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076327"/>
            <a:ext cx="3008313" cy="3518297"/>
          </a:xfrm>
        </p:spPr>
        <p:txBody>
          <a:bodyPr/>
          <a:lstStyle>
            <a:lvl1pPr marL="0" indent="0">
              <a:buNone/>
              <a:defRPr sz="1050"/>
            </a:lvl1pPr>
            <a:lvl2pPr marL="342892" indent="0">
              <a:buNone/>
              <a:defRPr sz="900"/>
            </a:lvl2pPr>
            <a:lvl3pPr marL="685783" indent="0">
              <a:buNone/>
              <a:defRPr sz="750"/>
            </a:lvl3pPr>
            <a:lvl4pPr marL="1028675" indent="0">
              <a:buNone/>
              <a:defRPr sz="675"/>
            </a:lvl4pPr>
            <a:lvl5pPr marL="1371566" indent="0">
              <a:buNone/>
              <a:defRPr sz="675"/>
            </a:lvl5pPr>
            <a:lvl6pPr marL="1714457" indent="0">
              <a:buNone/>
              <a:defRPr sz="675"/>
            </a:lvl6pPr>
            <a:lvl7pPr marL="2057348" indent="0">
              <a:buNone/>
              <a:defRPr sz="675"/>
            </a:lvl7pPr>
            <a:lvl8pPr marL="2400240" indent="0">
              <a:buNone/>
              <a:defRPr sz="675"/>
            </a:lvl8pPr>
            <a:lvl9pPr marL="2743132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38114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2400"/>
            </a:lvl1pPr>
            <a:lvl2pPr marL="342892" indent="0">
              <a:buNone/>
              <a:defRPr sz="2100"/>
            </a:lvl2pPr>
            <a:lvl3pPr marL="685783" indent="0">
              <a:buNone/>
              <a:defRPr sz="1800"/>
            </a:lvl3pPr>
            <a:lvl4pPr marL="1028675" indent="0">
              <a:buNone/>
              <a:defRPr sz="1500"/>
            </a:lvl4pPr>
            <a:lvl5pPr marL="1371566" indent="0">
              <a:buNone/>
              <a:defRPr sz="1500"/>
            </a:lvl5pPr>
            <a:lvl6pPr marL="1714457" indent="0">
              <a:buNone/>
              <a:defRPr sz="1500"/>
            </a:lvl6pPr>
            <a:lvl7pPr marL="2057348" indent="0">
              <a:buNone/>
              <a:defRPr sz="1500"/>
            </a:lvl7pPr>
            <a:lvl8pPr marL="2400240" indent="0">
              <a:buNone/>
              <a:defRPr sz="1500"/>
            </a:lvl8pPr>
            <a:lvl9pPr marL="2743132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4"/>
            <a:ext cx="5486400" cy="603647"/>
          </a:xfrm>
        </p:spPr>
        <p:txBody>
          <a:bodyPr/>
          <a:lstStyle>
            <a:lvl1pPr marL="0" indent="0">
              <a:buNone/>
              <a:defRPr sz="1050"/>
            </a:lvl1pPr>
            <a:lvl2pPr marL="342892" indent="0">
              <a:buNone/>
              <a:defRPr sz="900"/>
            </a:lvl2pPr>
            <a:lvl3pPr marL="685783" indent="0">
              <a:buNone/>
              <a:defRPr sz="750"/>
            </a:lvl3pPr>
            <a:lvl4pPr marL="1028675" indent="0">
              <a:buNone/>
              <a:defRPr sz="675"/>
            </a:lvl4pPr>
            <a:lvl5pPr marL="1371566" indent="0">
              <a:buNone/>
              <a:defRPr sz="675"/>
            </a:lvl5pPr>
            <a:lvl6pPr marL="1714457" indent="0">
              <a:buNone/>
              <a:defRPr sz="675"/>
            </a:lvl6pPr>
            <a:lvl7pPr marL="2057348" indent="0">
              <a:buNone/>
              <a:defRPr sz="675"/>
            </a:lvl7pPr>
            <a:lvl8pPr marL="2400240" indent="0">
              <a:buNone/>
              <a:defRPr sz="675"/>
            </a:lvl8pPr>
            <a:lvl9pPr marL="2743132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053578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46492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560804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429C171-A9CB-BD7D-DB00-0575ED5AE50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933663" y="289614"/>
            <a:ext cx="2884833" cy="509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549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  <a:latin typeface="Arial"/>
                <a:cs typeface="Arial"/>
              </a:defRPr>
            </a:lvl1pPr>
          </a:lstStyle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  <a:latin typeface="Arial"/>
                <a:cs typeface="Arial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Arial"/>
                <a:cs typeface="Arial"/>
              </a:defRPr>
            </a:lvl1pPr>
          </a:lstStyle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0D3EF55-7B8D-FEAB-56B9-FD33326DE24B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39312" y="199982"/>
            <a:ext cx="2332845" cy="68523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44958A6-058D-6AB1-F7E6-D45BCC63299A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4673" y="183028"/>
            <a:ext cx="2054673" cy="73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502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87" r:id="rId14"/>
    <p:sldLayoutId id="2147483688" r:id="rId15"/>
    <p:sldLayoutId id="2147483689" r:id="rId16"/>
    <p:sldLayoutId id="2147483690" r:id="rId17"/>
  </p:sldLayoutIdLst>
  <p:txStyles>
    <p:titleStyle>
      <a:lvl1pPr algn="ctr" defTabSz="3429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Arial"/>
          <a:ea typeface="+mj-ea"/>
          <a:cs typeface="Arial"/>
        </a:defRPr>
      </a:lvl1pPr>
    </p:titleStyle>
    <p:bodyStyle>
      <a:lvl1pPr marL="257175" indent="-257175" algn="l" defTabSz="3429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Arial"/>
          <a:ea typeface="+mn-ea"/>
          <a:cs typeface="Arial"/>
        </a:defRPr>
      </a:lvl1pPr>
      <a:lvl2pPr marL="557213" indent="-214313" algn="l" defTabSz="342900" rtl="0" eaLnBrk="1" latinLnBrk="0" hangingPunct="1">
        <a:spcBef>
          <a:spcPct val="20000"/>
        </a:spcBef>
        <a:buFont typeface="Arial"/>
        <a:buChar char="–"/>
        <a:defRPr sz="2100" kern="1200">
          <a:solidFill>
            <a:schemeClr val="tx1"/>
          </a:solidFill>
          <a:latin typeface="Arial"/>
          <a:ea typeface="+mn-ea"/>
          <a:cs typeface="Arial"/>
        </a:defRPr>
      </a:lvl2pPr>
      <a:lvl3pPr marL="857250" indent="-171450" algn="l" defTabSz="342900" rtl="0" eaLnBrk="1" latinLnBrk="0" hangingPunct="1">
        <a:spcBef>
          <a:spcPct val="20000"/>
        </a:spcBef>
        <a:buFont typeface="Arial"/>
        <a:buChar char="•"/>
        <a:defRPr sz="1800" kern="1200">
          <a:solidFill>
            <a:schemeClr val="tx1"/>
          </a:solidFill>
          <a:latin typeface="Arial"/>
          <a:ea typeface="+mn-ea"/>
          <a:cs typeface="Arial"/>
        </a:defRPr>
      </a:lvl3pPr>
      <a:lvl4pPr marL="1200150" indent="-171450" algn="l" defTabSz="342900" rtl="0" eaLnBrk="1" latinLnBrk="0" hangingPunct="1">
        <a:spcBef>
          <a:spcPct val="20000"/>
        </a:spcBef>
        <a:buFont typeface="Arial"/>
        <a:buChar char="–"/>
        <a:defRPr sz="1500" kern="1200">
          <a:solidFill>
            <a:schemeClr val="tx1"/>
          </a:solidFill>
          <a:latin typeface="Arial"/>
          <a:ea typeface="+mn-ea"/>
          <a:cs typeface="Arial"/>
        </a:defRPr>
      </a:lvl4pPr>
      <a:lvl5pPr marL="1543050" indent="-171450" algn="l" defTabSz="342900" rtl="0" eaLnBrk="1" latinLnBrk="0" hangingPunct="1">
        <a:spcBef>
          <a:spcPct val="20000"/>
        </a:spcBef>
        <a:buFont typeface="Arial"/>
        <a:buChar char="»"/>
        <a:defRPr sz="1500" kern="1200">
          <a:solidFill>
            <a:schemeClr val="tx1"/>
          </a:solidFill>
          <a:latin typeface="Arial"/>
          <a:ea typeface="+mn-ea"/>
          <a:cs typeface="Arial"/>
        </a:defRPr>
      </a:lvl5pPr>
      <a:lvl6pPr marL="18859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5829-DAB9-F947-9D1B-399A5949B998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60E89E-4D36-8348-A0D1-BDC537DA17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7037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ctr" defTabSz="342892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68" indent="-257168" algn="l" defTabSz="342892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199" indent="-214308" algn="l" defTabSz="342892" rtl="0" eaLnBrk="1" latinLnBrk="0" hangingPunct="1">
        <a:spcBef>
          <a:spcPct val="20000"/>
        </a:spcBef>
        <a:buFont typeface="Arial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28" indent="-171446" algn="l" defTabSz="342892" rtl="0" eaLnBrk="1" latinLnBrk="0" hangingPunct="1">
        <a:spcBef>
          <a:spcPct val="200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20" indent="-171446" algn="l" defTabSz="342892" rtl="0" eaLnBrk="1" latinLnBrk="0" hangingPunct="1">
        <a:spcBef>
          <a:spcPct val="20000"/>
        </a:spcBef>
        <a:buFont typeface="Arial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12" indent="-171446" algn="l" defTabSz="342892" rtl="0" eaLnBrk="1" latinLnBrk="0" hangingPunct="1">
        <a:spcBef>
          <a:spcPct val="20000"/>
        </a:spcBef>
        <a:buFont typeface="Arial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03" indent="-171446" algn="l" defTabSz="342892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95" indent="-171446" algn="l" defTabSz="342892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86" indent="-171446" algn="l" defTabSz="342892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77" indent="-171446" algn="l" defTabSz="342892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92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83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75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66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57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48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40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32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microsoft.com/office/2007/relationships/media" Target="../media/media4.mp4"/><Relationship Id="rId7" Type="http://schemas.openxmlformats.org/officeDocument/2006/relationships/image" Target="../media/image25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notesSlide" Target="../notesSlides/notesSlide23.xml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4.mp4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image" Target="../media/image29.wmf"/><Relationship Id="rId5" Type="http://schemas.openxmlformats.org/officeDocument/2006/relationships/image" Target="../media/image28.png"/><Relationship Id="rId4" Type="http://schemas.openxmlformats.org/officeDocument/2006/relationships/image" Target="../media/image2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5" Type="http://schemas.openxmlformats.org/officeDocument/2006/relationships/image" Target="../media/image32.png"/><Relationship Id="rId4" Type="http://schemas.openxmlformats.org/officeDocument/2006/relationships/notesSlide" Target="../notesSlides/notesSlide2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3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0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39.jpg"/><Relationship Id="rId5" Type="http://schemas.openxmlformats.org/officeDocument/2006/relationships/image" Target="../media/image38.png"/><Relationship Id="rId4" Type="http://schemas.openxmlformats.org/officeDocument/2006/relationships/notesSlide" Target="../notesSlides/notesSlide3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627518" y="1413715"/>
            <a:ext cx="58603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Diagnostic Investigations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27518" y="1986975"/>
            <a:ext cx="54855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PneumoTrieste</a:t>
            </a: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 2026</a:t>
            </a:r>
          </a:p>
          <a:p>
            <a:endParaRPr lang="en-GB" sz="1600" dirty="0">
              <a:solidFill>
                <a:schemeClr val="bg2">
                  <a:lumMod val="25000"/>
                </a:schemeClr>
              </a:solidFill>
              <a:latin typeface="Arial"/>
              <a:cs typeface="Arial"/>
            </a:endParaRPr>
          </a:p>
          <a:p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Wednesday 13</a:t>
            </a:r>
            <a:r>
              <a:rPr lang="en-GB" sz="1600" baseline="30000" dirty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th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 May 2026</a:t>
            </a:r>
            <a:endParaRPr lang="en-US" sz="1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27519" y="3485571"/>
            <a:ext cx="6614109" cy="14527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57175" indent="-257175" defTabSz="5715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SzPct val="100000"/>
              <a:defRPr/>
            </a:pP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Dr.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 Eihab Bedawi PhD FRCP</a:t>
            </a:r>
          </a:p>
          <a:p>
            <a:pPr marL="257175" indent="-257175" defTabSz="571500" fontAlgn="base">
              <a:lnSpc>
                <a:spcPct val="80000"/>
              </a:lnSpc>
              <a:spcBef>
                <a:spcPts val="624"/>
              </a:spcBef>
              <a:spcAft>
                <a:spcPct val="0"/>
              </a:spcAft>
              <a:buSzPct val="100000"/>
              <a:defRPr/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Consultant in Respiratory Medicine &amp; Pleural Disease</a:t>
            </a:r>
          </a:p>
          <a:p>
            <a:pPr marL="257175" indent="-257175" defTabSz="5715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SzPct val="100000"/>
              <a:defRPr/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Clinical Lead, Oxford Pleural Unit</a:t>
            </a:r>
          </a:p>
          <a:p>
            <a:pPr marL="257175" lvl="0" indent="-257175" defTabSz="571500">
              <a:spcBef>
                <a:spcPts val="600"/>
              </a:spcBef>
              <a:buSzPct val="100000"/>
              <a:defRPr/>
            </a:pPr>
            <a:r>
              <a:rPr lang="en-GB" sz="1400" dirty="0">
                <a:solidFill>
                  <a:srgbClr val="133176"/>
                </a:solidFill>
                <a:latin typeface="Arial"/>
                <a:cs typeface="Arial"/>
              </a:rPr>
              <a:t>Visiting Professor, Dept of Biomedical Sciences &amp; Public Health</a:t>
            </a:r>
          </a:p>
          <a:p>
            <a:pPr marL="257175" lvl="0" indent="-257175" defTabSz="571500">
              <a:buSzPct val="100000"/>
              <a:defRPr/>
            </a:pPr>
            <a:r>
              <a:rPr lang="en-GB" sz="1400" dirty="0" err="1">
                <a:solidFill>
                  <a:srgbClr val="133176"/>
                </a:solidFill>
                <a:latin typeface="Arial"/>
                <a:cs typeface="Arial"/>
              </a:rPr>
              <a:t>Universita</a:t>
            </a:r>
            <a:r>
              <a:rPr lang="en-GB" sz="1400" dirty="0">
                <a:solidFill>
                  <a:srgbClr val="133176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133176"/>
                </a:solidFill>
                <a:latin typeface="Arial"/>
                <a:cs typeface="Arial"/>
              </a:rPr>
              <a:t>Politecnica</a:t>
            </a:r>
            <a:r>
              <a:rPr lang="en-GB" sz="1400" dirty="0">
                <a:solidFill>
                  <a:srgbClr val="133176"/>
                </a:solidFill>
                <a:latin typeface="Arial"/>
                <a:cs typeface="Arial"/>
              </a:rPr>
              <a:t> Delle Marche</a:t>
            </a:r>
            <a:endParaRPr lang="en-GB" sz="1400" b="1" dirty="0">
              <a:solidFill>
                <a:srgbClr val="133176"/>
              </a:solidFill>
              <a:latin typeface="Arial"/>
              <a:cs typeface="Arial"/>
            </a:endParaRPr>
          </a:p>
          <a:p>
            <a:pPr marL="257175" indent="-257175" defTabSz="5715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SzPct val="100000"/>
              <a:defRPr/>
            </a:pPr>
            <a:endParaRPr lang="en-GB" sz="1400" dirty="0">
              <a:solidFill>
                <a:schemeClr val="bg2">
                  <a:lumMod val="25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C4C68A0-7153-2A96-4F94-837AC28ACC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8056" y="4025838"/>
            <a:ext cx="1719135" cy="606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1926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list of people&#10;&#10;Description automatically generated">
            <a:extLst>
              <a:ext uri="{FF2B5EF4-FFF2-40B4-BE49-F238E27FC236}">
                <a16:creationId xmlns:a16="http://schemas.microsoft.com/office/drawing/2014/main" id="{8D15103E-2CBB-ADCE-0A68-0684887D67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955"/>
          <a:stretch>
            <a:fillRect/>
          </a:stretch>
        </p:blipFill>
        <p:spPr>
          <a:xfrm>
            <a:off x="1421501" y="1492500"/>
            <a:ext cx="6300997" cy="2813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41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ChangeArrowheads="1"/>
          </p:cNvSpPr>
          <p:nvPr/>
        </p:nvSpPr>
        <p:spPr bwMode="auto">
          <a:xfrm>
            <a:off x="585268" y="1113404"/>
            <a:ext cx="6048375" cy="1006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/>
          <a:lstStyle/>
          <a:p>
            <a:pPr marL="257175" indent="-257175" defTabSz="571500">
              <a:spcBef>
                <a:spcPct val="20000"/>
              </a:spcBef>
              <a:buSzPct val="100000"/>
            </a:pPr>
            <a:r>
              <a:rPr lang="en-GB" sz="2400" b="1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Undiagnosed pleural effusion</a:t>
            </a:r>
          </a:p>
          <a:p>
            <a:pPr marL="257175" indent="-257175" defTabSz="571500">
              <a:spcBef>
                <a:spcPct val="20000"/>
              </a:spcBef>
              <a:buSzPct val="100000"/>
            </a:pPr>
            <a:endParaRPr lang="en-US" sz="2400" b="1" dirty="0">
              <a:solidFill>
                <a:schemeClr val="bg2">
                  <a:lumMod val="50000"/>
                </a:schemeClr>
              </a:solidFill>
              <a:latin typeface="Arial" charset="0"/>
            </a:endParaRPr>
          </a:p>
        </p:txBody>
      </p:sp>
      <p:pic>
        <p:nvPicPr>
          <p:cNvPr id="4" name="Picture 3" descr="A diagram of a medical procedure&#10;&#10;Description automatically generated">
            <a:extLst>
              <a:ext uri="{FF2B5EF4-FFF2-40B4-BE49-F238E27FC236}">
                <a16:creationId xmlns:a16="http://schemas.microsoft.com/office/drawing/2014/main" id="{A2101E6B-167B-D4DC-3A74-CC9923045C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311" t="-2253" r="25766" b="2253"/>
          <a:stretch/>
        </p:blipFill>
        <p:spPr>
          <a:xfrm>
            <a:off x="2584703" y="1968500"/>
            <a:ext cx="3776957" cy="206159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8D798EB-3BA1-E976-DD42-6879866C22FE}"/>
              </a:ext>
            </a:extLst>
          </p:cNvPr>
          <p:cNvSpPr txBox="1"/>
          <p:nvPr/>
        </p:nvSpPr>
        <p:spPr>
          <a:xfrm>
            <a:off x="3741683" y="2529710"/>
            <a:ext cx="1692165" cy="36933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704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59C8A0E-10D3-E61E-5AB4-902407380D1C}"/>
              </a:ext>
            </a:extLst>
          </p:cNvPr>
          <p:cNvSpPr txBox="1"/>
          <p:nvPr/>
        </p:nvSpPr>
        <p:spPr>
          <a:xfrm>
            <a:off x="296294" y="1319271"/>
            <a:ext cx="4578350" cy="28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en-GB" altLang="en-US" sz="1600" b="1" dirty="0">
                <a:solidFill>
                  <a:srgbClr val="3A7B6C"/>
                </a:solidFill>
              </a:rPr>
              <a:t>Not all opacification is fluid…</a:t>
            </a:r>
            <a:r>
              <a:rPr lang="en-GB" altLang="en-US" sz="1600" b="1" baseline="30000" dirty="0">
                <a:solidFill>
                  <a:srgbClr val="3A7B6C"/>
                </a:solidFill>
              </a:rPr>
              <a:t>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3E6403-A5AC-CD57-064D-76C515269526}"/>
              </a:ext>
            </a:extLst>
          </p:cNvPr>
          <p:cNvSpPr txBox="1"/>
          <p:nvPr/>
        </p:nvSpPr>
        <p:spPr>
          <a:xfrm>
            <a:off x="6630190" y="4774675"/>
            <a:ext cx="45783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1400" baseline="30000" dirty="0">
                <a:solidFill>
                  <a:schemeClr val="tx2"/>
                </a:solidFill>
              </a:rPr>
              <a:t>1</a:t>
            </a:r>
            <a:r>
              <a:rPr lang="en-GB" altLang="en-US" sz="1400" dirty="0">
                <a:solidFill>
                  <a:schemeClr val="tx2"/>
                </a:solidFill>
              </a:rPr>
              <a:t> = </a:t>
            </a:r>
            <a:r>
              <a:rPr lang="en-GB" altLang="en-US" sz="1400" dirty="0" err="1">
                <a:solidFill>
                  <a:schemeClr val="tx2"/>
                </a:solidFill>
              </a:rPr>
              <a:t>Psallidas</a:t>
            </a:r>
            <a:r>
              <a:rPr lang="en-GB" altLang="en-US" sz="1400" dirty="0">
                <a:solidFill>
                  <a:schemeClr val="tx2"/>
                </a:solidFill>
              </a:rPr>
              <a:t> et al Clin Med 2014</a:t>
            </a:r>
          </a:p>
        </p:txBody>
      </p:sp>
      <p:pic>
        <p:nvPicPr>
          <p:cNvPr id="5" name="Movie15.mp4">
            <a:hlinkClick r:id="" action="ppaction://media"/>
            <a:extLst>
              <a:ext uri="{FF2B5EF4-FFF2-40B4-BE49-F238E27FC236}">
                <a16:creationId xmlns:a16="http://schemas.microsoft.com/office/drawing/2014/main" id="{7E8FB6F6-83B8-9498-141D-69C1EA33139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9051" b="6546"/>
          <a:stretch/>
        </p:blipFill>
        <p:spPr>
          <a:xfrm>
            <a:off x="4267566" y="1555502"/>
            <a:ext cx="4357378" cy="2758314"/>
          </a:xfrm>
          <a:prstGeom prst="rect">
            <a:avLst/>
          </a:prstGeom>
        </p:spPr>
      </p:pic>
      <p:pic>
        <p:nvPicPr>
          <p:cNvPr id="8" name="Picture 3" descr="CXR">
            <a:extLst>
              <a:ext uri="{FF2B5EF4-FFF2-40B4-BE49-F238E27FC236}">
                <a16:creationId xmlns:a16="http://schemas.microsoft.com/office/drawing/2014/main" id="{1FD457D2-B697-5A58-A89A-E4B5209E5B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50" y="1939853"/>
            <a:ext cx="2675161" cy="237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D46F015-1E70-F947-FB79-5F7FCAC7A3D1}"/>
              </a:ext>
            </a:extLst>
          </p:cNvPr>
          <p:cNvSpPr txBox="1"/>
          <p:nvPr/>
        </p:nvSpPr>
        <p:spPr>
          <a:xfrm>
            <a:off x="3018802" y="371334"/>
            <a:ext cx="560614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133176"/>
                </a:solidFill>
              </a:rPr>
              <a:t>Value of using ultrasound</a:t>
            </a:r>
            <a:endParaRPr lang="en-GB" sz="2000" b="1" dirty="0">
              <a:solidFill>
                <a:srgbClr val="1331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132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ovie16.mp4">
            <a:hlinkClick r:id="" action="ppaction://media"/>
            <a:extLst>
              <a:ext uri="{FF2B5EF4-FFF2-40B4-BE49-F238E27FC236}">
                <a16:creationId xmlns:a16="http://schemas.microsoft.com/office/drawing/2014/main" id="{81D33E7F-E92F-5D47-8DEF-A87CADD9764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8000"/>
          <a:stretch/>
        </p:blipFill>
        <p:spPr>
          <a:xfrm>
            <a:off x="1143000" y="411510"/>
            <a:ext cx="6858000" cy="4731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290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3">
            <a:extLst>
              <a:ext uri="{FF2B5EF4-FFF2-40B4-BE49-F238E27FC236}">
                <a16:creationId xmlns:a16="http://schemas.microsoft.com/office/drawing/2014/main" id="{4F3A8C44-A06B-4059-B2DE-CE3E39122DCF}"/>
              </a:ext>
            </a:extLst>
          </p:cNvPr>
          <p:cNvSpPr txBox="1">
            <a:spLocks noChangeArrowheads="1"/>
          </p:cNvSpPr>
          <p:nvPr/>
        </p:nvSpPr>
        <p:spPr>
          <a:xfrm>
            <a:off x="348574" y="1384408"/>
            <a:ext cx="5829300" cy="320516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>
              <a:lnSpc>
                <a:spcPct val="80000"/>
              </a:lnSpc>
            </a:pPr>
            <a:endParaRPr lang="en-GB" altLang="en-US" sz="1500" dirty="0">
              <a:latin typeface="Arial" charset="0"/>
            </a:endParaRPr>
          </a:p>
          <a:p>
            <a:pPr>
              <a:lnSpc>
                <a:spcPct val="80000"/>
              </a:lnSpc>
              <a:buClr>
                <a:srgbClr val="C00000"/>
              </a:buClr>
              <a:buFont typeface="Wingdings" pitchFamily="2" charset="2"/>
              <a:buChar char="Ø"/>
            </a:pPr>
            <a:r>
              <a:rPr lang="en-GB" altLang="en-US" sz="1800" b="1" dirty="0">
                <a:solidFill>
                  <a:srgbClr val="3A7B6C"/>
                </a:solidFill>
                <a:latin typeface="Arial" charset="0"/>
              </a:rPr>
              <a:t>Better than clinical examination </a:t>
            </a:r>
            <a:r>
              <a:rPr lang="en-GB" altLang="en-US" sz="1800" b="1" baseline="30000" dirty="0">
                <a:solidFill>
                  <a:srgbClr val="3A7B6C"/>
                </a:solidFill>
                <a:latin typeface="Arial" charset="0"/>
              </a:rPr>
              <a:t>1</a:t>
            </a:r>
            <a:r>
              <a:rPr lang="en-GB" altLang="en-US" sz="1800" b="1" dirty="0">
                <a:solidFill>
                  <a:srgbClr val="3A7B6C"/>
                </a:solidFill>
                <a:latin typeface="Arial" charset="0"/>
              </a:rPr>
              <a:t>:</a:t>
            </a:r>
          </a:p>
          <a:p>
            <a:pPr lvl="2">
              <a:lnSpc>
                <a:spcPct val="80000"/>
              </a:lnSpc>
            </a:pPr>
            <a:endParaRPr lang="en-GB" altLang="en-US" sz="1500" baseline="30000" dirty="0">
              <a:latin typeface="Arial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5CEB20-7DB7-48AA-8445-7B10DC72A1E2}"/>
              </a:ext>
            </a:extLst>
          </p:cNvPr>
          <p:cNvSpPr txBox="1"/>
          <p:nvPr/>
        </p:nvSpPr>
        <p:spPr>
          <a:xfrm>
            <a:off x="589862" y="1982634"/>
            <a:ext cx="51376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buFont typeface="Courier New" panose="02070309020205020404" pitchFamily="49" charset="0"/>
              <a:buChar char="o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57175" indent="-257175">
              <a:buFont typeface="Courier New" panose="02070309020205020404" pitchFamily="49" charset="0"/>
              <a:buChar char="o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Physicians asked to mark site clinically </a:t>
            </a:r>
          </a:p>
          <a:p>
            <a:pPr marL="257175" indent="-257175">
              <a:buFont typeface="Courier New" panose="02070309020205020404" pitchFamily="49" charset="0"/>
              <a:buChar char="o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172/255 sites proposed (67%) – the rest unmarked 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57175" indent="-257175">
              <a:buFont typeface="Courier New" panose="02070309020205020404" pitchFamily="49" charset="0"/>
              <a:buChar char="o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Checked with US: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- 15% inaccurate (70% over organ)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 Half of unmarked cases; possible with US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 Physician experience did not predict accuracy of selected puncture sites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20C01-3BC1-4F98-AF4B-BAC010621031}"/>
              </a:ext>
            </a:extLst>
          </p:cNvPr>
          <p:cNvSpPr/>
          <p:nvPr/>
        </p:nvSpPr>
        <p:spPr>
          <a:xfrm>
            <a:off x="6562966" y="4310154"/>
            <a:ext cx="2581034" cy="7155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35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57175" indent="-257175">
              <a:buAutoNum type="arabicPeriod"/>
            </a:pPr>
            <a:r>
              <a:rPr lang="en-GB" sz="135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Diacon</a:t>
            </a:r>
            <a:r>
              <a:rPr lang="en-GB" sz="135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 Chest 2003</a:t>
            </a:r>
            <a:r>
              <a:rPr lang="en-GB" sz="135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012F8F9-C96D-48A2-A247-98940BDDE770}"/>
              </a:ext>
            </a:extLst>
          </p:cNvPr>
          <p:cNvSpPr txBox="1"/>
          <p:nvPr/>
        </p:nvSpPr>
        <p:spPr>
          <a:xfrm>
            <a:off x="2747335" y="367283"/>
            <a:ext cx="459316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b="1" dirty="0">
                <a:solidFill>
                  <a:srgbClr val="133176"/>
                </a:solidFill>
                <a:latin typeface="Arial"/>
                <a:cs typeface="Arial"/>
              </a:rPr>
              <a:t>Evidence – pleural fluid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150BEB4-61D5-D984-04EA-BE0FF43924CA}"/>
              </a:ext>
            </a:extLst>
          </p:cNvPr>
          <p:cNvSpPr txBox="1"/>
          <p:nvPr/>
        </p:nvSpPr>
        <p:spPr>
          <a:xfrm>
            <a:off x="6112618" y="2064485"/>
            <a:ext cx="2658335" cy="1323439"/>
          </a:xfrm>
          <a:prstGeom prst="rect">
            <a:avLst/>
          </a:prstGeom>
          <a:solidFill>
            <a:schemeClr val="accent6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TUS 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yield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risk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solid organ puncture, even in experienced physicians’ hands</a:t>
            </a:r>
          </a:p>
        </p:txBody>
      </p:sp>
    </p:spTree>
    <p:extLst>
      <p:ext uri="{BB962C8B-B14F-4D97-AF65-F5344CB8AC3E}">
        <p14:creationId xmlns:p14="http://schemas.microsoft.com/office/powerpoint/2010/main" val="2678119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3">
            <a:extLst>
              <a:ext uri="{FF2B5EF4-FFF2-40B4-BE49-F238E27FC236}">
                <a16:creationId xmlns:a16="http://schemas.microsoft.com/office/drawing/2014/main" id="{4F3A8C44-A06B-4059-B2DE-CE3E39122DCF}"/>
              </a:ext>
            </a:extLst>
          </p:cNvPr>
          <p:cNvSpPr txBox="1">
            <a:spLocks noChangeArrowheads="1"/>
          </p:cNvSpPr>
          <p:nvPr/>
        </p:nvSpPr>
        <p:spPr>
          <a:xfrm>
            <a:off x="601279" y="1316895"/>
            <a:ext cx="5829300" cy="320516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2" indent="0">
              <a:lnSpc>
                <a:spcPct val="80000"/>
              </a:lnSpc>
              <a:buNone/>
            </a:pPr>
            <a:endParaRPr lang="en-GB" altLang="en-US" sz="1800" b="1" dirty="0">
              <a:solidFill>
                <a:srgbClr val="3A7B6C"/>
              </a:solidFill>
              <a:latin typeface="Arial" charset="0"/>
            </a:endParaRPr>
          </a:p>
          <a:p>
            <a:pPr lvl="2">
              <a:lnSpc>
                <a:spcPct val="80000"/>
              </a:lnSpc>
            </a:pPr>
            <a:endParaRPr lang="en-GB" altLang="en-US" sz="1500" baseline="30000" dirty="0">
              <a:latin typeface="Arial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C2B9F7-0068-4A22-B5C8-9FCCDB4C8CE5}"/>
              </a:ext>
            </a:extLst>
          </p:cNvPr>
          <p:cNvSpPr/>
          <p:nvPr/>
        </p:nvSpPr>
        <p:spPr>
          <a:xfrm>
            <a:off x="601280" y="1701962"/>
            <a:ext cx="4593166" cy="28643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>
              <a:lnSpc>
                <a:spcPct val="80000"/>
              </a:lnSpc>
            </a:pPr>
            <a:endParaRPr lang="en-GB" altLang="en-US" sz="1500" dirty="0">
              <a:solidFill>
                <a:schemeClr val="tx2"/>
              </a:solidFill>
              <a:latin typeface="Arial" charset="0"/>
            </a:endParaRPr>
          </a:p>
          <a:p>
            <a:pPr marL="257175" indent="-257175">
              <a:lnSpc>
                <a:spcPct val="80000"/>
              </a:lnSpc>
              <a:buClr>
                <a:srgbClr val="C00000"/>
              </a:buClr>
              <a:buFont typeface="Wingdings" pitchFamily="2" charset="2"/>
              <a:buChar char="Ø"/>
            </a:pPr>
            <a:r>
              <a:rPr lang="en-GB" altLang="en-US" b="1" dirty="0">
                <a:solidFill>
                  <a:srgbClr val="3A7B6C"/>
                </a:solidFill>
                <a:latin typeface="Arial" charset="0"/>
              </a:rPr>
              <a:t>Reduces cost / complications in thoracentesis </a:t>
            </a:r>
            <a:r>
              <a:rPr lang="en-GB" altLang="en-US" b="1" baseline="30000" dirty="0">
                <a:solidFill>
                  <a:srgbClr val="3A7B6C"/>
                </a:solidFill>
                <a:latin typeface="Arial" charset="0"/>
              </a:rPr>
              <a:t>2</a:t>
            </a:r>
            <a:r>
              <a:rPr lang="en-GB" altLang="en-US" dirty="0">
                <a:solidFill>
                  <a:srgbClr val="3A7B6C"/>
                </a:solidFill>
                <a:latin typeface="Arial" charset="0"/>
              </a:rPr>
              <a:t>:</a:t>
            </a:r>
            <a:endParaRPr lang="en-GB" altLang="en-US" sz="1500" dirty="0">
              <a:solidFill>
                <a:srgbClr val="3A7B6C"/>
              </a:solidFill>
              <a:latin typeface="Arial" charset="0"/>
            </a:endParaRPr>
          </a:p>
          <a:p>
            <a:pPr marL="600075" lvl="1" indent="-257175">
              <a:spcBef>
                <a:spcPts val="1050"/>
              </a:spcBef>
              <a:buFont typeface="Courier New" panose="02070309020205020404" pitchFamily="49" charset="0"/>
              <a:buChar char="o"/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61,261 thoracentesis (47% performed without TUS)</a:t>
            </a:r>
          </a:p>
          <a:p>
            <a:pPr marL="600075" lvl="1" indent="-257175">
              <a:spcBef>
                <a:spcPts val="450"/>
              </a:spcBef>
              <a:buFont typeface="Courier New" panose="02070309020205020404" pitchFamily="49" charset="0"/>
              <a:buChar char="o"/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2.7% pneumothorax rate overall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 reduced rate of iatrogenic PTX by 20%</a:t>
            </a:r>
          </a:p>
          <a:p>
            <a:pPr>
              <a:buFontTx/>
              <a:buNone/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		OR 0.81; 95% CI 0.74-0.90</a:t>
            </a:r>
          </a:p>
          <a:p>
            <a:pPr>
              <a:buFontTx/>
              <a:buNone/>
            </a:pPr>
            <a:endParaRPr lang="en-GB" altLang="en-US" sz="1500" dirty="0"/>
          </a:p>
          <a:p>
            <a:pPr>
              <a:buFontTx/>
              <a:buNone/>
            </a:pPr>
            <a:endParaRPr lang="en-GB" altLang="en-US" sz="15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20C01-3BC1-4F98-AF4B-BAC010621031}"/>
              </a:ext>
            </a:extLst>
          </p:cNvPr>
          <p:cNvSpPr/>
          <p:nvPr/>
        </p:nvSpPr>
        <p:spPr>
          <a:xfrm>
            <a:off x="6562966" y="4352682"/>
            <a:ext cx="2581034" cy="7155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en-GB" sz="1350" dirty="0">
                <a:latin typeface="Calibri" panose="020F0502020204030204" pitchFamily="34" charset="0"/>
              </a:rPr>
            </a:br>
            <a:endParaRPr lang="en-GB" sz="1350" dirty="0">
              <a:latin typeface="Calibri" panose="020F0502020204030204" pitchFamily="34" charset="0"/>
            </a:endParaRPr>
          </a:p>
          <a:p>
            <a:pPr marL="257175" indent="-257175">
              <a:buAutoNum type="arabicPeriod"/>
            </a:pPr>
            <a:r>
              <a:rPr lang="en-GB" sz="1350" dirty="0" err="1">
                <a:solidFill>
                  <a:srgbClr val="002060"/>
                </a:solidFill>
                <a:latin typeface="Calibri" panose="020F0502020204030204" pitchFamily="34" charset="0"/>
              </a:rPr>
              <a:t>Mercaldi</a:t>
            </a:r>
            <a:r>
              <a:rPr lang="en-GB" sz="1350" dirty="0">
                <a:solidFill>
                  <a:srgbClr val="002060"/>
                </a:solidFill>
                <a:latin typeface="Calibri" panose="020F0502020204030204" pitchFamily="34" charset="0"/>
              </a:rPr>
              <a:t> et al. Chest 2013 </a:t>
            </a:r>
            <a:r>
              <a:rPr lang="en-GB" sz="1350" dirty="0">
                <a:solidFill>
                  <a:srgbClr val="FF0000"/>
                </a:solidFill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012F8F9-C96D-48A2-A247-98940BDDE770}"/>
              </a:ext>
            </a:extLst>
          </p:cNvPr>
          <p:cNvSpPr txBox="1"/>
          <p:nvPr/>
        </p:nvSpPr>
        <p:spPr>
          <a:xfrm>
            <a:off x="2897863" y="365617"/>
            <a:ext cx="459316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b="1" dirty="0">
                <a:solidFill>
                  <a:srgbClr val="133176"/>
                </a:solidFill>
                <a:latin typeface="Arial"/>
                <a:cs typeface="Arial"/>
              </a:rPr>
              <a:t>Evidence – pleural fluid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64E833-F0F9-2F86-8E6C-01979D361476}"/>
              </a:ext>
            </a:extLst>
          </p:cNvPr>
          <p:cNvSpPr txBox="1"/>
          <p:nvPr/>
        </p:nvSpPr>
        <p:spPr>
          <a:xfrm>
            <a:off x="6112618" y="2064485"/>
            <a:ext cx="2658335" cy="1569660"/>
          </a:xfrm>
          <a:prstGeom prst="rect">
            <a:avLst/>
          </a:prstGeom>
          <a:solidFill>
            <a:schemeClr val="accent6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TUS 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decreases complications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the cost of care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among patients undergoing thoracentesis and paracentesis</a:t>
            </a:r>
          </a:p>
        </p:txBody>
      </p:sp>
    </p:spTree>
    <p:extLst>
      <p:ext uri="{BB962C8B-B14F-4D97-AF65-F5344CB8AC3E}">
        <p14:creationId xmlns:p14="http://schemas.microsoft.com/office/powerpoint/2010/main" val="327273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094F4AA-9B15-7D46-B487-8AD67222155A}"/>
              </a:ext>
            </a:extLst>
          </p:cNvPr>
          <p:cNvSpPr txBox="1"/>
          <p:nvPr/>
        </p:nvSpPr>
        <p:spPr>
          <a:xfrm>
            <a:off x="221553" y="1044140"/>
            <a:ext cx="7505700" cy="9691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2">
              <a:lnSpc>
                <a:spcPct val="80000"/>
              </a:lnSpc>
            </a:pPr>
            <a:endParaRPr lang="en-GB" altLang="en-US" sz="2000" baseline="30000" dirty="0"/>
          </a:p>
          <a:p>
            <a:pPr lvl="2">
              <a:lnSpc>
                <a:spcPct val="80000"/>
              </a:lnSpc>
            </a:pPr>
            <a:endParaRPr lang="en-GB" altLang="en-US" sz="2000" baseline="30000" dirty="0"/>
          </a:p>
          <a:p>
            <a:pPr lvl="2">
              <a:lnSpc>
                <a:spcPct val="80000"/>
              </a:lnSpc>
            </a:pPr>
            <a:endParaRPr lang="en-GB" altLang="en-US" sz="2200" b="1" dirty="0"/>
          </a:p>
          <a:p>
            <a:pPr lvl="2">
              <a:lnSpc>
                <a:spcPct val="80000"/>
              </a:lnSpc>
            </a:pPr>
            <a:endParaRPr lang="en-GB" altLang="en-US" sz="2200" b="1" dirty="0"/>
          </a:p>
        </p:txBody>
      </p:sp>
      <p:sp>
        <p:nvSpPr>
          <p:cNvPr id="7" name="Text Box 4">
            <a:extLst>
              <a:ext uri="{FF2B5EF4-FFF2-40B4-BE49-F238E27FC236}">
                <a16:creationId xmlns:a16="http://schemas.microsoft.com/office/drawing/2014/main" id="{37F84206-F5F9-9A5C-F561-1AC6925957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00751" y="4559556"/>
            <a:ext cx="410368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200" b="1" baseline="30000" dirty="0">
                <a:solidFill>
                  <a:schemeClr val="tx2"/>
                </a:solidFill>
              </a:rPr>
              <a:t>3</a:t>
            </a:r>
            <a:r>
              <a:rPr lang="en-GB" altLang="en-US" sz="1200" b="1" dirty="0">
                <a:solidFill>
                  <a:schemeClr val="tx2"/>
                </a:solidFill>
              </a:rPr>
              <a:t> </a:t>
            </a:r>
            <a:r>
              <a:rPr lang="en-GB" altLang="en-US" sz="1200" b="1" dirty="0" err="1">
                <a:solidFill>
                  <a:schemeClr val="tx2"/>
                </a:solidFill>
              </a:rPr>
              <a:t>Mercaldi</a:t>
            </a:r>
            <a:r>
              <a:rPr lang="en-GB" altLang="en-US" sz="1200" b="1" dirty="0">
                <a:solidFill>
                  <a:schemeClr val="tx2"/>
                </a:solidFill>
              </a:rPr>
              <a:t> et al Chest 2013</a:t>
            </a:r>
          </a:p>
          <a:p>
            <a:pPr>
              <a:spcBef>
                <a:spcPct val="50000"/>
              </a:spcBef>
            </a:pPr>
            <a:endParaRPr lang="en-US" altLang="en-US" sz="1200" dirty="0">
              <a:solidFill>
                <a:schemeClr val="tx2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5776A5-AB79-A893-B15B-195490BA9904}"/>
              </a:ext>
            </a:extLst>
          </p:cNvPr>
          <p:cNvSpPr txBox="1"/>
          <p:nvPr/>
        </p:nvSpPr>
        <p:spPr>
          <a:xfrm>
            <a:off x="1448644" y="3130250"/>
            <a:ext cx="5346700" cy="400110"/>
          </a:xfrm>
          <a:prstGeom prst="rect">
            <a:avLst/>
          </a:prstGeom>
          <a:solidFill>
            <a:schemeClr val="accent2"/>
          </a:solidFill>
        </p:spPr>
        <p:txBody>
          <a:bodyPr wrap="square" anchor="ctr">
            <a:spAutoFit/>
          </a:bodyPr>
          <a:lstStyle/>
          <a:p>
            <a:pPr algn="ctr"/>
            <a:r>
              <a:rPr lang="en-GB" altLang="en-US" sz="2000" b="1" dirty="0">
                <a:solidFill>
                  <a:schemeClr val="bg1"/>
                </a:solidFill>
              </a:rPr>
              <a:t>But must be done at the bedside!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7AEAE6C-2D28-7B63-510E-517B1CB6D1C4}"/>
              </a:ext>
            </a:extLst>
          </p:cNvPr>
          <p:cNvSpPr txBox="1"/>
          <p:nvPr/>
        </p:nvSpPr>
        <p:spPr>
          <a:xfrm>
            <a:off x="5200751" y="4802142"/>
            <a:ext cx="53467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sz="1200" b="1" baseline="30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</a:t>
            </a:r>
            <a:r>
              <a:rPr lang="en-US" sz="12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Raptopoulos</a:t>
            </a:r>
            <a:r>
              <a:rPr lang="en-US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 et al. Am J </a:t>
            </a:r>
            <a:r>
              <a:rPr lang="en-US" sz="12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Roentgenol</a:t>
            </a:r>
            <a:r>
              <a:rPr lang="en-US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1991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715968C-5263-B0CF-2BE0-D7A70FA61D0B}"/>
              </a:ext>
            </a:extLst>
          </p:cNvPr>
          <p:cNvSpPr txBox="1"/>
          <p:nvPr/>
        </p:nvSpPr>
        <p:spPr>
          <a:xfrm>
            <a:off x="10160000" y="-952500"/>
            <a:ext cx="184731" cy="36933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E69BC3-5EAD-FF98-A12C-9563C193EE06}"/>
              </a:ext>
            </a:extLst>
          </p:cNvPr>
          <p:cNvSpPr txBox="1"/>
          <p:nvPr/>
        </p:nvSpPr>
        <p:spPr>
          <a:xfrm>
            <a:off x="446188" y="3283966"/>
            <a:ext cx="7351612" cy="18062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buFont typeface="Wingdings" panose="05000000000000000000" pitchFamily="2" charset="2"/>
              <a:buChar char="Ø"/>
            </a:pPr>
            <a:endParaRPr lang="en-GB" altLang="en-US" sz="2400" dirty="0">
              <a:solidFill>
                <a:srgbClr val="3A7B6C"/>
              </a:solidFill>
              <a:latin typeface="Arial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Ø"/>
            </a:pPr>
            <a:endParaRPr lang="en-GB" altLang="en-US" sz="2400" dirty="0">
              <a:solidFill>
                <a:srgbClr val="3A7B6C"/>
              </a:solidFill>
              <a:latin typeface="Arial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en-GB" altLang="en-US" sz="2000" b="1" dirty="0">
                <a:solidFill>
                  <a:srgbClr val="3A7B6C"/>
                </a:solidFill>
              </a:rPr>
              <a:t>Complication rate with remote ‘marking’ is similar to unguided</a:t>
            </a:r>
            <a:r>
              <a:rPr lang="en-GB" altLang="en-US" sz="2000" b="1" baseline="30000" dirty="0">
                <a:solidFill>
                  <a:srgbClr val="3A7B6C"/>
                </a:solidFill>
              </a:rPr>
              <a:t>4</a:t>
            </a:r>
            <a:endParaRPr lang="en-GB" altLang="en-US" sz="2000" baseline="30000" dirty="0"/>
          </a:p>
          <a:p>
            <a:pPr lvl="2">
              <a:lnSpc>
                <a:spcPct val="80000"/>
              </a:lnSpc>
            </a:pPr>
            <a:endParaRPr lang="en-GB" altLang="en-US" sz="2000" baseline="30000" dirty="0"/>
          </a:p>
          <a:p>
            <a:pPr lvl="2">
              <a:lnSpc>
                <a:spcPct val="80000"/>
              </a:lnSpc>
            </a:pPr>
            <a:endParaRPr lang="en-GB" altLang="en-US" sz="2000" baseline="30000" dirty="0"/>
          </a:p>
          <a:p>
            <a:pPr lvl="2">
              <a:lnSpc>
                <a:spcPct val="80000"/>
              </a:lnSpc>
            </a:pPr>
            <a:endParaRPr lang="en-GB" altLang="en-US" sz="2200" b="1" dirty="0"/>
          </a:p>
          <a:p>
            <a:pPr lvl="2">
              <a:lnSpc>
                <a:spcPct val="80000"/>
              </a:lnSpc>
            </a:pPr>
            <a:endParaRPr lang="en-GB" altLang="en-US" sz="2200" b="1" dirty="0"/>
          </a:p>
        </p:txBody>
      </p:sp>
      <p:sp>
        <p:nvSpPr>
          <p:cNvPr id="16" name="Rectangle 3">
            <a:extLst>
              <a:ext uri="{FF2B5EF4-FFF2-40B4-BE49-F238E27FC236}">
                <a16:creationId xmlns:a16="http://schemas.microsoft.com/office/drawing/2014/main" id="{9EE206E7-59FC-6133-9E6E-308223642E02}"/>
              </a:ext>
            </a:extLst>
          </p:cNvPr>
          <p:cNvSpPr txBox="1">
            <a:spLocks noChangeArrowheads="1"/>
          </p:cNvSpPr>
          <p:nvPr/>
        </p:nvSpPr>
        <p:spPr>
          <a:xfrm>
            <a:off x="446188" y="863386"/>
            <a:ext cx="5829300" cy="391189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2" indent="0">
              <a:lnSpc>
                <a:spcPct val="80000"/>
              </a:lnSpc>
              <a:buNone/>
            </a:pPr>
            <a:endParaRPr lang="en-GB" altLang="en-US" sz="1600" baseline="30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80000"/>
              </a:lnSpc>
            </a:pPr>
            <a:endParaRPr lang="en-GB" alt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en-GB" altLang="en-US" sz="2000" b="1" dirty="0">
                <a:solidFill>
                  <a:srgbClr val="3A7B6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Added diagnostic information:</a:t>
            </a:r>
          </a:p>
          <a:p>
            <a:pPr lvl="2">
              <a:lnSpc>
                <a:spcPct val="80000"/>
              </a:lnSpc>
              <a:spcBef>
                <a:spcPts val="984"/>
              </a:spcBef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Echogenicity</a:t>
            </a:r>
          </a:p>
          <a:p>
            <a:pPr lvl="2">
              <a:lnSpc>
                <a:spcPct val="80000"/>
              </a:lnSpc>
              <a:spcBef>
                <a:spcPts val="984"/>
              </a:spcBef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Septations / Pleural thickening</a:t>
            </a:r>
          </a:p>
          <a:p>
            <a:pPr lvl="2">
              <a:lnSpc>
                <a:spcPct val="80000"/>
              </a:lnSpc>
              <a:spcBef>
                <a:spcPts val="984"/>
              </a:spcBef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Diaphragm</a:t>
            </a:r>
          </a:p>
          <a:p>
            <a:pPr lvl="2">
              <a:lnSpc>
                <a:spcPct val="80000"/>
              </a:lnSpc>
            </a:pPr>
            <a:endParaRPr lang="en-GB" altLang="en-US" sz="1500" baseline="30000" dirty="0"/>
          </a:p>
        </p:txBody>
      </p:sp>
    </p:spTree>
    <p:extLst>
      <p:ext uri="{BB962C8B-B14F-4D97-AF65-F5344CB8AC3E}">
        <p14:creationId xmlns:p14="http://schemas.microsoft.com/office/powerpoint/2010/main" val="228603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776412" y="299810"/>
            <a:ext cx="5591175" cy="52228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 b="1" dirty="0">
                <a:latin typeface="Avenir Book" panose="02000503020000020003" pitchFamily="2" charset="0"/>
              </a:rPr>
              <a:t>TUS as a diagnostic tool</a:t>
            </a:r>
            <a:endParaRPr lang="en-US" altLang="en-US" sz="2000" b="1" dirty="0">
              <a:latin typeface="Avenir Book" panose="02000503020000020003" pitchFamily="2" charset="0"/>
            </a:endParaRPr>
          </a:p>
        </p:txBody>
      </p:sp>
      <p:pic>
        <p:nvPicPr>
          <p:cNvPr id="4" name="Movie9.mp4">
            <a:hlinkClick r:id="" action="ppaction://media"/>
            <a:extLst>
              <a:ext uri="{FF2B5EF4-FFF2-40B4-BE49-F238E27FC236}">
                <a16:creationId xmlns:a16="http://schemas.microsoft.com/office/drawing/2014/main" id="{09B56A58-830A-B144-135B-325B9F4B1CD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8000"/>
          <a:stretch/>
        </p:blipFill>
        <p:spPr>
          <a:xfrm>
            <a:off x="1659916" y="1167429"/>
            <a:ext cx="5113379" cy="3793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685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6D21-CC1B-3C4F-A8A4-DFF48660576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632857" y="368300"/>
            <a:ext cx="5591175" cy="522288"/>
          </a:xfrm>
        </p:spPr>
        <p:txBody>
          <a:bodyPr>
            <a:normAutofit/>
          </a:bodyPr>
          <a:lstStyle/>
          <a:p>
            <a:r>
              <a:rPr lang="en-US" sz="2400" b="1" dirty="0"/>
              <a:t>Echogenic Swirling (ES)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713D8-6323-C54C-A6D9-B76039FF0136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354806" y="1253446"/>
            <a:ext cx="8434387" cy="3630612"/>
          </a:xfrm>
        </p:spPr>
        <p:txBody>
          <a:bodyPr/>
          <a:lstStyle/>
          <a:p>
            <a:r>
              <a:rPr lang="en-US" sz="1800" b="1" dirty="0">
                <a:solidFill>
                  <a:schemeClr val="bg2">
                    <a:lumMod val="50000"/>
                  </a:schemeClr>
                </a:solidFill>
              </a:rPr>
              <a:t>Diagnostic Significance</a:t>
            </a:r>
          </a:p>
          <a:p>
            <a:r>
              <a:rPr lang="en-US" sz="1800" dirty="0"/>
              <a:t>Asciak et al, Respiration 2019</a:t>
            </a:r>
          </a:p>
          <a:p>
            <a:endParaRPr lang="en-US" dirty="0"/>
          </a:p>
          <a:p>
            <a:pPr lvl="2"/>
            <a:r>
              <a:rPr lang="en-US" sz="1500" dirty="0"/>
              <a:t>Diagnostic value of ES in 140 patients</a:t>
            </a:r>
          </a:p>
          <a:p>
            <a:pPr marL="1350" lvl="2" indent="0">
              <a:buNone/>
            </a:pPr>
            <a:endParaRPr lang="en-US" sz="1500" dirty="0"/>
          </a:p>
          <a:p>
            <a:pPr lvl="2"/>
            <a:r>
              <a:rPr lang="en-US" sz="1500" dirty="0"/>
              <a:t>Separating exudate and transudate:</a:t>
            </a:r>
          </a:p>
          <a:p>
            <a:pPr marL="685800" lvl="2" indent="0">
              <a:buNone/>
            </a:pPr>
            <a:endParaRPr lang="en-US" sz="1500" dirty="0"/>
          </a:p>
          <a:p>
            <a:pPr lvl="3"/>
            <a:r>
              <a:rPr lang="en-GB" sz="1350" dirty="0"/>
              <a:t>Specificity 	57.1%</a:t>
            </a:r>
          </a:p>
          <a:p>
            <a:pPr lvl="3"/>
            <a:r>
              <a:rPr lang="en-GB" sz="1350" dirty="0"/>
              <a:t>PPV 		90.3%</a:t>
            </a:r>
          </a:p>
          <a:p>
            <a:pPr lvl="3"/>
            <a:r>
              <a:rPr lang="en-GB" sz="1350" dirty="0"/>
              <a:t>Sensitivity 	65.1%</a:t>
            </a:r>
          </a:p>
          <a:p>
            <a:pPr lvl="3"/>
            <a:r>
              <a:rPr lang="en-GB" sz="1350" dirty="0"/>
              <a:t>NPV 		21.0%</a:t>
            </a:r>
            <a:endParaRPr lang="en-US" sz="1350" dirty="0"/>
          </a:p>
          <a:p>
            <a:pPr lvl="2"/>
            <a:endParaRPr lang="en-US" dirty="0"/>
          </a:p>
        </p:txBody>
      </p:sp>
      <p:pic>
        <p:nvPicPr>
          <p:cNvPr id="4" name="Movie9.mp4">
            <a:hlinkClick r:id="" action="ppaction://media"/>
            <a:extLst>
              <a:ext uri="{FF2B5EF4-FFF2-40B4-BE49-F238E27FC236}">
                <a16:creationId xmlns:a16="http://schemas.microsoft.com/office/drawing/2014/main" id="{300B7FBD-0A6A-43D6-BADA-2A016C5EC19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8000"/>
          <a:stretch/>
        </p:blipFill>
        <p:spPr>
          <a:xfrm>
            <a:off x="5292514" y="1906807"/>
            <a:ext cx="2996952" cy="2067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9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Figure 1a">
            <a:extLst>
              <a:ext uri="{FF2B5EF4-FFF2-40B4-BE49-F238E27FC236}">
                <a16:creationId xmlns:a16="http://schemas.microsoft.com/office/drawing/2014/main" id="{211052E3-577C-CE4D-59EE-0E50A6BEED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8474" y="1489906"/>
            <a:ext cx="3564731" cy="296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 descr="Figure 4b">
            <a:extLst>
              <a:ext uri="{FF2B5EF4-FFF2-40B4-BE49-F238E27FC236}">
                <a16:creationId xmlns:a16="http://schemas.microsoft.com/office/drawing/2014/main" id="{CB867503-0117-0FEA-4EDC-A13ED281A2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96" y="1489906"/>
            <a:ext cx="3317081" cy="296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72580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D7D81B1-C2F9-CA48-B552-BE3247B743FC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385"/>
          <a:stretch>
            <a:fillRect/>
          </a:stretch>
        </p:blipFill>
        <p:spPr>
          <a:xfrm>
            <a:off x="424543" y="1307987"/>
            <a:ext cx="6276975" cy="1380785"/>
          </a:xfrm>
        </p:spPr>
      </p:pic>
    </p:spTree>
    <p:extLst>
      <p:ext uri="{BB962C8B-B14F-4D97-AF65-F5344CB8AC3E}">
        <p14:creationId xmlns:p14="http://schemas.microsoft.com/office/powerpoint/2010/main" val="26403667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1349828" y="248036"/>
            <a:ext cx="5591175" cy="52228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dirty="0">
                <a:latin typeface="Avenir Book" panose="02000503020000020003" pitchFamily="2" charset="0"/>
              </a:rPr>
              <a:t>US Dx of MPE</a:t>
            </a:r>
          </a:p>
        </p:txBody>
      </p:sp>
      <p:sp>
        <p:nvSpPr>
          <p:cNvPr id="55300" name="Text Box 6"/>
          <p:cNvSpPr txBox="1">
            <a:spLocks noChangeArrowheads="1"/>
          </p:cNvSpPr>
          <p:nvPr/>
        </p:nvSpPr>
        <p:spPr bwMode="auto">
          <a:xfrm>
            <a:off x="7029715" y="4747416"/>
            <a:ext cx="2431256" cy="253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050" b="1" dirty="0">
                <a:solidFill>
                  <a:srgbClr val="C00000"/>
                </a:solidFill>
              </a:rPr>
              <a:t>Qureshi et al, Thorax 2008</a:t>
            </a:r>
            <a:endParaRPr lang="en-US" altLang="en-US" sz="1050" b="1" dirty="0">
              <a:solidFill>
                <a:srgbClr val="C00000"/>
              </a:solidFill>
            </a:endParaRPr>
          </a:p>
        </p:txBody>
      </p:sp>
      <p:pic>
        <p:nvPicPr>
          <p:cNvPr id="7" name="Picture 6" descr="A picture containing text, screenshot, receipt&#10;&#10;Description automatically generated">
            <a:extLst>
              <a:ext uri="{FF2B5EF4-FFF2-40B4-BE49-F238E27FC236}">
                <a16:creationId xmlns:a16="http://schemas.microsoft.com/office/drawing/2014/main" id="{2149615C-6772-774F-A643-CE51F811DB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278" y="1220912"/>
            <a:ext cx="4627388" cy="372726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B1EA873-2FE4-164B-895B-590ED238FBE8}"/>
              </a:ext>
            </a:extLst>
          </p:cNvPr>
          <p:cNvSpPr/>
          <p:nvPr/>
        </p:nvSpPr>
        <p:spPr>
          <a:xfrm>
            <a:off x="2039012" y="4509563"/>
            <a:ext cx="1056085" cy="235743"/>
          </a:xfrm>
          <a:prstGeom prst="rect">
            <a:avLst/>
          </a:prstGeom>
          <a:solidFill>
            <a:schemeClr val="accent6">
              <a:alpha val="43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34F64D4-7092-B14A-A990-E39BE4DAC1BB}"/>
              </a:ext>
            </a:extLst>
          </p:cNvPr>
          <p:cNvSpPr/>
          <p:nvPr/>
        </p:nvSpPr>
        <p:spPr>
          <a:xfrm>
            <a:off x="3515916" y="3357640"/>
            <a:ext cx="1056085" cy="1129896"/>
          </a:xfrm>
          <a:prstGeom prst="rect">
            <a:avLst/>
          </a:prstGeom>
          <a:solidFill>
            <a:srgbClr val="C00000">
              <a:alpha val="43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41CC2F6-9737-F654-20A1-8AA743A8354D}"/>
              </a:ext>
            </a:extLst>
          </p:cNvPr>
          <p:cNvSpPr/>
          <p:nvPr/>
        </p:nvSpPr>
        <p:spPr>
          <a:xfrm>
            <a:off x="2855780" y="2747366"/>
            <a:ext cx="239316" cy="235744"/>
          </a:xfrm>
          <a:prstGeom prst="rect">
            <a:avLst/>
          </a:prstGeom>
          <a:noFill/>
          <a:ln w="254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016611C-3E56-7B24-842F-E53FC331EE85}"/>
              </a:ext>
            </a:extLst>
          </p:cNvPr>
          <p:cNvSpPr/>
          <p:nvPr/>
        </p:nvSpPr>
        <p:spPr>
          <a:xfrm>
            <a:off x="4287468" y="2743008"/>
            <a:ext cx="239316" cy="235744"/>
          </a:xfrm>
          <a:prstGeom prst="rect">
            <a:avLst/>
          </a:prstGeom>
          <a:noFill/>
          <a:ln w="254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9FC1AEF-BE6A-8056-BB06-85961656DF60}"/>
              </a:ext>
            </a:extLst>
          </p:cNvPr>
          <p:cNvSpPr/>
          <p:nvPr/>
        </p:nvSpPr>
        <p:spPr>
          <a:xfrm>
            <a:off x="3515916" y="4487536"/>
            <a:ext cx="1056085" cy="235742"/>
          </a:xfrm>
          <a:prstGeom prst="rect">
            <a:avLst/>
          </a:prstGeom>
          <a:solidFill>
            <a:srgbClr val="C00000">
              <a:alpha val="43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72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2" grpId="0" animBg="1"/>
      <p:bldP spid="3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D0CF60-CC49-023E-EEBC-A67C4EEA84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651BC7-470D-3836-4BB1-12C892B50C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8674" y="0"/>
            <a:ext cx="6106652" cy="5143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1B3C05-8113-4603-8144-378D7F5F0501}"/>
              </a:ext>
            </a:extLst>
          </p:cNvPr>
          <p:cNvSpPr txBox="1"/>
          <p:nvPr/>
        </p:nvSpPr>
        <p:spPr>
          <a:xfrm>
            <a:off x="1518674" y="2017986"/>
            <a:ext cx="940747" cy="55376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F2EF20-C74C-077F-37B1-A43DB84DC4C0}"/>
              </a:ext>
            </a:extLst>
          </p:cNvPr>
          <p:cNvSpPr txBox="1"/>
          <p:nvPr/>
        </p:nvSpPr>
        <p:spPr>
          <a:xfrm>
            <a:off x="6211527" y="2033754"/>
            <a:ext cx="1240307" cy="55376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B6FF9F-C2FE-42AF-ACEE-77AA0ABB67F3}"/>
              </a:ext>
            </a:extLst>
          </p:cNvPr>
          <p:cNvSpPr txBox="1"/>
          <p:nvPr/>
        </p:nvSpPr>
        <p:spPr>
          <a:xfrm>
            <a:off x="4324920" y="4498430"/>
            <a:ext cx="3126914" cy="55376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3D7DC61-AEFC-92DC-7964-B2042E697862}"/>
              </a:ext>
            </a:extLst>
          </p:cNvPr>
          <p:cNvSpPr/>
          <p:nvPr/>
        </p:nvSpPr>
        <p:spPr>
          <a:xfrm>
            <a:off x="1660634" y="3079531"/>
            <a:ext cx="2396359" cy="34684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8905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astra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026319"/>
            <a:ext cx="3543300" cy="354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3" name="Picture 3" descr="astra 2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700" y="1026319"/>
            <a:ext cx="3543300" cy="354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4" name="Text Box 4"/>
          <p:cNvSpPr txBox="1">
            <a:spLocks noChangeArrowheads="1"/>
          </p:cNvSpPr>
          <p:nvPr/>
        </p:nvSpPr>
        <p:spPr bwMode="auto">
          <a:xfrm>
            <a:off x="4895850" y="4558903"/>
            <a:ext cx="2268141" cy="611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1350" b="1" dirty="0">
                <a:solidFill>
                  <a:srgbClr val="FF0000"/>
                </a:solidFill>
              </a:rPr>
              <a:t>60-90s post iv contrast</a:t>
            </a:r>
            <a:r>
              <a:rPr lang="en-GB" sz="1350" dirty="0">
                <a:solidFill>
                  <a:srgbClr val="FF0000"/>
                </a:solidFill>
              </a:rPr>
              <a:t> </a:t>
            </a:r>
          </a:p>
          <a:p>
            <a:pPr algn="ctr">
              <a:spcBef>
                <a:spcPct val="50000"/>
              </a:spcBef>
            </a:pPr>
            <a:r>
              <a:rPr lang="en-GB" sz="1350" dirty="0">
                <a:solidFill>
                  <a:srgbClr val="FF0000"/>
                </a:solidFill>
              </a:rPr>
              <a:t>(late venous phase)</a:t>
            </a:r>
            <a:endParaRPr lang="en-US" sz="1350" dirty="0">
              <a:solidFill>
                <a:srgbClr val="FF0000"/>
              </a:solidFill>
            </a:endParaRPr>
          </a:p>
        </p:txBody>
      </p:sp>
      <p:sp>
        <p:nvSpPr>
          <p:cNvPr id="28677" name="Text Box 5"/>
          <p:cNvSpPr txBox="1">
            <a:spLocks noChangeArrowheads="1"/>
          </p:cNvSpPr>
          <p:nvPr/>
        </p:nvSpPr>
        <p:spPr bwMode="auto">
          <a:xfrm>
            <a:off x="3437335" y="303610"/>
            <a:ext cx="232290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dirty="0">
                <a:solidFill>
                  <a:srgbClr val="FF0000"/>
                </a:solidFill>
              </a:rPr>
              <a:t>Contrast Enhanced Thoracic CT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4415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astra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026319"/>
            <a:ext cx="3543300" cy="354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699" name="Picture 3" descr="astra 2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700" y="1026319"/>
            <a:ext cx="3543300" cy="354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4086225" y="951310"/>
            <a:ext cx="963725" cy="715581"/>
          </a:xfrm>
          <a:prstGeom prst="rect">
            <a:avLst/>
          </a:prstGeom>
          <a:solidFill>
            <a:srgbClr val="8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sz="1350">
                <a:solidFill>
                  <a:srgbClr val="FFFFFF"/>
                </a:solidFill>
              </a:rPr>
              <a:t>Nodular</a:t>
            </a:r>
          </a:p>
          <a:p>
            <a:r>
              <a:rPr lang="en-GB" sz="1350">
                <a:solidFill>
                  <a:srgbClr val="FFFFFF"/>
                </a:solidFill>
              </a:rPr>
              <a:t>pleural</a:t>
            </a:r>
          </a:p>
          <a:p>
            <a:r>
              <a:rPr lang="en-GB" sz="1350">
                <a:solidFill>
                  <a:srgbClr val="FFFFFF"/>
                </a:solidFill>
              </a:rPr>
              <a:t>thickening</a:t>
            </a:r>
            <a:endParaRPr lang="en-US" sz="1350">
              <a:solidFill>
                <a:srgbClr val="FFFFFF"/>
              </a:solidFill>
            </a:endParaRPr>
          </a:p>
        </p:txBody>
      </p:sp>
      <p:sp>
        <p:nvSpPr>
          <p:cNvPr id="29701" name="Line 5"/>
          <p:cNvSpPr>
            <a:spLocks noChangeShapeType="1"/>
          </p:cNvSpPr>
          <p:nvPr/>
        </p:nvSpPr>
        <p:spPr bwMode="auto">
          <a:xfrm>
            <a:off x="4518422" y="1653778"/>
            <a:ext cx="485775" cy="1403747"/>
          </a:xfrm>
          <a:prstGeom prst="line">
            <a:avLst/>
          </a:prstGeom>
          <a:noFill/>
          <a:ln w="127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sz="1350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9702" name="Line 6"/>
          <p:cNvSpPr>
            <a:spLocks noChangeShapeType="1"/>
          </p:cNvSpPr>
          <p:nvPr/>
        </p:nvSpPr>
        <p:spPr bwMode="auto">
          <a:xfrm>
            <a:off x="4518422" y="1653778"/>
            <a:ext cx="1079897" cy="2052638"/>
          </a:xfrm>
          <a:prstGeom prst="line">
            <a:avLst/>
          </a:prstGeom>
          <a:noFill/>
          <a:ln w="127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sz="1350">
              <a:solidFill>
                <a:srgbClr val="FFFFFF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93849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EB7D2EB5-B4F1-4F10-B04C-354639BDB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12864"/>
            <a:ext cx="8229600" cy="3309937"/>
          </a:xfrm>
        </p:spPr>
        <p:txBody>
          <a:bodyPr/>
          <a:lstStyle/>
          <a:p>
            <a:endParaRPr lang="en-GB" altLang="en-US" b="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457189" lvl="1" indent="0">
              <a:buNone/>
            </a:pPr>
            <a:endParaRPr lang="en-GB" altLang="en-US" b="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6C1CAF97-8BE0-9F41-B25F-6C01F49D73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839" y="959638"/>
            <a:ext cx="8075240" cy="330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b="1" kern="1200">
                <a:solidFill>
                  <a:srgbClr val="005291"/>
                </a:solidFill>
                <a:latin typeface="Arial"/>
                <a:ea typeface="ＭＳ Ｐゴシック" pitchFamily="-65" charset="-128"/>
                <a:cs typeface="Arial Bold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Times"/>
                <a:ea typeface="Times" pitchFamily="-65" charset="0"/>
                <a:cs typeface="Time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Times"/>
                <a:ea typeface="Times" pitchFamily="-65" charset="0"/>
                <a:cs typeface="Time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Times"/>
                <a:ea typeface="Times" pitchFamily="-65" charset="0"/>
                <a:cs typeface="Time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ern="1200">
                <a:solidFill>
                  <a:schemeClr val="tx1"/>
                </a:solidFill>
                <a:latin typeface="Times"/>
                <a:ea typeface="Times" pitchFamily="-65" charset="0"/>
                <a:cs typeface="Time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en-GB" altLang="en-US" sz="24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</a:rPr>
              <a:t>Leung et al, AJR 1990:</a:t>
            </a:r>
          </a:p>
          <a:p>
            <a:pPr>
              <a:spcBef>
                <a:spcPts val="1224"/>
              </a:spcBef>
            </a:pPr>
            <a:r>
              <a:rPr lang="en-GB" altLang="en-US" dirty="0">
                <a:latin typeface="Arial" panose="020B0604020202020204" pitchFamily="34" charset="0"/>
              </a:rPr>
              <a:t>Contrast enhanced thoracic CT in suspected undiagnosed effusion</a:t>
            </a:r>
          </a:p>
        </p:txBody>
      </p:sp>
      <p:graphicFrame>
        <p:nvGraphicFramePr>
          <p:cNvPr id="6" name="Content Placeholder 4">
            <a:extLst>
              <a:ext uri="{FF2B5EF4-FFF2-40B4-BE49-F238E27FC236}">
                <a16:creationId xmlns:a16="http://schemas.microsoft.com/office/drawing/2014/main" id="{E2A1F6D8-A080-D048-A3C3-8D9B9E5A88B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38374356"/>
              </p:ext>
            </p:extLst>
          </p:nvPr>
        </p:nvGraphicFramePr>
        <p:xfrm>
          <a:off x="457199" y="2536486"/>
          <a:ext cx="8075241" cy="23077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91747">
                  <a:extLst>
                    <a:ext uri="{9D8B030D-6E8A-4147-A177-3AD203B41FA5}">
                      <a16:colId xmlns:a16="http://schemas.microsoft.com/office/drawing/2014/main" val="724803305"/>
                    </a:ext>
                  </a:extLst>
                </a:gridCol>
                <a:gridCol w="2691747">
                  <a:extLst>
                    <a:ext uri="{9D8B030D-6E8A-4147-A177-3AD203B41FA5}">
                      <a16:colId xmlns:a16="http://schemas.microsoft.com/office/drawing/2014/main" val="2857445083"/>
                    </a:ext>
                  </a:extLst>
                </a:gridCol>
                <a:gridCol w="2691747">
                  <a:extLst>
                    <a:ext uri="{9D8B030D-6E8A-4147-A177-3AD203B41FA5}">
                      <a16:colId xmlns:a16="http://schemas.microsoft.com/office/drawing/2014/main" val="504592595"/>
                    </a:ext>
                  </a:extLst>
                </a:gridCol>
              </a:tblGrid>
              <a:tr h="300398">
                <a:tc>
                  <a:txBody>
                    <a:bodyPr/>
                    <a:lstStyle>
                      <a:lvl1pPr defTabSz="762000"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defTabSz="762000"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defTabSz="762000"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7620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CT feature</a:t>
                      </a:r>
                    </a:p>
                  </a:txBody>
                  <a:tcPr marL="0" marR="0" marT="0" marB="0" anchor="ctr" anchorCtr="1" horzOverflow="overflow"/>
                </a:tc>
                <a:tc>
                  <a:txBody>
                    <a:bodyPr/>
                    <a:lstStyle>
                      <a:lvl1pPr defTabSz="762000"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defTabSz="762000"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defTabSz="762000"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7620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Sensitivity</a:t>
                      </a:r>
                    </a:p>
                  </a:txBody>
                  <a:tcPr marL="0" marR="0" marT="0" marB="0" anchor="ctr" anchorCtr="1" horzOverflow="overflow"/>
                </a:tc>
                <a:tc>
                  <a:txBody>
                    <a:bodyPr/>
                    <a:lstStyle>
                      <a:lvl1pPr defTabSz="762000"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defTabSz="762000"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defTabSz="762000"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7620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Specificity</a:t>
                      </a:r>
                    </a:p>
                  </a:txBody>
                  <a:tcPr marL="0" marR="0" marT="0" marB="0" anchor="ctr" anchorCtr="1" horzOverflow="overflow"/>
                </a:tc>
                <a:extLst>
                  <a:ext uri="{0D108BD9-81ED-4DB2-BD59-A6C34878D82A}">
                    <a16:rowId xmlns:a16="http://schemas.microsoft.com/office/drawing/2014/main" val="1290237898"/>
                  </a:ext>
                </a:extLst>
              </a:tr>
              <a:tr h="634173">
                <a:tc>
                  <a:txBody>
                    <a:bodyPr/>
                    <a:lstStyle>
                      <a:lvl1pPr defTabSz="762000"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defTabSz="762000"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defTabSz="762000"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7620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Circumferential pleural thickening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defTabSz="762000"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defTabSz="762000"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defTabSz="762000"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7620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41</a:t>
                      </a:r>
                    </a:p>
                  </a:txBody>
                  <a:tcPr marL="90000" marR="90000" marT="46800" marB="46800" anchor="ctr" anchorCtr="1" horzOverflow="overflow"/>
                </a:tc>
                <a:tc>
                  <a:txBody>
                    <a:bodyPr/>
                    <a:lstStyle>
                      <a:lvl1pPr defTabSz="762000"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defTabSz="762000"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defTabSz="762000"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7620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90000" marR="90000" marT="46800" marB="46800" anchor="ctr" anchorCtr="1" horzOverflow="overflow"/>
                </a:tc>
                <a:extLst>
                  <a:ext uri="{0D108BD9-81ED-4DB2-BD59-A6C34878D82A}">
                    <a16:rowId xmlns:a16="http://schemas.microsoft.com/office/drawing/2014/main" val="3816329491"/>
                  </a:ext>
                </a:extLst>
              </a:tr>
              <a:tr h="369518">
                <a:tc>
                  <a:txBody>
                    <a:bodyPr/>
                    <a:lstStyle>
                      <a:lvl1pPr defTabSz="762000"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defTabSz="762000"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defTabSz="762000"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7620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Pleural nodularity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defTabSz="762000"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defTabSz="762000"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defTabSz="762000"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7620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51</a:t>
                      </a:r>
                    </a:p>
                  </a:txBody>
                  <a:tcPr marL="90000" marR="90000" marT="46800" marB="46800" anchor="ctr" anchorCtr="1" horzOverflow="overflow"/>
                </a:tc>
                <a:tc>
                  <a:txBody>
                    <a:bodyPr/>
                    <a:lstStyle>
                      <a:lvl1pPr defTabSz="762000"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defTabSz="762000"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defTabSz="762000"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7620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94</a:t>
                      </a:r>
                    </a:p>
                  </a:txBody>
                  <a:tcPr marL="90000" marR="90000" marT="46800" marB="46800" anchor="ctr" anchorCtr="1" horzOverflow="overflow"/>
                </a:tc>
                <a:extLst>
                  <a:ext uri="{0D108BD9-81ED-4DB2-BD59-A6C34878D82A}">
                    <a16:rowId xmlns:a16="http://schemas.microsoft.com/office/drawing/2014/main" val="2875066697"/>
                  </a:ext>
                </a:extLst>
              </a:tr>
              <a:tr h="369518">
                <a:tc>
                  <a:txBody>
                    <a:bodyPr/>
                    <a:lstStyle>
                      <a:lvl1pPr defTabSz="762000"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defTabSz="762000"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defTabSz="762000"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7620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Pleural thickening &gt; 1cm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defTabSz="762000"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defTabSz="762000"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defTabSz="762000"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7620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36</a:t>
                      </a:r>
                    </a:p>
                  </a:txBody>
                  <a:tcPr marL="90000" marR="90000" marT="46800" marB="46800" anchor="ctr" anchorCtr="1" horzOverflow="overflow"/>
                </a:tc>
                <a:tc>
                  <a:txBody>
                    <a:bodyPr/>
                    <a:lstStyle>
                      <a:lvl1pPr defTabSz="762000"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defTabSz="762000"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defTabSz="762000"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7620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94</a:t>
                      </a:r>
                    </a:p>
                  </a:txBody>
                  <a:tcPr marL="90000" marR="90000" marT="46800" marB="46800" anchor="ctr" anchorCtr="1" horzOverflow="overflow"/>
                </a:tc>
                <a:extLst>
                  <a:ext uri="{0D108BD9-81ED-4DB2-BD59-A6C34878D82A}">
                    <a16:rowId xmlns:a16="http://schemas.microsoft.com/office/drawing/2014/main" val="2462565316"/>
                  </a:ext>
                </a:extLst>
              </a:tr>
              <a:tr h="634173">
                <a:tc>
                  <a:txBody>
                    <a:bodyPr/>
                    <a:lstStyle>
                      <a:lvl1pPr defTabSz="762000"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defTabSz="762000"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defTabSz="762000"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7620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Mediastinal pleural involvement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defTabSz="762000"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defTabSz="762000"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defTabSz="762000"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7620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56</a:t>
                      </a:r>
                    </a:p>
                  </a:txBody>
                  <a:tcPr marL="90000" marR="90000" marT="46800" marB="46800" anchor="ctr" anchorCtr="1" horzOverflow="overflow"/>
                </a:tc>
                <a:tc>
                  <a:txBody>
                    <a:bodyPr/>
                    <a:lstStyle>
                      <a:lvl1pPr defTabSz="762000"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defTabSz="762000"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defTabSz="762000"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defTabSz="762000"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defTabSz="7620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7620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88</a:t>
                      </a:r>
                    </a:p>
                  </a:txBody>
                  <a:tcPr marL="90000" marR="90000" marT="46800" marB="46800" anchor="ctr" anchorCtr="1" horzOverflow="overflow"/>
                </a:tc>
                <a:extLst>
                  <a:ext uri="{0D108BD9-81ED-4DB2-BD59-A6C34878D82A}">
                    <a16:rowId xmlns:a16="http://schemas.microsoft.com/office/drawing/2014/main" val="97438907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8009965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EEBBCC3-41A2-D675-2AC7-5FCC00E63B86}"/>
              </a:ext>
            </a:extLst>
          </p:cNvPr>
          <p:cNvSpPr txBox="1"/>
          <p:nvPr/>
        </p:nvSpPr>
        <p:spPr>
          <a:xfrm>
            <a:off x="2286000" y="310253"/>
            <a:ext cx="4572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FontTx/>
              <a:buNone/>
            </a:pPr>
            <a:r>
              <a:rPr lang="en-GB" altLang="en-US" sz="2400" b="1" dirty="0">
                <a:solidFill>
                  <a:schemeClr val="bg2">
                    <a:lumMod val="50000"/>
                  </a:schemeClr>
                </a:solidFill>
              </a:rPr>
              <a:t>Is CT enough to rule out pleural malignancy?</a:t>
            </a:r>
            <a:endParaRPr lang="en-GB" altLang="en-US" sz="2400" b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2FCF31F-BC2A-6F54-9517-24082DB207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85" y="1472439"/>
            <a:ext cx="6770914" cy="3062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3021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5ADACC-63F4-3A90-F709-A91D91D81C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E341FC1-85B8-0032-814F-5B2CFC2438E0}"/>
              </a:ext>
            </a:extLst>
          </p:cNvPr>
          <p:cNvSpPr txBox="1"/>
          <p:nvPr/>
        </p:nvSpPr>
        <p:spPr>
          <a:xfrm>
            <a:off x="571500" y="1694799"/>
            <a:ext cx="8001000" cy="2369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Bef>
                <a:spcPts val="1200"/>
              </a:spcBef>
              <a:buFont typeface="Wingdings" pitchFamily="2" charset="2"/>
              <a:buChar char="Ø"/>
            </a:pPr>
            <a:r>
              <a:rPr lang="en-GB" dirty="0"/>
              <a:t>The sensitivity of routinely performed CT for pleural malignancy was 58%.</a:t>
            </a:r>
          </a:p>
          <a:p>
            <a:pPr marL="285750" indent="-285750">
              <a:spcBef>
                <a:spcPts val="1200"/>
              </a:spcBef>
              <a:buFont typeface="Wingdings" pitchFamily="2" charset="2"/>
              <a:buChar char="Ø"/>
            </a:pPr>
            <a:r>
              <a:rPr lang="en-GB" dirty="0"/>
              <a:t>Nearly half of the malignant cases had a benign CT (NPV 54%).</a:t>
            </a:r>
          </a:p>
          <a:p>
            <a:pPr marL="285750" indent="-285750">
              <a:spcBef>
                <a:spcPts val="1200"/>
              </a:spcBef>
              <a:buFont typeface="Wingdings" pitchFamily="2" charset="2"/>
              <a:buChar char="Ø"/>
            </a:pPr>
            <a:endParaRPr lang="en-GB" dirty="0"/>
          </a:p>
          <a:p>
            <a:pPr marL="285750" indent="-285750">
              <a:spcBef>
                <a:spcPts val="1200"/>
              </a:spcBef>
              <a:buFont typeface="Wingdings" pitchFamily="2" charset="2"/>
              <a:buChar char="Ø"/>
            </a:pPr>
            <a:r>
              <a:rPr lang="en-GB" dirty="0"/>
              <a:t>CTPA sensitivity (27% (95% CI 9-53%) significantly lower than venous phase CT (61% (95%CI 53-68%)]</a:t>
            </a:r>
          </a:p>
          <a:p>
            <a:pPr marL="285750" indent="-285750">
              <a:spcBef>
                <a:spcPts val="1200"/>
              </a:spcBef>
              <a:buFont typeface="Wingdings" pitchFamily="2" charset="2"/>
              <a:buChar char="Ø"/>
            </a:pPr>
            <a:r>
              <a:rPr lang="en-GB" dirty="0"/>
              <a:t>CT specificity was 80% and was not affected by specialist reporting.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D29128-C4E8-E0BB-164A-BD4EB0E57C8F}"/>
              </a:ext>
            </a:extLst>
          </p:cNvPr>
          <p:cNvSpPr txBox="1"/>
          <p:nvPr/>
        </p:nvSpPr>
        <p:spPr>
          <a:xfrm>
            <a:off x="2711304" y="517082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en-US" sz="2400" b="1" dirty="0">
                <a:solidFill>
                  <a:schemeClr val="bg2">
                    <a:lumMod val="50000"/>
                  </a:schemeClr>
                </a:solidFill>
              </a:rPr>
              <a:t>DIAPHRAGM sub-study</a:t>
            </a:r>
            <a:endParaRPr lang="en-GB" altLang="en-US" sz="2400" b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B2D729-9525-B1A8-1A2E-C56CBC117FEE}"/>
              </a:ext>
            </a:extLst>
          </p:cNvPr>
          <p:cNvSpPr txBox="1"/>
          <p:nvPr/>
        </p:nvSpPr>
        <p:spPr>
          <a:xfrm>
            <a:off x="6204857" y="4754465"/>
            <a:ext cx="29391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133176"/>
                </a:solidFill>
              </a:rPr>
              <a:t>Tsim et al Lung Cancer 2017</a:t>
            </a:r>
          </a:p>
        </p:txBody>
      </p:sp>
    </p:spTree>
    <p:extLst>
      <p:ext uri="{BB962C8B-B14F-4D97-AF65-F5344CB8AC3E}">
        <p14:creationId xmlns:p14="http://schemas.microsoft.com/office/powerpoint/2010/main" val="3727023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/>
              <a:t>To drain or not to drain?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64AA9A2-0DC3-A34C-A449-5885AF0DBB5C}"/>
              </a:ext>
            </a:extLst>
          </p:cNvPr>
          <p:cNvGrpSpPr/>
          <p:nvPr/>
        </p:nvGrpSpPr>
        <p:grpSpPr>
          <a:xfrm>
            <a:off x="593271" y="1279174"/>
            <a:ext cx="6111330" cy="1463059"/>
            <a:chOff x="118032" y="2697903"/>
            <a:chExt cx="8148440" cy="1950744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6CBD5F6B-D436-5F4F-BA6A-318AEEABF38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8032" y="3238800"/>
              <a:ext cx="8148440" cy="1409847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7D8C6552-4049-DA41-B4B4-36B702FD212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18032" y="2697903"/>
              <a:ext cx="3949912" cy="436706"/>
            </a:xfrm>
            <a:prstGeom prst="rect">
              <a:avLst/>
            </a:prstGeom>
          </p:spPr>
        </p:pic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99237F0-2C07-C249-850F-8358F847E36E}"/>
              </a:ext>
            </a:extLst>
          </p:cNvPr>
          <p:cNvSpPr txBox="1"/>
          <p:nvPr/>
        </p:nvSpPr>
        <p:spPr>
          <a:xfrm>
            <a:off x="593271" y="3132796"/>
            <a:ext cx="7957457" cy="150810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14313" indent="-214313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dirty="0"/>
              <a:t>n=142</a:t>
            </a:r>
          </a:p>
          <a:p>
            <a:pPr marL="214313" indent="-214313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dirty="0"/>
              <a:t>Paired pre and post drainage CXR and CT scans</a:t>
            </a:r>
          </a:p>
          <a:p>
            <a:pPr marL="214313" indent="-214313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dirty="0"/>
              <a:t>Post drainage imaging did not provide additional information that would have influenced clinical decision making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C3E4CD-2C6F-CE54-4E21-1234696FC4E5}"/>
              </a:ext>
            </a:extLst>
          </p:cNvPr>
          <p:cNvSpPr txBox="1"/>
          <p:nvPr/>
        </p:nvSpPr>
        <p:spPr>
          <a:xfrm>
            <a:off x="6204857" y="4754465"/>
            <a:ext cx="29391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133176"/>
                </a:solidFill>
              </a:rPr>
              <a:t>JP Corcoran et al Respirology 2016</a:t>
            </a:r>
          </a:p>
        </p:txBody>
      </p:sp>
    </p:spTree>
    <p:extLst>
      <p:ext uri="{BB962C8B-B14F-4D97-AF65-F5344CB8AC3E}">
        <p14:creationId xmlns:p14="http://schemas.microsoft.com/office/powerpoint/2010/main" val="19806205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5" descr="Image40">
            <a:extLst>
              <a:ext uri="{FF2B5EF4-FFF2-40B4-BE49-F238E27FC236}">
                <a16:creationId xmlns:a16="http://schemas.microsoft.com/office/drawing/2014/main" id="{8D86B063-E6C1-4F4D-0DFE-0F22A67389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94734" y="1500330"/>
            <a:ext cx="3477266" cy="297106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0695FAD-EDC0-BD04-2B0E-0D0129FEA87F}"/>
              </a:ext>
            </a:extLst>
          </p:cNvPr>
          <p:cNvSpPr txBox="1"/>
          <p:nvPr/>
        </p:nvSpPr>
        <p:spPr>
          <a:xfrm>
            <a:off x="5665295" y="1694587"/>
            <a:ext cx="322217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Complete drainage NOT required</a:t>
            </a:r>
          </a:p>
          <a:p>
            <a:endParaRPr lang="en-US" b="1" dirty="0"/>
          </a:p>
          <a:p>
            <a:r>
              <a:rPr lang="en-US" b="1" dirty="0"/>
              <a:t>Leaving fluid behind helps with identifying pleurally based deposits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0679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F0C350A-797B-33D5-20FA-C4468A5014F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3744"/>
          <a:stretch>
            <a:fillRect/>
          </a:stretch>
        </p:blipFill>
        <p:spPr>
          <a:xfrm>
            <a:off x="457200" y="1232178"/>
            <a:ext cx="7772400" cy="17287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6E327F-8BCB-8A94-856A-5C99E768E3AA}"/>
              </a:ext>
            </a:extLst>
          </p:cNvPr>
          <p:cNvSpPr txBox="1"/>
          <p:nvPr/>
        </p:nvSpPr>
        <p:spPr>
          <a:xfrm>
            <a:off x="6204857" y="4754465"/>
            <a:ext cx="29391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err="1">
                <a:solidFill>
                  <a:srgbClr val="133176"/>
                </a:solidFill>
              </a:rPr>
              <a:t>Kassirian</a:t>
            </a:r>
            <a:r>
              <a:rPr lang="en-GB" sz="1200" b="1" dirty="0">
                <a:solidFill>
                  <a:srgbClr val="133176"/>
                </a:solidFill>
              </a:rPr>
              <a:t> et al Thorax 2022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52F9A4-1C1E-BC31-07D9-D094A98F97FD}"/>
              </a:ext>
            </a:extLst>
          </p:cNvPr>
          <p:cNvSpPr txBox="1"/>
          <p:nvPr/>
        </p:nvSpPr>
        <p:spPr>
          <a:xfrm>
            <a:off x="707572" y="3211358"/>
            <a:ext cx="70539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Thirty-six studies; 6057 patients with MPE</a:t>
            </a:r>
          </a:p>
          <a:p>
            <a:endParaRPr lang="en-GB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E0079D-1F7E-9C19-24A4-E26934F93496}"/>
              </a:ext>
            </a:extLst>
          </p:cNvPr>
          <p:cNvSpPr txBox="1"/>
          <p:nvPr/>
        </p:nvSpPr>
        <p:spPr>
          <a:xfrm>
            <a:off x="1556657" y="3787592"/>
            <a:ext cx="5301343" cy="584775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Pleural fluid cytology has an overall sensitivity of 58.2% for the diagnosis of MPE</a:t>
            </a:r>
          </a:p>
        </p:txBody>
      </p:sp>
    </p:spTree>
    <p:extLst>
      <p:ext uri="{BB962C8B-B14F-4D97-AF65-F5344CB8AC3E}">
        <p14:creationId xmlns:p14="http://schemas.microsoft.com/office/powerpoint/2010/main" val="376239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3DA2D9F-6E8B-FEDB-1FA5-98E9EB79986F}"/>
              </a:ext>
            </a:extLst>
          </p:cNvPr>
          <p:cNvSpPr txBox="1"/>
          <p:nvPr/>
        </p:nvSpPr>
        <p:spPr>
          <a:xfrm>
            <a:off x="274860" y="1284787"/>
            <a:ext cx="304453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50000"/>
              <a:defRPr/>
            </a:pPr>
            <a:r>
              <a:rPr lang="en-US" sz="2400" b="1" dirty="0">
                <a:solidFill>
                  <a:schemeClr val="tx2"/>
                </a:solidFill>
                <a:latin typeface="Arial"/>
                <a:cs typeface="Arial"/>
              </a:rPr>
              <a:t>Diagnostic yield of cytology in MPE </a:t>
            </a:r>
          </a:p>
          <a:p>
            <a:pPr>
              <a:buSzPct val="50000"/>
              <a:defRPr/>
            </a:pPr>
            <a:endParaRPr lang="en-US" sz="2400" b="1" dirty="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SzPct val="50000"/>
              <a:defRPr/>
            </a:pPr>
            <a:r>
              <a:rPr lang="en-US" sz="2400" b="1" dirty="0">
                <a:solidFill>
                  <a:schemeClr val="tx2"/>
                </a:solidFill>
                <a:latin typeface="Arial"/>
                <a:cs typeface="Arial"/>
              </a:rPr>
              <a:t>n = 921 patients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32B442E-E28F-9235-4E00-A8AE92F328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8476" y="1284787"/>
            <a:ext cx="5000664" cy="366796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0B43C31-673A-B8A5-62FA-BF6255E44601}"/>
              </a:ext>
            </a:extLst>
          </p:cNvPr>
          <p:cNvSpPr txBox="1"/>
          <p:nvPr/>
        </p:nvSpPr>
        <p:spPr>
          <a:xfrm>
            <a:off x="274860" y="4644979"/>
            <a:ext cx="24626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Arnold et al ERJ 2019</a:t>
            </a:r>
          </a:p>
        </p:txBody>
      </p:sp>
    </p:spTree>
    <p:extLst>
      <p:ext uri="{BB962C8B-B14F-4D97-AF65-F5344CB8AC3E}">
        <p14:creationId xmlns:p14="http://schemas.microsoft.com/office/powerpoint/2010/main" val="21323044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nverted Hemid.mp4">
            <a:hlinkClick r:id="" action="ppaction://media"/>
            <a:extLst>
              <a:ext uri="{FF2B5EF4-FFF2-40B4-BE49-F238E27FC236}">
                <a16:creationId xmlns:a16="http://schemas.microsoft.com/office/drawing/2014/main" id="{B3FCB2A4-AF60-24A6-31EA-154441DC907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15201" t="8000" b="6394"/>
          <a:stretch/>
        </p:blipFill>
        <p:spPr>
          <a:xfrm>
            <a:off x="500777" y="1571919"/>
            <a:ext cx="3765378" cy="2850882"/>
          </a:xfrm>
          <a:prstGeom prst="rect">
            <a:avLst/>
          </a:prstGeom>
        </p:spPr>
      </p:pic>
      <p:pic>
        <p:nvPicPr>
          <p:cNvPr id="5" name="small effusion.mp4">
            <a:hlinkClick r:id="" action="ppaction://media"/>
            <a:extLst>
              <a:ext uri="{FF2B5EF4-FFF2-40B4-BE49-F238E27FC236}">
                <a16:creationId xmlns:a16="http://schemas.microsoft.com/office/drawing/2014/main" id="{A45AB4D1-76AF-339F-3B83-D48858D12A0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8"/>
          <a:srcRect t="8519" b="6358"/>
          <a:stretch/>
        </p:blipFill>
        <p:spPr>
          <a:xfrm>
            <a:off x="4877845" y="1559888"/>
            <a:ext cx="3894680" cy="2850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214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9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EB7D2EB5-B4F1-4F10-B04C-354639BDB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12864"/>
            <a:ext cx="8229600" cy="3309937"/>
          </a:xfrm>
        </p:spPr>
        <p:txBody>
          <a:bodyPr/>
          <a:lstStyle/>
          <a:p>
            <a:pPr marL="0" indent="0">
              <a:buNone/>
            </a:pPr>
            <a:r>
              <a:rPr lang="en-GB" altLang="en-US" b="0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</a:p>
        </p:txBody>
      </p:sp>
      <p:pic>
        <p:nvPicPr>
          <p:cNvPr id="4" name="Picture 3" descr="P1010007">
            <a:extLst>
              <a:ext uri="{FF2B5EF4-FFF2-40B4-BE49-F238E27FC236}">
                <a16:creationId xmlns:a16="http://schemas.microsoft.com/office/drawing/2014/main" id="{0FD45139-B800-474C-9287-5A902519CC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3990" y="1667436"/>
            <a:ext cx="2881313" cy="198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P1010013">
            <a:extLst>
              <a:ext uri="{FF2B5EF4-FFF2-40B4-BE49-F238E27FC236}">
                <a16:creationId xmlns:a16="http://schemas.microsoft.com/office/drawing/2014/main" id="{5803F06E-447D-BB4B-9C16-24251561A3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000" y="1667436"/>
            <a:ext cx="2708275" cy="198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5">
            <a:extLst>
              <a:ext uri="{FF2B5EF4-FFF2-40B4-BE49-F238E27FC236}">
                <a16:creationId xmlns:a16="http://schemas.microsoft.com/office/drawing/2014/main" id="{8666460B-CFC9-2241-88E6-0AE430B5BF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1" y="1110354"/>
            <a:ext cx="4017703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defTabSz="914378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000" b="1" dirty="0">
                <a:solidFill>
                  <a:srgbClr val="ACCBF9">
                    <a:lumMod val="5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18 gauge </a:t>
            </a:r>
            <a:r>
              <a:rPr lang="en-GB" sz="2000" b="1" dirty="0" err="1">
                <a:solidFill>
                  <a:srgbClr val="ACCBF9">
                    <a:lumMod val="5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</a:t>
            </a:r>
            <a:r>
              <a:rPr lang="en-GB" sz="2000" b="1" dirty="0">
                <a:solidFill>
                  <a:srgbClr val="ACCBF9">
                    <a:lumMod val="5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-cut biopsy needle</a:t>
            </a:r>
            <a:endParaRPr lang="en-GB" sz="2000" dirty="0">
              <a:solidFill>
                <a:srgbClr val="ACCBF9">
                  <a:lumMod val="50000"/>
                </a:srgb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Box 6">
            <a:extLst>
              <a:ext uri="{FF2B5EF4-FFF2-40B4-BE49-F238E27FC236}">
                <a16:creationId xmlns:a16="http://schemas.microsoft.com/office/drawing/2014/main" id="{E1446AB5-FA28-0A4E-A075-C97F0D4FEA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61" y="1089572"/>
            <a:ext cx="2977354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defTabSz="914378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000" b="1" dirty="0">
                <a:solidFill>
                  <a:srgbClr val="ACCBF9">
                    <a:lumMod val="5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Abrams’ biopsy needle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ECD0577-1A28-334F-8D88-F4ECF74D06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1" y="3654986"/>
            <a:ext cx="5455096" cy="1488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E6C6B9-CAA5-2932-8790-14ED100AED60}"/>
              </a:ext>
            </a:extLst>
          </p:cNvPr>
          <p:cNvSpPr txBox="1"/>
          <p:nvPr/>
        </p:nvSpPr>
        <p:spPr>
          <a:xfrm>
            <a:off x="6513454" y="4720546"/>
            <a:ext cx="29019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Maskell et al Lancet 2003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952898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A1F2F607-E020-23F8-46FF-68F205FB99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726" y="1242772"/>
            <a:ext cx="6648877" cy="3596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70377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F9C7CE-B1B2-D5A7-D462-BDB1E03232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CE74E32-EDAA-B478-8524-3746274395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052878"/>
            <a:ext cx="7772400" cy="3475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8171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0002_0001.mp4">
            <a:hlinkClick r:id="" action="ppaction://media"/>
            <a:extLst>
              <a:ext uri="{FF2B5EF4-FFF2-40B4-BE49-F238E27FC236}">
                <a16:creationId xmlns:a16="http://schemas.microsoft.com/office/drawing/2014/main" id="{A47D523C-319B-A7A8-99A2-C9AAAEA8265A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15913.7362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17171" y="1023257"/>
            <a:ext cx="5867400" cy="3300316"/>
          </a:xfrm>
        </p:spPr>
      </p:pic>
    </p:spTree>
    <p:extLst>
      <p:ext uri="{BB962C8B-B14F-4D97-AF65-F5344CB8AC3E}">
        <p14:creationId xmlns:p14="http://schemas.microsoft.com/office/powerpoint/2010/main" val="345615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4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B6EA38-7F1A-4D92-1AC0-9B4C3E5491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72AAB0F3-ED4C-DCBE-F9E9-4A0E1CEAD7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56160" y="2247900"/>
            <a:ext cx="5829300" cy="628650"/>
          </a:xfrm>
        </p:spPr>
        <p:txBody>
          <a:bodyPr/>
          <a:lstStyle/>
          <a:p>
            <a:pPr eaLnBrk="1" hangingPunct="1"/>
            <a:r>
              <a:rPr lang="en-GB" sz="2400" b="1" dirty="0">
                <a:latin typeface="Arial" charset="0"/>
              </a:rPr>
              <a:t>Pleural Infection</a:t>
            </a:r>
            <a:endParaRPr lang="en-US" sz="2400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9131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BD5082-E6C6-FFF8-5822-C3CDF7578692}"/>
              </a:ext>
            </a:extLst>
          </p:cNvPr>
          <p:cNvSpPr txBox="1"/>
          <p:nvPr/>
        </p:nvSpPr>
        <p:spPr>
          <a:xfrm>
            <a:off x="6559827" y="4123262"/>
            <a:ext cx="258417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tx2"/>
                </a:solidFill>
                <a:latin typeface="BlinkMacSystemFont"/>
              </a:rPr>
              <a:t>Davies et al BTS guidelines for the management of pleural infection. Thorax. 2010</a:t>
            </a:r>
            <a:endParaRPr lang="en-GB" sz="1400" b="1" dirty="0">
              <a:solidFill>
                <a:schemeClr val="tx2"/>
              </a:solidFill>
            </a:endParaRPr>
          </a:p>
        </p:txBody>
      </p:sp>
      <p:pic>
        <p:nvPicPr>
          <p:cNvPr id="2050" name="Picture 2" descr="Education and Events | British Thoracic Society | Better lung health for all">
            <a:extLst>
              <a:ext uri="{FF2B5EF4-FFF2-40B4-BE49-F238E27FC236}">
                <a16:creationId xmlns:a16="http://schemas.microsoft.com/office/drawing/2014/main" id="{7FD0406C-2241-D448-D28A-F6A773B14F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978" y="4256588"/>
            <a:ext cx="1273165" cy="605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INfected effusion picture">
            <a:extLst>
              <a:ext uri="{FF2B5EF4-FFF2-40B4-BE49-F238E27FC236}">
                <a16:creationId xmlns:a16="http://schemas.microsoft.com/office/drawing/2014/main" id="{A8E2A8E2-73D7-8B8C-CBBD-ACB1D3B964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747" y="1058500"/>
            <a:ext cx="5008287" cy="3803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5AD41AC-EEF9-25CC-7E8D-B48A0747551D}"/>
              </a:ext>
            </a:extLst>
          </p:cNvPr>
          <p:cNvSpPr/>
          <p:nvPr/>
        </p:nvSpPr>
        <p:spPr>
          <a:xfrm>
            <a:off x="2236872" y="3082530"/>
            <a:ext cx="1968500" cy="222260"/>
          </a:xfrm>
          <a:prstGeom prst="rect">
            <a:avLst/>
          </a:prstGeom>
          <a:solidFill>
            <a:schemeClr val="accent4">
              <a:lumMod val="60000"/>
              <a:lumOff val="40000"/>
              <a:alpha val="42813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196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3309940" y="2655094"/>
            <a:ext cx="184731" cy="248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013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7A861813-A958-0B4E-92D3-D6AD5F84A32F}"/>
              </a:ext>
            </a:extLst>
          </p:cNvPr>
          <p:cNvSpPr txBox="1">
            <a:spLocks noChangeArrowheads="1"/>
          </p:cNvSpPr>
          <p:nvPr/>
        </p:nvSpPr>
        <p:spPr>
          <a:xfrm>
            <a:off x="2243138" y="2133303"/>
            <a:ext cx="4657725" cy="2571750"/>
          </a:xfrm>
          <a:prstGeom prst="rect">
            <a:avLst/>
          </a:prstGeom>
        </p:spPr>
        <p:txBody>
          <a:bodyPr vert="horz" lIns="51435" tIns="25718" rIns="51435" bIns="25718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endParaRPr lang="en-GB" sz="1350" dirty="0">
              <a:latin typeface="Arial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3B535-C216-9E8C-20AD-596424BD2B15}"/>
              </a:ext>
            </a:extLst>
          </p:cNvPr>
          <p:cNvSpPr txBox="1"/>
          <p:nvPr/>
        </p:nvSpPr>
        <p:spPr>
          <a:xfrm>
            <a:off x="4509534" y="1610083"/>
            <a:ext cx="407165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08" indent="-214308">
              <a:buFont typeface="Wingdings" pitchFamily="2" charset="2"/>
              <a:buChar char="Ø"/>
            </a:pPr>
            <a:r>
              <a:rPr lang="en-GB" sz="1400" dirty="0">
                <a:cs typeface="Arial" panose="020B0604020202020204" pitchFamily="34" charset="0"/>
              </a:rPr>
              <a:t>PF pH has been the ‘gold standard’ for chest tube drainage despite lack of prospective validation</a:t>
            </a:r>
          </a:p>
          <a:p>
            <a:pPr marL="214308" indent="-214308">
              <a:buFont typeface="Wingdings" pitchFamily="2" charset="2"/>
              <a:buChar char="Ø"/>
            </a:pPr>
            <a:endParaRPr lang="en-GB" sz="1400" dirty="0">
              <a:cs typeface="Arial" panose="020B0604020202020204" pitchFamily="34" charset="0"/>
            </a:endParaRPr>
          </a:p>
          <a:p>
            <a:pPr marL="214308" indent="-214308">
              <a:buFont typeface="Wingdings" pitchFamily="2" charset="2"/>
              <a:buChar char="Ø"/>
            </a:pPr>
            <a:r>
              <a:rPr lang="en-GB" sz="1400" dirty="0">
                <a:cs typeface="Arial" panose="020B0604020202020204" pitchFamily="34" charset="0"/>
              </a:rPr>
              <a:t>Highly sensitive measure of ‘complex clinical course’</a:t>
            </a:r>
          </a:p>
          <a:p>
            <a:endParaRPr lang="en-GB" sz="1400" dirty="0">
              <a:cs typeface="Arial" panose="020B0604020202020204" pitchFamily="34" charset="0"/>
            </a:endParaRPr>
          </a:p>
          <a:p>
            <a:pPr marL="214308" indent="-214308">
              <a:buFont typeface="Wingdings" pitchFamily="2" charset="2"/>
              <a:buChar char="Ø"/>
            </a:pPr>
            <a:endParaRPr lang="en-GB" sz="1400" dirty="0">
              <a:cs typeface="Arial" panose="020B0604020202020204" pitchFamily="34" charset="0"/>
            </a:endParaRPr>
          </a:p>
          <a:p>
            <a:pPr marL="214308" indent="-214308">
              <a:buFont typeface="Wingdings" pitchFamily="2" charset="2"/>
              <a:buChar char="Ø"/>
            </a:pPr>
            <a:r>
              <a:rPr lang="en-GB" sz="1400" b="1" dirty="0">
                <a:cs typeface="Arial" panose="020B0604020202020204" pitchFamily="34" charset="0"/>
              </a:rPr>
              <a:t>pH has no ability to predict the requirement for fibrinolytics or surgery</a:t>
            </a:r>
          </a:p>
        </p:txBody>
      </p:sp>
      <p:pic>
        <p:nvPicPr>
          <p:cNvPr id="6" name="Picture 4" descr="ROC">
            <a:extLst>
              <a:ext uri="{FF2B5EF4-FFF2-40B4-BE49-F238E27FC236}">
                <a16:creationId xmlns:a16="http://schemas.microsoft.com/office/drawing/2014/main" id="{A4F9E865-108C-83EF-CB05-93F73CAD84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lum bright="24000" contrast="7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472" y="1224889"/>
            <a:ext cx="3494879" cy="3133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 Box 5">
            <a:extLst>
              <a:ext uri="{FF2B5EF4-FFF2-40B4-BE49-F238E27FC236}">
                <a16:creationId xmlns:a16="http://schemas.microsoft.com/office/drawing/2014/main" id="{03F0F20A-B065-4B22-362D-7F32B5C843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45364" y="4705054"/>
            <a:ext cx="276956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sz="1400" b="1" dirty="0">
                <a:solidFill>
                  <a:schemeClr val="tx2"/>
                </a:solidFill>
                <a:latin typeface="+mn-lt"/>
                <a:cs typeface="Arial" charset="0"/>
              </a:rPr>
              <a:t>Heffner JE et al AJRCCM 1995			</a:t>
            </a:r>
            <a:r>
              <a:rPr lang="en-GB" sz="1400" b="1" dirty="0">
                <a:solidFill>
                  <a:schemeClr val="tx2"/>
                </a:solidFill>
                <a:latin typeface="+mn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8441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3309940" y="2655094"/>
            <a:ext cx="184731" cy="248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013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80B77-5BB9-053C-491C-CA9899C2EE8D}"/>
              </a:ext>
            </a:extLst>
          </p:cNvPr>
          <p:cNvSpPr/>
          <p:nvPr/>
        </p:nvSpPr>
        <p:spPr>
          <a:xfrm>
            <a:off x="4095751" y="3485699"/>
            <a:ext cx="1019175" cy="272280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 descr="A diagram of a flowchart&#10;&#10;Description automatically generated">
            <a:extLst>
              <a:ext uri="{FF2B5EF4-FFF2-40B4-BE49-F238E27FC236}">
                <a16:creationId xmlns:a16="http://schemas.microsoft.com/office/drawing/2014/main" id="{551755B2-3007-43F6-F27C-EA19E88033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02" y="146481"/>
            <a:ext cx="5420896" cy="461051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6A5BBC1-F5B2-B660-F478-C18A853F4398}"/>
              </a:ext>
            </a:extLst>
          </p:cNvPr>
          <p:cNvSpPr txBox="1"/>
          <p:nvPr/>
        </p:nvSpPr>
        <p:spPr>
          <a:xfrm>
            <a:off x="7252738" y="4683033"/>
            <a:ext cx="25835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tx2"/>
                </a:solidFill>
              </a:rPr>
              <a:t>BTS 2023 guidelines</a:t>
            </a:r>
          </a:p>
        </p:txBody>
      </p:sp>
    </p:spTree>
    <p:extLst>
      <p:ext uri="{BB962C8B-B14F-4D97-AF65-F5344CB8AC3E}">
        <p14:creationId xmlns:p14="http://schemas.microsoft.com/office/powerpoint/2010/main" val="302423474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2889251" y="26828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7A861813-A958-0B4E-92D3-D6AD5F84A32F}"/>
              </a:ext>
            </a:extLst>
          </p:cNvPr>
          <p:cNvSpPr txBox="1">
            <a:spLocks noChangeArrowheads="1"/>
          </p:cNvSpPr>
          <p:nvPr/>
        </p:nvSpPr>
        <p:spPr>
          <a:xfrm>
            <a:off x="1466850" y="1987154"/>
            <a:ext cx="6210300" cy="3429000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endParaRPr lang="en-GB" sz="1800" dirty="0">
              <a:latin typeface="Arial" charset="0"/>
            </a:endParaRPr>
          </a:p>
        </p:txBody>
      </p:sp>
      <p:pic>
        <p:nvPicPr>
          <p:cNvPr id="3" name="Untitled.mp4">
            <a:hlinkClick r:id="" action="ppaction://media"/>
            <a:extLst>
              <a:ext uri="{FF2B5EF4-FFF2-40B4-BE49-F238E27FC236}">
                <a16:creationId xmlns:a16="http://schemas.microsoft.com/office/drawing/2014/main" id="{BB948BEB-B601-2847-AC62-197A8254B48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8637"/>
          <a:stretch/>
        </p:blipFill>
        <p:spPr>
          <a:xfrm>
            <a:off x="1466851" y="1039683"/>
            <a:ext cx="5439507" cy="3859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917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4F9D8A-D1ED-68D6-A48A-5129C6AB6A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D17F9F7-8E8D-477F-FF83-9C03B6B50978}"/>
              </a:ext>
            </a:extLst>
          </p:cNvPr>
          <p:cNvSpPr/>
          <p:nvPr/>
        </p:nvSpPr>
        <p:spPr>
          <a:xfrm>
            <a:off x="1547664" y="1055294"/>
            <a:ext cx="561196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133176"/>
                </a:solidFill>
                <a:latin typeface="Arial"/>
                <a:cs typeface="Arial"/>
              </a:rPr>
              <a:t>Improving the microbiology yield</a:t>
            </a:r>
          </a:p>
          <a:p>
            <a:pPr algn="ctr"/>
            <a:endParaRPr lang="en-US" sz="2400" b="1" dirty="0">
              <a:solidFill>
                <a:srgbClr val="133176"/>
              </a:solidFill>
              <a:latin typeface="Arial"/>
              <a:cs typeface="Arial"/>
            </a:endParaRPr>
          </a:p>
          <a:p>
            <a:pPr algn="ctr"/>
            <a:endParaRPr lang="en-US" sz="2400" b="1" dirty="0">
              <a:solidFill>
                <a:srgbClr val="133176"/>
              </a:solidFill>
              <a:latin typeface="Arial"/>
              <a:cs typeface="Arial"/>
            </a:endParaRPr>
          </a:p>
        </p:txBody>
      </p:sp>
      <p:pic>
        <p:nvPicPr>
          <p:cNvPr id="2" name="Pleural biopsy clip - shortened.avi">
            <a:hlinkClick r:id="" action="ppaction://media"/>
            <a:extLst>
              <a:ext uri="{FF2B5EF4-FFF2-40B4-BE49-F238E27FC236}">
                <a16:creationId xmlns:a16="http://schemas.microsoft.com/office/drawing/2014/main" id="{6FA3B004-3F97-6742-2018-BEC75AC64A23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b="26198"/>
          <a:stretch/>
        </p:blipFill>
        <p:spPr>
          <a:xfrm>
            <a:off x="6085398" y="2920521"/>
            <a:ext cx="2674885" cy="1579384"/>
          </a:xfrm>
        </p:spPr>
      </p:pic>
      <p:pic>
        <p:nvPicPr>
          <p:cNvPr id="6" name="Picture 5" descr="blood culture bottles.jpg">
            <a:extLst>
              <a:ext uri="{FF2B5EF4-FFF2-40B4-BE49-F238E27FC236}">
                <a16:creationId xmlns:a16="http://schemas.microsoft.com/office/drawing/2014/main" id="{2DDA4E6D-3347-6FC7-FD4F-7AB23E612B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618" y="2301720"/>
            <a:ext cx="1897673" cy="231403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1E43F44-7AA2-BA02-7672-25AE6F7B75B8}"/>
              </a:ext>
            </a:extLst>
          </p:cNvPr>
          <p:cNvSpPr/>
          <p:nvPr/>
        </p:nvSpPr>
        <p:spPr>
          <a:xfrm>
            <a:off x="5652120" y="4869018"/>
            <a:ext cx="408594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chemeClr val="bg2">
                    <a:lumMod val="25000"/>
                  </a:schemeClr>
                </a:solidFill>
              </a:rPr>
              <a:t>The AUDIO study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</a:rPr>
              <a:t>; Psallidas et al CHEST 2018</a:t>
            </a:r>
            <a:endParaRPr lang="en-US" sz="1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5B18D5C-6E1E-5D59-0E74-FC317548B786}"/>
              </a:ext>
            </a:extLst>
          </p:cNvPr>
          <p:cNvSpPr/>
          <p:nvPr/>
        </p:nvSpPr>
        <p:spPr>
          <a:xfrm>
            <a:off x="144440" y="4788348"/>
            <a:ext cx="280644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chemeClr val="bg2">
                    <a:lumMod val="25000"/>
                  </a:schemeClr>
                </a:solidFill>
              </a:rPr>
              <a:t>Menzies SM et al 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</a:rPr>
              <a:t>Thorax 2011</a:t>
            </a:r>
            <a:endParaRPr lang="en-US" sz="1200" dirty="0">
              <a:solidFill>
                <a:schemeClr val="bg2">
                  <a:lumMod val="25000"/>
                </a:schemeClr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8DE3BC0-332C-8F98-A172-CEC9635F6D09}"/>
              </a:ext>
            </a:extLst>
          </p:cNvPr>
          <p:cNvGrpSpPr/>
          <p:nvPr/>
        </p:nvGrpSpPr>
        <p:grpSpPr>
          <a:xfrm>
            <a:off x="3509837" y="2527061"/>
            <a:ext cx="2381250" cy="2293002"/>
            <a:chOff x="5626101" y="3452109"/>
            <a:chExt cx="3175000" cy="3057336"/>
          </a:xfrm>
        </p:grpSpPr>
        <p:pic>
          <p:nvPicPr>
            <p:cNvPr id="4" name="Picture 3" descr="Chart&#10;&#10;Description automatically generated">
              <a:extLst>
                <a:ext uri="{FF2B5EF4-FFF2-40B4-BE49-F238E27FC236}">
                  <a16:creationId xmlns:a16="http://schemas.microsoft.com/office/drawing/2014/main" id="{37114A49-CCAD-2CB5-B9B3-7DD88854199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626101" y="3452109"/>
              <a:ext cx="3175000" cy="2867020"/>
            </a:xfrm>
            <a:prstGeom prst="rect">
              <a:avLst/>
            </a:prstGeom>
          </p:spPr>
        </p:pic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2504A4DF-585C-009C-51F2-D0EFA8EDE2FE}"/>
                </a:ext>
              </a:extLst>
            </p:cNvPr>
            <p:cNvSpPr/>
            <p:nvPr/>
          </p:nvSpPr>
          <p:spPr>
            <a:xfrm rot="2461296">
              <a:off x="7798157" y="5129754"/>
              <a:ext cx="542973" cy="1379691"/>
            </a:xfrm>
            <a:prstGeom prst="ellipse">
              <a:avLst/>
            </a:prstGeom>
            <a:noFill/>
            <a:ln w="444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05877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24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2" grpId="0"/>
      <p:bldP spid="1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148CEA8-6C7D-9595-F44C-8B7D438B64EB}"/>
              </a:ext>
            </a:extLst>
          </p:cNvPr>
          <p:cNvSpPr txBox="1"/>
          <p:nvPr/>
        </p:nvSpPr>
        <p:spPr>
          <a:xfrm>
            <a:off x="341373" y="1024833"/>
            <a:ext cx="3481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133176"/>
                </a:solidFill>
                <a:latin typeface="Arial"/>
                <a:cs typeface="Arial"/>
              </a:rPr>
              <a:t>Pleural Infection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1E34443-AFBC-4F0A-7E7C-FCB7D21FFE0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6716"/>
          <a:stretch>
            <a:fillRect/>
          </a:stretch>
        </p:blipFill>
        <p:spPr>
          <a:xfrm>
            <a:off x="1088859" y="1691698"/>
            <a:ext cx="7575502" cy="223917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EBD9E70-038D-1B69-FA70-D6AEDE638D34}"/>
              </a:ext>
            </a:extLst>
          </p:cNvPr>
          <p:cNvSpPr txBox="1"/>
          <p:nvPr/>
        </p:nvSpPr>
        <p:spPr>
          <a:xfrm>
            <a:off x="4578350" y="4842353"/>
            <a:ext cx="44401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1. Light RW, Am J Med 1980, 2. Mercer 2019 Clinical Medicine</a:t>
            </a:r>
          </a:p>
        </p:txBody>
      </p:sp>
    </p:spTree>
    <p:extLst>
      <p:ext uri="{BB962C8B-B14F-4D97-AF65-F5344CB8AC3E}">
        <p14:creationId xmlns:p14="http://schemas.microsoft.com/office/powerpoint/2010/main" val="2069997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white background&#10;&#10;AI-generated content may be incorrect.">
            <a:extLst>
              <a:ext uri="{FF2B5EF4-FFF2-40B4-BE49-F238E27FC236}">
                <a16:creationId xmlns:a16="http://schemas.microsoft.com/office/drawing/2014/main" id="{545DABB1-1621-236A-D39F-F80B9F3EE9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543" y="1536783"/>
            <a:ext cx="7772400" cy="2069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471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6EC384-ADCC-7623-A01E-38DC6E94DA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black text&#10;&#10;Description automatically generated">
            <a:extLst>
              <a:ext uri="{FF2B5EF4-FFF2-40B4-BE49-F238E27FC236}">
                <a16:creationId xmlns:a16="http://schemas.microsoft.com/office/drawing/2014/main" id="{7DF8CE72-C769-6508-5CC1-1951451877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96"/>
          <a:stretch>
            <a:fillRect/>
          </a:stretch>
        </p:blipFill>
        <p:spPr>
          <a:xfrm>
            <a:off x="1524000" y="1303123"/>
            <a:ext cx="4876800" cy="3469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60757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ChangeArrowheads="1"/>
          </p:cNvSpPr>
          <p:nvPr/>
        </p:nvSpPr>
        <p:spPr bwMode="auto">
          <a:xfrm>
            <a:off x="585268" y="1113404"/>
            <a:ext cx="6048375" cy="1006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/>
          <a:lstStyle/>
          <a:p>
            <a:pPr marL="257175" indent="-257175" defTabSz="571500">
              <a:spcBef>
                <a:spcPct val="20000"/>
              </a:spcBef>
              <a:buSzPct val="100000"/>
            </a:pPr>
            <a:r>
              <a:rPr lang="en-US" sz="2400" b="1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Persistent undiagnosed effusion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6063F-E55A-5699-9E67-26EC07FDF765}"/>
              </a:ext>
            </a:extLst>
          </p:cNvPr>
          <p:cNvSpPr txBox="1">
            <a:spLocks/>
          </p:cNvSpPr>
          <p:nvPr/>
        </p:nvSpPr>
        <p:spPr>
          <a:xfrm>
            <a:off x="935706" y="1904243"/>
            <a:ext cx="4371079" cy="3394472"/>
          </a:xfrm>
          <a:prstGeom prst="rect">
            <a:avLst/>
          </a:prstGeom>
        </p:spPr>
        <p:txBody>
          <a:bodyPr>
            <a:normAutofit/>
          </a:bodyPr>
          <a:lstStyle>
            <a:lvl1pPr marL="257175" indent="-257175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5763" indent="-385763">
              <a:buFont typeface="+mj-lt"/>
              <a:buAutoNum type="arabicPeriod"/>
            </a:pPr>
            <a:endParaRPr lang="en-US" sz="2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B10E73-E391-35C6-A1EB-1BC0D67C7CD7}"/>
              </a:ext>
            </a:extLst>
          </p:cNvPr>
          <p:cNvSpPr txBox="1"/>
          <p:nvPr/>
        </p:nvSpPr>
        <p:spPr>
          <a:xfrm>
            <a:off x="935706" y="1904243"/>
            <a:ext cx="663399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frail with a persistent undiagnosed effusion think about:</a:t>
            </a:r>
          </a:p>
          <a:p>
            <a:endParaRPr lang="en-GB" dirty="0"/>
          </a:p>
          <a:p>
            <a:pPr marL="342900" indent="-342900">
              <a:buAutoNum type="arabicPeriod"/>
            </a:pPr>
            <a:r>
              <a:rPr lang="en-GB" dirty="0"/>
              <a:t>TB</a:t>
            </a:r>
          </a:p>
          <a:p>
            <a:pPr marL="342900" indent="-342900">
              <a:buAutoNum type="arabicPeriod"/>
            </a:pPr>
            <a:r>
              <a:rPr lang="en-GB" dirty="0"/>
              <a:t>Lymphoma</a:t>
            </a:r>
          </a:p>
          <a:p>
            <a:pPr marL="342900" indent="-342900">
              <a:buAutoNum type="arabicPeriod"/>
            </a:pPr>
            <a:r>
              <a:rPr lang="en-GB" dirty="0"/>
              <a:t>Heart failure</a:t>
            </a:r>
          </a:p>
          <a:p>
            <a:pPr marL="342900" indent="-342900">
              <a:buAutoNum type="arabicPeriod"/>
            </a:pPr>
            <a:r>
              <a:rPr lang="en-GB" dirty="0"/>
              <a:t>PE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F33A82-805F-5534-8933-8B94160C2393}"/>
              </a:ext>
            </a:extLst>
          </p:cNvPr>
          <p:cNvSpPr txBox="1"/>
          <p:nvPr/>
        </p:nvSpPr>
        <p:spPr>
          <a:xfrm>
            <a:off x="1163782" y="4052455"/>
            <a:ext cx="41430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no diagnosis found, interval CT</a:t>
            </a:r>
          </a:p>
        </p:txBody>
      </p:sp>
    </p:spTree>
    <p:extLst>
      <p:ext uri="{BB962C8B-B14F-4D97-AF65-F5344CB8AC3E}">
        <p14:creationId xmlns:p14="http://schemas.microsoft.com/office/powerpoint/2010/main" val="404803651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F2E441D-32DF-7948-0CE2-4434E8449562}"/>
              </a:ext>
            </a:extLst>
          </p:cNvPr>
          <p:cNvSpPr/>
          <p:nvPr/>
        </p:nvSpPr>
        <p:spPr>
          <a:xfrm>
            <a:off x="1766015" y="1971585"/>
            <a:ext cx="5611969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133176"/>
                </a:solidFill>
                <a:latin typeface="Arial"/>
                <a:cs typeface="Arial"/>
              </a:rPr>
              <a:t>Thank you!</a:t>
            </a:r>
          </a:p>
          <a:p>
            <a:pPr algn="ctr"/>
            <a:endParaRPr lang="en-US" sz="2400" b="1" dirty="0">
              <a:solidFill>
                <a:srgbClr val="133176"/>
              </a:solidFill>
              <a:latin typeface="Arial"/>
              <a:cs typeface="Arial"/>
            </a:endParaRPr>
          </a:p>
          <a:p>
            <a:pPr algn="ctr"/>
            <a:r>
              <a:rPr lang="en-US" sz="2000" b="1" dirty="0" err="1">
                <a:solidFill>
                  <a:srgbClr val="133176"/>
                </a:solidFill>
                <a:latin typeface="Arial"/>
                <a:cs typeface="Arial"/>
              </a:rPr>
              <a:t>eihab.bedawi@ouh.nhs.uk</a:t>
            </a:r>
            <a:endParaRPr lang="en-US" sz="2000" b="1" dirty="0">
              <a:solidFill>
                <a:srgbClr val="133176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3974221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5_Office Theme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mist4 manchester</Template>
  <TotalTime>29222</TotalTime>
  <Words>1678</Words>
  <Application>Microsoft Macintosh PowerPoint</Application>
  <PresentationFormat>On-screen Show (16:9)</PresentationFormat>
  <Paragraphs>256</Paragraphs>
  <Slides>39</Slides>
  <Notes>38</Notes>
  <HiddenSlides>0</HiddenSlides>
  <MMClips>9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39</vt:i4>
      </vt:variant>
    </vt:vector>
  </HeadingPairs>
  <TitlesOfParts>
    <vt:vector size="48" baseType="lpstr">
      <vt:lpstr>Arial</vt:lpstr>
      <vt:lpstr>Avenir Book</vt:lpstr>
      <vt:lpstr>BlinkMacSystemFont</vt:lpstr>
      <vt:lpstr>Calibri</vt:lpstr>
      <vt:lpstr>Courier New</vt:lpstr>
      <vt:lpstr>Helvetica</vt:lpstr>
      <vt:lpstr>Wingdings</vt:lpstr>
      <vt:lpstr>5_Office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TUS as a diagnostic tool</vt:lpstr>
      <vt:lpstr>Echogenic Swirling (ES)</vt:lpstr>
      <vt:lpstr>PowerPoint Presentation</vt:lpstr>
      <vt:lpstr>PowerPoint Presentation</vt:lpstr>
      <vt:lpstr>US Dx of MPE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 drain or not to drain?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Pleural Infection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Oxford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Katy Dawkins</dc:creator>
  <cp:lastModifiedBy>Eihab Bedawi</cp:lastModifiedBy>
  <cp:revision>231</cp:revision>
  <dcterms:created xsi:type="dcterms:W3CDTF">2017-06-22T10:40:59Z</dcterms:created>
  <dcterms:modified xsi:type="dcterms:W3CDTF">2026-05-13T07:03:24Z</dcterms:modified>
</cp:coreProperties>
</file>