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0"/>
  </p:notesMasterIdLst>
  <p:sldIdLst>
    <p:sldId id="349" r:id="rId2"/>
    <p:sldId id="256" r:id="rId3"/>
    <p:sldId id="346" r:id="rId4"/>
    <p:sldId id="298" r:id="rId5"/>
    <p:sldId id="257" r:id="rId6"/>
    <p:sldId id="278" r:id="rId7"/>
    <p:sldId id="259" r:id="rId8"/>
    <p:sldId id="299" r:id="rId9"/>
    <p:sldId id="305" r:id="rId10"/>
    <p:sldId id="347" r:id="rId11"/>
    <p:sldId id="306" r:id="rId12"/>
    <p:sldId id="307" r:id="rId13"/>
    <p:sldId id="340" r:id="rId14"/>
    <p:sldId id="335" r:id="rId15"/>
    <p:sldId id="336" r:id="rId16"/>
    <p:sldId id="337" r:id="rId17"/>
    <p:sldId id="338" r:id="rId18"/>
    <p:sldId id="303" r:id="rId19"/>
    <p:sldId id="304" r:id="rId20"/>
    <p:sldId id="262" r:id="rId21"/>
    <p:sldId id="263" r:id="rId22"/>
    <p:sldId id="264" r:id="rId23"/>
    <p:sldId id="342" r:id="rId24"/>
    <p:sldId id="312" r:id="rId25"/>
    <p:sldId id="313" r:id="rId26"/>
    <p:sldId id="315" r:id="rId27"/>
    <p:sldId id="317" r:id="rId28"/>
    <p:sldId id="343" r:id="rId29"/>
    <p:sldId id="319" r:id="rId30"/>
    <p:sldId id="321" r:id="rId31"/>
    <p:sldId id="322" r:id="rId32"/>
    <p:sldId id="271" r:id="rId33"/>
    <p:sldId id="324" r:id="rId34"/>
    <p:sldId id="326" r:id="rId35"/>
    <p:sldId id="327" r:id="rId36"/>
    <p:sldId id="330" r:id="rId37"/>
    <p:sldId id="318" r:id="rId38"/>
    <p:sldId id="348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63F"/>
    <a:srgbClr val="0522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9561"/>
    <p:restoredTop sz="83968"/>
  </p:normalViewPr>
  <p:slideViewPr>
    <p:cSldViewPr snapToGrid="0">
      <p:cViewPr varScale="1">
        <p:scale>
          <a:sx n="86" d="100"/>
          <a:sy n="86" d="100"/>
        </p:scale>
        <p:origin x="50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C58647-A806-A145-986D-800FC8150272}" type="datetimeFigureOut">
              <a:rPr lang="en-US" smtClean="0"/>
              <a:t>5/12/26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37BBC2-847F-A740-89FE-2B8F4B69DC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245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37BBC2-847F-A740-89FE-2B8F4B69DCE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5171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37BBC2-847F-A740-89FE-2B8F4B69DCE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8379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37BBC2-847F-A740-89FE-2B8F4B69DCE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9011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37BBC2-847F-A740-89FE-2B8F4B69DCE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922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37BBC2-847F-A740-89FE-2B8F4B69DCE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6500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37BBC2-847F-A740-89FE-2B8F4B69DCE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2927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37BBC2-847F-A740-89FE-2B8F4B69DCE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7344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www.nejm.org</a:t>
            </a:r>
            <a:r>
              <a:rPr lang="en-US" dirty="0"/>
              <a:t>/</a:t>
            </a:r>
            <a:r>
              <a:rPr lang="en-US" dirty="0" err="1"/>
              <a:t>doi</a:t>
            </a:r>
            <a:r>
              <a:rPr lang="en-US" dirty="0"/>
              <a:t>/10.1056/NEJMoa1910775</a:t>
            </a:r>
          </a:p>
          <a:p>
            <a:endParaRPr lang="en-US" dirty="0"/>
          </a:p>
          <a:p>
            <a:r>
              <a:rPr lang="en-US" dirty="0"/>
              <a:t>Methods: 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this open-label,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multicenter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noninferiority trial, we recruited patients 14 to 50 years of age with a first-known, unilateral, moderate-to-large primary spontaneous pneumothorax. Patients were randomly assigned to immediate interventional management of the pneumothorax (intervention group) or a conservative observational approach (conservative-management group) and were followed for 12 months. The primary outcome was lung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reexpansion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within 8 weeks.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Results: 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total of 316 patients underwent randomization (154 patients to the intervention group and 162 to the conservative-management group). In the conservative-management group, 25 patients (15.4%) underwent interventions to manage the pneumothorax, for reasons prespecified in the protocol, and 137 (84.6%) did not undergo interventions. In a complete-case analysis in which data were not available for 23 patients in the intervention group and 37 in the conservative-management group,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reexpansion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within 8 weeks occurred in 129 of 131 patients (98.5%) with interventional management and in 118 of 125 (94.4%) with conservative management (risk difference, −4.1 percentage points; 95% confidence interval [CI], −8.6 to 0.5; P=0.02 for noninferiority); the lower boundary of the 95% confidence interval was within the prespecified noninferiority margin of −9 percentage points. In a sensitivity analysis in which all missing data after 56 days were imputed as treatment failure (with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reexpansion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129 of 138 patients [93.5%] in the intervention group and in 118 of 143 [82.5%] in the conservative-management group), the risk difference of −11.0 percentage points (95% CI, −18.4 to −3.5) was outside the prespecified noninferiority margin. Conservative management resulted in a lower risk of serious adverse events or pneumothorax recurrence than interventional management.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37BBC2-847F-A740-89FE-2B8F4B69DCE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3874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37BBC2-847F-A740-89FE-2B8F4B69DCE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7655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37BBC2-847F-A740-89FE-2B8F4B69DCE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5825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37BBC2-847F-A740-89FE-2B8F4B69DCE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2390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37BBC2-847F-A740-89FE-2B8F4B69DCE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97970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37BBC2-847F-A740-89FE-2B8F4B69DCE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25875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37BBC2-847F-A740-89FE-2B8F4B69DCE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19054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37BBC2-847F-A740-89FE-2B8F4B69DCE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30915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37BBC2-847F-A740-89FE-2B8F4B69DCE1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13446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37BBC2-847F-A740-89FE-2B8F4B69DCE1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28482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37BBC2-847F-A740-89FE-2B8F4B69DCE1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27658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37BBC2-847F-A740-89FE-2B8F4B69DCE1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96016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37BBC2-847F-A740-89FE-2B8F4B69DCE1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0624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37BBC2-847F-A740-89FE-2B8F4B69DCE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5274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refers to patients with no underlying lung disease; while those with established lung pathology are classified as secondary spontaneous pneumothorax (SSP).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37BBC2-847F-A740-89FE-2B8F4B69DCE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4921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Spontaneous pneumothorax is caused by air escaping the lung and passing through a visceral pleural defect into the pleural space.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37BBC2-847F-A740-89FE-2B8F4B69DCE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7771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37BBC2-847F-A740-89FE-2B8F4B69DCE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6131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37BBC2-847F-A740-89FE-2B8F4B69DCE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4129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37BBC2-847F-A740-89FE-2B8F4B69DCE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716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37BBC2-847F-A740-89FE-2B8F4B69DCE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4486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1F269C-30C2-BBEF-7861-21C16D57F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4CB82F-CE77-148D-73A9-559BD7CED3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2D94EC-68E3-7B89-B2F6-9781A3BAEB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E0A0-96A1-C64A-AA7B-DA90D12A36A1}" type="datetimeFigureOut">
              <a:rPr lang="en-US" smtClean="0"/>
              <a:t>5/12/26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F9842C-88EF-B87C-A7B3-25CE1CDCCE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F791DC-4078-FFAA-49BA-32E3BC734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A4A0A-7180-924F-BE2F-CB32024E24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1803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36AB0-4FAC-E910-81D1-CC23400545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BBA39D-E8D7-D450-D673-0681DCBC5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C2CE90-7044-DB3D-7EC8-B77DAAA7E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E0A0-96A1-C64A-AA7B-DA90D12A36A1}" type="datetimeFigureOut">
              <a:rPr lang="en-US" smtClean="0"/>
              <a:t>5/12/26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90BD1F-3B9D-03CE-8AD7-EAE0148FBE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BEECCA-02C5-F218-4F2B-6B24D401C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A4A0A-7180-924F-BE2F-CB32024E24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8336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284A07B-A3F5-149F-A3C1-2B03435C4EA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D8E5D01-981B-A68D-60B0-2C5CEE595F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642C14-6752-FAC2-D883-EEF956A0F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E0A0-96A1-C64A-AA7B-DA90D12A36A1}" type="datetimeFigureOut">
              <a:rPr lang="en-US" smtClean="0"/>
              <a:t>5/12/26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BF4C12-93B2-948D-9BBB-D602F94DC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94271A-BDFC-5C0F-623E-1AAA8ADE74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A4A0A-7180-924F-BE2F-CB32024E24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8763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95C12A-97DC-4555-99B9-50D7DECD8E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2B8B6F-9874-DF77-69E5-106E04FE1E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508E3-572F-12EB-415C-D5DF24CF5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E0A0-96A1-C64A-AA7B-DA90D12A36A1}" type="datetimeFigureOut">
              <a:rPr lang="en-US" smtClean="0"/>
              <a:t>5/12/26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6C3B1F-F59E-757A-9A72-2C5245A91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594E22-87F7-EC15-02BE-A285D3ADE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A4A0A-7180-924F-BE2F-CB32024E24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5055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6E5D82-78DA-23A2-C9FF-AB752EFD8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ACA8D6-D4A0-9049-2C6C-1E669BA9DA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003DF1-8179-6404-2D58-E2C6EA5E53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E0A0-96A1-C64A-AA7B-DA90D12A36A1}" type="datetimeFigureOut">
              <a:rPr lang="en-US" smtClean="0"/>
              <a:t>5/12/26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8F5873-00EE-724B-0F0A-A9FDFE7323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37F31B-4C0C-48C5-ABE6-62E25D32F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A4A0A-7180-924F-BE2F-CB32024E24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8750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0CD437-550E-59F1-B192-10B891D75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110E4D-35B8-40C9-C1A4-0A8D48B0CB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64D817-C3DB-1943-D8A9-DA448654F4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2819FA-63FD-ECA8-E739-92C713977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E0A0-96A1-C64A-AA7B-DA90D12A36A1}" type="datetimeFigureOut">
              <a:rPr lang="en-US" smtClean="0"/>
              <a:t>5/12/26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A190C4-E31A-CEAD-E373-FEB1274B0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3094C4-EF6F-D8AD-5065-5B5833539E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A4A0A-7180-924F-BE2F-CB32024E24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9263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EB4AA1-DFBF-4F1D-AC4C-F22E2A7085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27C9F1-F45F-E6E0-29B3-B877D65D04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31394D-898E-9011-5B7F-AD6C95051E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8A2BFA-D81F-5A5A-6466-A910953AF6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10D739F-3336-CC0A-E27A-81E45D70C9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9FD1D05-B2E4-0C4D-37C0-BC17D58ED2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E0A0-96A1-C64A-AA7B-DA90D12A36A1}" type="datetimeFigureOut">
              <a:rPr lang="en-US" smtClean="0"/>
              <a:t>5/12/26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CC40050-9F26-8F6D-E877-E1C556CDCA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FFAC78B-1D02-3CF3-8314-E672FE08D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A4A0A-7180-924F-BE2F-CB32024E24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3943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49E720-C901-D8D4-CFE0-8A044D4225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CE00151-51AF-BA0E-F949-98B524A46A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E0A0-96A1-C64A-AA7B-DA90D12A36A1}" type="datetimeFigureOut">
              <a:rPr lang="en-US" smtClean="0"/>
              <a:t>5/12/26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631448-21DA-3F16-654F-FDCEA01EF9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2A133D-4FE9-36B6-C7F6-00848D8C6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A4A0A-7180-924F-BE2F-CB32024E24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5029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1CADB81-77DE-562C-D734-0DF53D7697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E0A0-96A1-C64A-AA7B-DA90D12A36A1}" type="datetimeFigureOut">
              <a:rPr lang="en-US" smtClean="0"/>
              <a:t>5/12/26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1DAE25-43DB-C788-F36E-7CA3264F66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5E4008-9808-8AC2-6F80-C2990E0D7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A4A0A-7180-924F-BE2F-CB32024E24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5192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976AF9-91F0-5FD5-A7DF-14DC05366E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6F27DF-A0D4-7C5A-A6AF-0C5918EC4B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3D2DF8-5039-44D1-BAA6-A1CA0EC465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DD20FA-EA02-F122-3F56-49F2836961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E0A0-96A1-C64A-AA7B-DA90D12A36A1}" type="datetimeFigureOut">
              <a:rPr lang="en-US" smtClean="0"/>
              <a:t>5/12/26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CE122D-C2E6-4045-09F2-6381E3176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DD0784-66A4-6161-ED30-35AF41380A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A4A0A-7180-924F-BE2F-CB32024E24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897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0FBA3F-0224-933B-D8EB-66C4F8D181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56E89E5-0200-949C-9F17-F4BAF11B95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AF3223-3E17-D9A9-E0B5-2AE0B7D284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A77F80-D2BB-E7EA-B835-741331F15D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E0A0-96A1-C64A-AA7B-DA90D12A36A1}" type="datetimeFigureOut">
              <a:rPr lang="en-US" smtClean="0"/>
              <a:t>5/12/26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B640BE-AEAB-456A-E1B5-EEAFEF07B7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8B4597-66F7-350C-EB24-E9A1EEF6E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A4A0A-7180-924F-BE2F-CB32024E24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213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22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2EC6138-38E8-93C8-0323-CB05847690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7931E0-A5A8-26E8-B89D-DEB6028E17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7479CF-030A-1868-7EFB-2F6C40142F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393E0A0-96A1-C64A-AA7B-DA90D12A36A1}" type="datetimeFigureOut">
              <a:rPr lang="en-US" smtClean="0"/>
              <a:t>5/12/26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975BB4-5E2A-E582-10F2-5061BF81DE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E8F77D-BBA7-DA13-7A56-65104D2FE7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64A4A0A-7180-924F-BE2F-CB32024E24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326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sciencedirect.com/topics/medicine-and-dentistry/thorax-drainage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direct.com/topics/medicine-and-dentistry/tension-pneumothorax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hyperlink" Target="https://www.sciencedirect.com/topics/medicine-and-dentistry/contralateral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0C4649-1FE4-2651-A996-0CA2BE9791A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8788"/>
          <a:stretch>
            <a:fillRect/>
          </a:stretch>
        </p:blipFill>
        <p:spPr>
          <a:xfrm>
            <a:off x="0" y="0"/>
            <a:ext cx="12191980" cy="68567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0CF9FF1-7C44-0669-FD50-9A3F7A851027}"/>
              </a:ext>
            </a:extLst>
          </p:cNvPr>
          <p:cNvSpPr txBox="1"/>
          <p:nvPr/>
        </p:nvSpPr>
        <p:spPr>
          <a:xfrm>
            <a:off x="7570032" y="5426439"/>
            <a:ext cx="3192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Lucida Handwriting" panose="03010101010101010101" pitchFamily="66" charset="77"/>
              </a:rPr>
              <a:t>Thorax</a:t>
            </a:r>
            <a:endParaRPr lang="en-US" sz="2000" b="1" dirty="0">
              <a:solidFill>
                <a:schemeClr val="bg1"/>
              </a:solidFill>
              <a:latin typeface="Lucida Handwriting" panose="03010101010101010101" pitchFamily="66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112432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F56AB-69CF-5672-FBB6-A6D23F0AE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Pleural Porosity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37DE87-A96D-606C-CA75-4602AD8C41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GB" sz="3200" b="1" dirty="0">
                <a:solidFill>
                  <a:schemeClr val="bg1"/>
                </a:solidFill>
              </a:rPr>
              <a:t>Reid type I bullae </a:t>
            </a:r>
            <a:r>
              <a:rPr lang="en-GB" sz="3200" dirty="0">
                <a:solidFill>
                  <a:schemeClr val="bg1"/>
                </a:solidFill>
              </a:rPr>
              <a:t>(blebs) </a:t>
            </a:r>
            <a:r>
              <a:rPr lang="en-GB" sz="3200" b="1" dirty="0">
                <a:solidFill>
                  <a:srgbClr val="FFC000"/>
                </a:solidFill>
              </a:rPr>
              <a:t>lack mesothelial cells </a:t>
            </a:r>
            <a:r>
              <a:rPr lang="en-GB" sz="3200" dirty="0">
                <a:solidFill>
                  <a:schemeClr val="bg1"/>
                </a:solidFill>
              </a:rPr>
              <a:t>and have small pores (10–20 </a:t>
            </a:r>
            <a:r>
              <a:rPr lang="en-GB" sz="3200" dirty="0" err="1">
                <a:solidFill>
                  <a:schemeClr val="bg1"/>
                </a:solidFill>
              </a:rPr>
              <a:t>μm</a:t>
            </a:r>
            <a:r>
              <a:rPr lang="en-GB" sz="3200" dirty="0">
                <a:solidFill>
                  <a:schemeClr val="bg1"/>
                </a:solidFill>
              </a:rPr>
              <a:t>)</a:t>
            </a:r>
          </a:p>
          <a:p>
            <a:pPr algn="just"/>
            <a:r>
              <a:rPr lang="en-GB" sz="3200" dirty="0">
                <a:solidFill>
                  <a:schemeClr val="bg1"/>
                </a:solidFill>
              </a:rPr>
              <a:t>Type II (and giant) bullae retain relatively preserved mesothelium </a:t>
            </a:r>
          </a:p>
          <a:p>
            <a:pPr algn="just"/>
            <a:r>
              <a:rPr lang="en-GB" sz="3200" dirty="0">
                <a:solidFill>
                  <a:schemeClr val="bg1"/>
                </a:solidFill>
              </a:rPr>
              <a:t>The smaller type I blebs are </a:t>
            </a:r>
            <a:r>
              <a:rPr lang="en-GB" sz="3200" b="1" dirty="0">
                <a:solidFill>
                  <a:srgbClr val="FFC000"/>
                </a:solidFill>
              </a:rPr>
              <a:t>more prone to air leakage </a:t>
            </a:r>
            <a:r>
              <a:rPr lang="en-GB" sz="3200" dirty="0">
                <a:solidFill>
                  <a:schemeClr val="bg1"/>
                </a:solidFill>
              </a:rPr>
              <a:t>than larger type II bullae. </a:t>
            </a:r>
          </a:p>
          <a:p>
            <a:pPr algn="just"/>
            <a:r>
              <a:rPr lang="en-GB" sz="3200" dirty="0">
                <a:solidFill>
                  <a:schemeClr val="bg1"/>
                </a:solidFill>
              </a:rPr>
              <a:t>The damaged pleural surface is replaced by an inflammatory </a:t>
            </a:r>
            <a:r>
              <a:rPr lang="en-GB" sz="3200" dirty="0" err="1">
                <a:solidFill>
                  <a:schemeClr val="bg1"/>
                </a:solidFill>
              </a:rPr>
              <a:t>elastofibrotic</a:t>
            </a:r>
            <a:r>
              <a:rPr lang="en-GB" sz="3200" dirty="0">
                <a:solidFill>
                  <a:schemeClr val="bg1"/>
                </a:solidFill>
              </a:rPr>
              <a:t> layer, increasing air leak risk 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5795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46C9CF-9788-046F-3CEB-D26CCE077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Pleural Porosity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1F29B9-6687-8A21-A7B2-7832603994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0" y="1042694"/>
            <a:ext cx="11811000" cy="49450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12 PSP vs 17 controls (</a:t>
            </a:r>
            <a:r>
              <a:rPr lang="en-US" dirty="0" err="1">
                <a:solidFill>
                  <a:schemeClr val="bg1"/>
                </a:solidFill>
              </a:rPr>
              <a:t>symphatectomy</a:t>
            </a:r>
            <a:r>
              <a:rPr lang="en-US" dirty="0">
                <a:solidFill>
                  <a:schemeClr val="bg1"/>
                </a:solidFill>
              </a:rPr>
              <a:t>-normal lung) using </a:t>
            </a:r>
            <a:r>
              <a:rPr lang="en-GB" dirty="0">
                <a:solidFill>
                  <a:srgbClr val="00B050"/>
                </a:solidFill>
              </a:rPr>
              <a:t>fluorescein-enhanced autofluorescence</a:t>
            </a:r>
            <a:r>
              <a:rPr lang="en-US" dirty="0">
                <a:solidFill>
                  <a:srgbClr val="00B050"/>
                </a:solidFill>
              </a:rPr>
              <a:t> </a:t>
            </a:r>
          </a:p>
          <a:p>
            <a:r>
              <a:rPr lang="en-GB" dirty="0">
                <a:solidFill>
                  <a:schemeClr val="bg1">
                    <a:lumMod val="95000"/>
                  </a:schemeClr>
                </a:solidFill>
              </a:rPr>
              <a:t>The control subjects underwent sympathectomy and had no lung disease or prior pneumothorax</a:t>
            </a:r>
          </a:p>
          <a:p>
            <a:r>
              <a:rPr lang="en-GB" dirty="0">
                <a:solidFill>
                  <a:schemeClr val="bg1">
                    <a:lumMod val="95000"/>
                  </a:schemeClr>
                </a:solidFill>
              </a:rPr>
              <a:t>Significant parenchymal abnormalities are not limited to lesions visible during white light thoracoscopy, such as blebs and bullae.</a:t>
            </a:r>
          </a:p>
          <a:p>
            <a:pPr marL="0" indent="0">
              <a:buNone/>
            </a:pPr>
            <a:br>
              <a:rPr lang="en-GB" dirty="0">
                <a:solidFill>
                  <a:schemeClr val="bg1">
                    <a:lumMod val="95000"/>
                  </a:schemeClr>
                </a:solidFill>
              </a:rPr>
            </a:br>
            <a:endParaRPr lang="en-GB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D6CA592-7823-2299-5111-0E6F24B26FF0}"/>
              </a:ext>
            </a:extLst>
          </p:cNvPr>
          <p:cNvSpPr txBox="1"/>
          <p:nvPr/>
        </p:nvSpPr>
        <p:spPr>
          <a:xfrm>
            <a:off x="9877424" y="6504881"/>
            <a:ext cx="2314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Noppen et al AJRCCM 2006 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36B1172-1809-8C02-197C-1BE3768B47D9}"/>
              </a:ext>
            </a:extLst>
          </p:cNvPr>
          <p:cNvGrpSpPr/>
          <p:nvPr/>
        </p:nvGrpSpPr>
        <p:grpSpPr>
          <a:xfrm>
            <a:off x="2362200" y="3670300"/>
            <a:ext cx="7620000" cy="3169445"/>
            <a:chOff x="2209800" y="3304346"/>
            <a:chExt cx="7772400" cy="328550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1B4A563-C093-2B45-5DD6-47F5806533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09800" y="3304346"/>
              <a:ext cx="7772400" cy="2872617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187878C-6768-6626-A745-8646DE225794}"/>
                </a:ext>
              </a:extLst>
            </p:cNvPr>
            <p:cNvSpPr txBox="1"/>
            <p:nvPr/>
          </p:nvSpPr>
          <p:spPr>
            <a:xfrm>
              <a:off x="2209800" y="6176963"/>
              <a:ext cx="3581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ROI: 2x3 cm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148FE6D-34DF-E460-BC3C-109B4B497D7E}"/>
                </a:ext>
              </a:extLst>
            </p:cNvPr>
            <p:cNvSpPr txBox="1"/>
            <p:nvPr/>
          </p:nvSpPr>
          <p:spPr>
            <a:xfrm>
              <a:off x="6400800" y="6220521"/>
              <a:ext cx="3581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ROI: 5x7 cm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226914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178857-B0FB-696A-7E70-FEC80D0032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956231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Abnormal Elastolysis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3A3476-0E42-B40F-C014-AB779046D6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100" y="1751417"/>
            <a:ext cx="6095492" cy="3279281"/>
          </a:xfrm>
        </p:spPr>
        <p:txBody>
          <a:bodyPr/>
          <a:lstStyle/>
          <a:p>
            <a:pPr algn="just"/>
            <a:r>
              <a:rPr lang="en-GB" dirty="0">
                <a:solidFill>
                  <a:schemeClr val="bg1"/>
                </a:solidFill>
              </a:rPr>
              <a:t>MMP-2 and MMP-9 are thought to be pathogenic in other lung diseases including asthma and COPD </a:t>
            </a:r>
            <a:r>
              <a:rPr lang="en-GB" baseline="30000" dirty="0">
                <a:solidFill>
                  <a:schemeClr val="bg1"/>
                </a:solidFill>
              </a:rPr>
              <a:t>[1]</a:t>
            </a:r>
          </a:p>
          <a:p>
            <a:pPr algn="just"/>
            <a:r>
              <a:rPr lang="en-GB" b="1" dirty="0">
                <a:solidFill>
                  <a:srgbClr val="FFC000"/>
                </a:solidFill>
              </a:rPr>
              <a:t>Two studies of surgical resection specimens of patients undergoing surgery for PSP demonstrated overexpression of MMPs </a:t>
            </a:r>
            <a:r>
              <a:rPr lang="en-GB" baseline="30000" dirty="0">
                <a:solidFill>
                  <a:schemeClr val="bg1"/>
                </a:solidFill>
              </a:rPr>
              <a:t>[2,3]</a:t>
            </a:r>
          </a:p>
          <a:p>
            <a:pPr marL="0" indent="0">
              <a:buNone/>
            </a:pPr>
            <a:endParaRPr lang="en-GB" baseline="30000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FB15F9-BD03-35AF-3B1E-2C354E764627}"/>
              </a:ext>
            </a:extLst>
          </p:cNvPr>
          <p:cNvSpPr txBox="1"/>
          <p:nvPr/>
        </p:nvSpPr>
        <p:spPr>
          <a:xfrm>
            <a:off x="8688387" y="5829300"/>
            <a:ext cx="333851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1 Suzuki R. et al </a:t>
            </a:r>
            <a:r>
              <a:rPr lang="en-GB" sz="1400" dirty="0">
                <a:solidFill>
                  <a:schemeClr val="bg1"/>
                </a:solidFill>
              </a:rPr>
              <a:t>Treat. Respir. Med. 2004</a:t>
            </a:r>
          </a:p>
          <a:p>
            <a:r>
              <a:rPr lang="en-GB" sz="1400" dirty="0">
                <a:solidFill>
                  <a:schemeClr val="bg1"/>
                </a:solidFill>
              </a:rPr>
              <a:t>2 Chen C et al. Respiration 2014</a:t>
            </a:r>
          </a:p>
          <a:p>
            <a:r>
              <a:rPr lang="en-GB" sz="1400" dirty="0">
                <a:solidFill>
                  <a:schemeClr val="bg1"/>
                </a:solidFill>
              </a:rPr>
              <a:t>3 Huang Y.-F et al. Kaohsiung J Med Sci</a:t>
            </a:r>
          </a:p>
          <a:p>
            <a:r>
              <a:rPr lang="en-GB" sz="1400" dirty="0">
                <a:solidFill>
                  <a:schemeClr val="bg1"/>
                </a:solidFill>
              </a:rPr>
              <a:t> 2017</a:t>
            </a:r>
          </a:p>
          <a:p>
            <a:endParaRPr lang="en-US" sz="1400" dirty="0">
              <a:solidFill>
                <a:schemeClr val="bg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322AA4B-732A-34C1-D387-4436C2F1DA26}"/>
              </a:ext>
            </a:extLst>
          </p:cNvPr>
          <p:cNvGrpSpPr/>
          <p:nvPr/>
        </p:nvGrpSpPr>
        <p:grpSpPr>
          <a:xfrm>
            <a:off x="6465380" y="974486"/>
            <a:ext cx="5093208" cy="4854814"/>
            <a:chOff x="6630480" y="974486"/>
            <a:chExt cx="5093208" cy="485481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31AE240-1451-2EDF-7C0B-5628B7AE48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30480" y="1028700"/>
              <a:ext cx="5093208" cy="480060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70833BE-C661-13E5-E0B1-E46289E29E79}"/>
                </a:ext>
              </a:extLst>
            </p:cNvPr>
            <p:cNvSpPr txBox="1"/>
            <p:nvPr/>
          </p:nvSpPr>
          <p:spPr>
            <a:xfrm>
              <a:off x="6769100" y="974486"/>
              <a:ext cx="1244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MMP-2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4C39BAF-8C13-D68A-53F7-B7C0F81403C0}"/>
                </a:ext>
              </a:extLst>
            </p:cNvPr>
            <p:cNvSpPr txBox="1"/>
            <p:nvPr/>
          </p:nvSpPr>
          <p:spPr>
            <a:xfrm>
              <a:off x="6769100" y="3391058"/>
              <a:ext cx="1244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MMP-9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518801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B10A2D-7918-7FC8-5272-B398CC2F51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1542" y="2292349"/>
            <a:ext cx="7140458" cy="38565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6C79746-2714-4CD1-798B-F8A850CAA6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63072" y="0"/>
            <a:ext cx="9460541" cy="173150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BF6A65A-4AAD-CC16-97AC-D7EE6BFC2746}"/>
              </a:ext>
            </a:extLst>
          </p:cNvPr>
          <p:cNvSpPr txBox="1"/>
          <p:nvPr/>
        </p:nvSpPr>
        <p:spPr>
          <a:xfrm>
            <a:off x="179882" y="2450915"/>
            <a:ext cx="46736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64% use suction after 2 days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15% always clamp drain prior to removal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30% never clamp drain prior to removal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23% use digital suction for resolution</a:t>
            </a:r>
          </a:p>
        </p:txBody>
      </p:sp>
    </p:spTree>
    <p:extLst>
      <p:ext uri="{BB962C8B-B14F-4D97-AF65-F5344CB8AC3E}">
        <p14:creationId xmlns:p14="http://schemas.microsoft.com/office/powerpoint/2010/main" val="41557314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C609F-8A7E-F73C-0189-B43CE01BA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43138"/>
            <a:ext cx="12192000" cy="24003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</a:rPr>
              <a:t>How  </a:t>
            </a:r>
            <a:r>
              <a:rPr lang="en-US" sz="15300" b="1" dirty="0">
                <a:solidFill>
                  <a:schemeClr val="bg1"/>
                </a:solidFill>
              </a:rPr>
              <a:t>important</a:t>
            </a:r>
            <a:r>
              <a:rPr lang="en-US" sz="8800" b="1" dirty="0">
                <a:solidFill>
                  <a:schemeClr val="bg1"/>
                </a:solidFill>
              </a:rPr>
              <a:t> </a:t>
            </a:r>
            <a:r>
              <a:rPr lang="en-US" sz="5400" b="1" dirty="0">
                <a:solidFill>
                  <a:schemeClr val="bg1"/>
                </a:solidFill>
              </a:rPr>
              <a:t> is </a:t>
            </a:r>
            <a:r>
              <a:rPr lang="en-US" sz="8000" b="1" dirty="0">
                <a:solidFill>
                  <a:schemeClr val="bg1"/>
                </a:solidFill>
              </a:rPr>
              <a:t>the</a:t>
            </a:r>
            <a:r>
              <a:rPr lang="en-US" sz="5400" b="1" dirty="0">
                <a:solidFill>
                  <a:schemeClr val="bg1"/>
                </a:solidFill>
              </a:rPr>
              <a:t> </a:t>
            </a:r>
            <a:r>
              <a:rPr lang="en-US" sz="13800" b="1" dirty="0">
                <a:solidFill>
                  <a:schemeClr val="bg1"/>
                </a:solidFill>
              </a:rPr>
              <a:t>size</a:t>
            </a:r>
            <a:r>
              <a:rPr lang="en-US" sz="9000" b="1" dirty="0">
                <a:solidFill>
                  <a:schemeClr val="bg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1950722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30EEA801-021A-516C-3B90-8CCC55AE22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06738" y="454155"/>
            <a:ext cx="6178524" cy="5949690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828490C-8A5F-4576-28FD-0D12B41C9BE9}"/>
              </a:ext>
            </a:extLst>
          </p:cNvPr>
          <p:cNvCxnSpPr>
            <a:cxnSpLocks/>
          </p:cNvCxnSpPr>
          <p:nvPr/>
        </p:nvCxnSpPr>
        <p:spPr>
          <a:xfrm>
            <a:off x="3744686" y="3091543"/>
            <a:ext cx="261257" cy="0"/>
          </a:xfrm>
          <a:prstGeom prst="straightConnector1">
            <a:avLst/>
          </a:prstGeom>
          <a:ln w="31750">
            <a:solidFill>
              <a:srgbClr val="00206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20CC92E5-3A74-6AA5-184D-C8704CEFF20B}"/>
              </a:ext>
            </a:extLst>
          </p:cNvPr>
          <p:cNvSpPr/>
          <p:nvPr/>
        </p:nvSpPr>
        <p:spPr>
          <a:xfrm>
            <a:off x="1452299" y="2353346"/>
            <a:ext cx="2084832" cy="1207008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French 🇫🇷: &gt;2 cm circumferential edge from hilar level 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729317-1A7A-4B60-D74F-B509A9A8AC82}"/>
              </a:ext>
            </a:extLst>
          </p:cNvPr>
          <p:cNvSpPr/>
          <p:nvPr/>
        </p:nvSpPr>
        <p:spPr>
          <a:xfrm>
            <a:off x="8934413" y="2772228"/>
            <a:ext cx="2084832" cy="656771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BTS🇬🇧: &gt;2 cm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9D2F73-55C1-8E49-184E-B9718BD03234}"/>
              </a:ext>
            </a:extLst>
          </p:cNvPr>
          <p:cNvSpPr/>
          <p:nvPr/>
        </p:nvSpPr>
        <p:spPr>
          <a:xfrm>
            <a:off x="1964322" y="454155"/>
            <a:ext cx="2084832" cy="1207008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ACCP 🇺🇸: apex to cupola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02E1926-CEE2-9159-8D33-69E2260ADFDB}"/>
              </a:ext>
            </a:extLst>
          </p:cNvPr>
          <p:cNvCxnSpPr/>
          <p:nvPr/>
        </p:nvCxnSpPr>
        <p:spPr>
          <a:xfrm>
            <a:off x="4049154" y="841829"/>
            <a:ext cx="1030846" cy="391885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2" name="Right Brace 21">
            <a:extLst>
              <a:ext uri="{FF2B5EF4-FFF2-40B4-BE49-F238E27FC236}">
                <a16:creationId xmlns:a16="http://schemas.microsoft.com/office/drawing/2014/main" id="{81A26068-D576-F728-EE57-44B0504D50F3}"/>
              </a:ext>
            </a:extLst>
          </p:cNvPr>
          <p:cNvSpPr/>
          <p:nvPr/>
        </p:nvSpPr>
        <p:spPr>
          <a:xfrm rot="20294512">
            <a:off x="8226115" y="1300992"/>
            <a:ext cx="478971" cy="3599242"/>
          </a:xfrm>
          <a:prstGeom prst="rightBrace">
            <a:avLst>
              <a:gd name="adj1" fmla="val 8333"/>
              <a:gd name="adj2" fmla="val 26121"/>
            </a:avLst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472B70B-1A2C-D3A0-BC66-DE1E7845FD0F}"/>
              </a:ext>
            </a:extLst>
          </p:cNvPr>
          <p:cNvSpPr/>
          <p:nvPr/>
        </p:nvSpPr>
        <p:spPr>
          <a:xfrm>
            <a:off x="8465600" y="1229182"/>
            <a:ext cx="2084832" cy="1207008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Belgian 🇧🇪: circumferential edge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A743CB9-C70F-551D-823E-385B0A5D5DB5}"/>
              </a:ext>
            </a:extLst>
          </p:cNvPr>
          <p:cNvSpPr txBox="1"/>
          <p:nvPr/>
        </p:nvSpPr>
        <p:spPr>
          <a:xfrm>
            <a:off x="886335" y="6016171"/>
            <a:ext cx="10419330" cy="646331"/>
          </a:xfrm>
          <a:prstGeom prst="rect">
            <a:avLst/>
          </a:prstGeom>
          <a:solidFill>
            <a:srgbClr val="052245"/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There is no international consensus size</a:t>
            </a:r>
          </a:p>
        </p:txBody>
      </p:sp>
    </p:spTree>
    <p:extLst>
      <p:ext uri="{BB962C8B-B14F-4D97-AF65-F5344CB8AC3E}">
        <p14:creationId xmlns:p14="http://schemas.microsoft.com/office/powerpoint/2010/main" val="29320135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092D71-6738-4118-D6A1-9EF41F85E3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E9EA9EE9-F583-2E73-7601-34D8198B4B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4331" y="454155"/>
            <a:ext cx="6178524" cy="5949690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D088224-31A3-EB93-105D-E833B0DA7726}"/>
              </a:ext>
            </a:extLst>
          </p:cNvPr>
          <p:cNvCxnSpPr>
            <a:cxnSpLocks/>
          </p:cNvCxnSpPr>
          <p:nvPr/>
        </p:nvCxnSpPr>
        <p:spPr>
          <a:xfrm flipV="1">
            <a:off x="697978" y="1000125"/>
            <a:ext cx="1649231" cy="3917824"/>
          </a:xfrm>
          <a:prstGeom prst="straightConnector1">
            <a:avLst/>
          </a:prstGeom>
          <a:ln w="152400">
            <a:solidFill>
              <a:srgbClr val="00963F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9DE843DA-B8FB-CE17-341B-BF9C9B344A3F}"/>
              </a:ext>
            </a:extLst>
          </p:cNvPr>
          <p:cNvSpPr txBox="1"/>
          <p:nvPr/>
        </p:nvSpPr>
        <p:spPr>
          <a:xfrm>
            <a:off x="2678151" y="2382559"/>
            <a:ext cx="7529408" cy="2092881"/>
          </a:xfrm>
          <a:prstGeom prst="rect">
            <a:avLst/>
          </a:prstGeom>
          <a:solidFill>
            <a:srgbClr val="00963F"/>
          </a:solidFill>
        </p:spPr>
        <p:txBody>
          <a:bodyPr wrap="square" rtlCol="0">
            <a:spAutoFit/>
          </a:bodyPr>
          <a:lstStyle/>
          <a:p>
            <a:r>
              <a:rPr lang="en-US" sz="6500" b="1" dirty="0">
                <a:solidFill>
                  <a:schemeClr val="bg1"/>
                </a:solidFill>
              </a:rPr>
              <a:t>Should we have an Italian one as well? </a:t>
            </a:r>
          </a:p>
        </p:txBody>
      </p:sp>
    </p:spTree>
    <p:extLst>
      <p:ext uri="{BB962C8B-B14F-4D97-AF65-F5344CB8AC3E}">
        <p14:creationId xmlns:p14="http://schemas.microsoft.com/office/powerpoint/2010/main" val="16206641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0E3D34-7A17-71FD-6E5B-39FD79F91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173306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Today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FB0332-3035-BADD-0C5C-B5343A7979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263" y="1666876"/>
            <a:ext cx="11663362" cy="4351338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chemeClr val="bg1"/>
                </a:solidFill>
              </a:rPr>
              <a:t>Size alone is </a:t>
            </a:r>
            <a:r>
              <a:rPr lang="en-US" sz="4400" b="1" u="sng" dirty="0">
                <a:solidFill>
                  <a:schemeClr val="bg1"/>
                </a:solidFill>
              </a:rPr>
              <a:t>not</a:t>
            </a:r>
            <a:r>
              <a:rPr lang="en-US" sz="4400" b="1" dirty="0">
                <a:solidFill>
                  <a:schemeClr val="bg1"/>
                </a:solidFill>
              </a:rPr>
              <a:t> an indication</a:t>
            </a:r>
          </a:p>
          <a:p>
            <a:pPr lvl="1"/>
            <a:r>
              <a:rPr lang="en-US" sz="4400" b="1" dirty="0">
                <a:solidFill>
                  <a:schemeClr val="bg1"/>
                </a:solidFill>
              </a:rPr>
              <a:t>High risk characteristics</a:t>
            </a:r>
            <a:r>
              <a:rPr lang="en-US" sz="4400" b="1" baseline="30000" dirty="0">
                <a:solidFill>
                  <a:schemeClr val="bg1"/>
                </a:solidFill>
              </a:rPr>
              <a:t>[1]</a:t>
            </a:r>
            <a:r>
              <a:rPr lang="en-US" sz="4400" dirty="0">
                <a:solidFill>
                  <a:schemeClr val="bg1"/>
                </a:solidFill>
              </a:rPr>
              <a:t>: </a:t>
            </a:r>
          </a:p>
          <a:p>
            <a:pPr marL="0" indent="0">
              <a:buNone/>
            </a:pPr>
            <a:r>
              <a:rPr lang="en-US" sz="3600" dirty="0">
                <a:solidFill>
                  <a:schemeClr val="bg1"/>
                </a:solidFill>
              </a:rPr>
              <a:t>	</a:t>
            </a:r>
            <a:r>
              <a:rPr lang="en-US" sz="3200" dirty="0">
                <a:solidFill>
                  <a:schemeClr val="bg1"/>
                </a:solidFill>
              </a:rPr>
              <a:t>tension </a:t>
            </a:r>
            <a:r>
              <a:rPr lang="en-US" sz="3200" dirty="0" err="1">
                <a:solidFill>
                  <a:schemeClr val="bg1"/>
                </a:solidFill>
              </a:rPr>
              <a:t>ptx</a:t>
            </a:r>
            <a:r>
              <a:rPr lang="en-US" sz="3200" dirty="0">
                <a:solidFill>
                  <a:schemeClr val="bg1"/>
                </a:solidFill>
              </a:rPr>
              <a:t>, significant hypoxia, bilateral </a:t>
            </a:r>
            <a:r>
              <a:rPr lang="en-US" sz="3200" dirty="0" err="1">
                <a:solidFill>
                  <a:schemeClr val="bg1"/>
                </a:solidFill>
              </a:rPr>
              <a:t>ptx</a:t>
            </a:r>
            <a:r>
              <a:rPr lang="en-US" sz="3200" dirty="0">
                <a:solidFill>
                  <a:schemeClr val="bg1"/>
                </a:solidFill>
              </a:rPr>
              <a:t>, 			underlying lung disease, &gt;50 years with 				significant smoking history, </a:t>
            </a:r>
            <a:r>
              <a:rPr lang="en-US" sz="3200" dirty="0" err="1">
                <a:solidFill>
                  <a:schemeClr val="bg1"/>
                </a:solidFill>
              </a:rPr>
              <a:t>haemoptx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endParaRPr lang="en-US" sz="3600" dirty="0">
              <a:solidFill>
                <a:schemeClr val="bg1"/>
              </a:solidFill>
            </a:endParaRPr>
          </a:p>
          <a:p>
            <a:pPr lvl="4"/>
            <a:r>
              <a:rPr lang="en-US" sz="4400" b="1" dirty="0">
                <a:solidFill>
                  <a:schemeClr val="bg1"/>
                </a:solidFill>
              </a:rPr>
              <a:t>Symptom-driven approach</a:t>
            </a:r>
          </a:p>
          <a:p>
            <a:pPr lvl="8"/>
            <a:r>
              <a:rPr lang="en-US" sz="4400" b="1" dirty="0">
                <a:solidFill>
                  <a:schemeClr val="bg1"/>
                </a:solidFill>
              </a:rPr>
              <a:t>Follow-up is more important</a:t>
            </a:r>
          </a:p>
          <a:p>
            <a:pPr marL="0" indent="0">
              <a:buNone/>
            </a:pP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31D8E9-75EB-738F-3111-AD3F58C550A3}"/>
              </a:ext>
            </a:extLst>
          </p:cNvPr>
          <p:cNvSpPr txBox="1"/>
          <p:nvPr/>
        </p:nvSpPr>
        <p:spPr>
          <a:xfrm>
            <a:off x="9956800" y="6334780"/>
            <a:ext cx="2095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95000"/>
                  </a:schemeClr>
                </a:solidFill>
              </a:rPr>
              <a:t>1 </a:t>
            </a:r>
            <a:r>
              <a:rPr lang="en-US" sz="1400" dirty="0">
                <a:solidFill>
                  <a:schemeClr val="bg1"/>
                </a:solidFill>
              </a:rPr>
              <a:t>ME Roberts et al. </a:t>
            </a:r>
            <a:r>
              <a:rPr lang="en-US" sz="1400" dirty="0">
                <a:solidFill>
                  <a:schemeClr val="bg1">
                    <a:lumMod val="95000"/>
                  </a:schemeClr>
                </a:solidFill>
              </a:rPr>
              <a:t>BTS - Thorax 2023</a:t>
            </a:r>
          </a:p>
        </p:txBody>
      </p:sp>
    </p:spTree>
    <p:extLst>
      <p:ext uri="{BB962C8B-B14F-4D97-AF65-F5344CB8AC3E}">
        <p14:creationId xmlns:p14="http://schemas.microsoft.com/office/powerpoint/2010/main" val="24794246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829027-9B67-04F9-AD04-E2595D8AF1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Pneumothorax management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59CC6E4-F95E-602A-2523-A8C919DD25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34963" y="1325563"/>
            <a:ext cx="11522074" cy="48514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DCBE430-9F54-926C-E081-9EC13FC4D62C}"/>
              </a:ext>
            </a:extLst>
          </p:cNvPr>
          <p:cNvSpPr txBox="1"/>
          <p:nvPr/>
        </p:nvSpPr>
        <p:spPr>
          <a:xfrm>
            <a:off x="9486900" y="6334780"/>
            <a:ext cx="2705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ERS/EACTS/ESTS Guidelines. </a:t>
            </a:r>
          </a:p>
          <a:p>
            <a:r>
              <a:rPr lang="en-US" sz="1400" dirty="0">
                <a:solidFill>
                  <a:schemeClr val="bg1"/>
                </a:solidFill>
              </a:rPr>
              <a:t>Walker S. et al– ERJ 2024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FBD55B7-D02B-749F-BFE9-18BB3838ABD5}"/>
              </a:ext>
            </a:extLst>
          </p:cNvPr>
          <p:cNvSpPr/>
          <p:nvPr/>
        </p:nvSpPr>
        <p:spPr>
          <a:xfrm>
            <a:off x="304101" y="3429000"/>
            <a:ext cx="2108434" cy="1053353"/>
          </a:xfrm>
          <a:prstGeom prst="rect">
            <a:avLst/>
          </a:prstGeom>
          <a:noFill/>
          <a:ln w="889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A176AE9-887A-33A3-11F5-7ED5598BE155}"/>
              </a:ext>
            </a:extLst>
          </p:cNvPr>
          <p:cNvSpPr/>
          <p:nvPr/>
        </p:nvSpPr>
        <p:spPr>
          <a:xfrm>
            <a:off x="2412535" y="2023672"/>
            <a:ext cx="9444502" cy="627454"/>
          </a:xfrm>
          <a:prstGeom prst="rect">
            <a:avLst/>
          </a:prstGeom>
          <a:noFill/>
          <a:ln w="889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2116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3362E7-486A-8D44-4FA5-7DAFD1A77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Needle aspiration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B13671-27EA-3D74-5E77-444C516386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100" y="1769268"/>
            <a:ext cx="5511800" cy="4351338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Success rate 60-67% </a:t>
            </a:r>
          </a:p>
          <a:p>
            <a:r>
              <a:rPr lang="en-US" dirty="0">
                <a:solidFill>
                  <a:schemeClr val="bg1"/>
                </a:solidFill>
              </a:rPr>
              <a:t>Single procedure in 2/3 cases</a:t>
            </a:r>
          </a:p>
          <a:p>
            <a:r>
              <a:rPr lang="en-US" dirty="0">
                <a:solidFill>
                  <a:schemeClr val="bg1"/>
                </a:solidFill>
              </a:rPr>
              <a:t>Lower complication</a:t>
            </a:r>
          </a:p>
          <a:p>
            <a:r>
              <a:rPr lang="en-US" dirty="0">
                <a:solidFill>
                  <a:schemeClr val="bg1"/>
                </a:solidFill>
              </a:rPr>
              <a:t>Better tolerability </a:t>
            </a:r>
          </a:p>
          <a:p>
            <a:r>
              <a:rPr lang="en-US" dirty="0">
                <a:solidFill>
                  <a:srgbClr val="FFFF00"/>
                </a:solidFill>
              </a:rPr>
              <a:t>Not definitive </a:t>
            </a:r>
            <a:r>
              <a:rPr lang="en-US" dirty="0">
                <a:solidFill>
                  <a:schemeClr val="bg1"/>
                </a:solidFill>
              </a:rPr>
              <a:t>– may need further intervention </a:t>
            </a:r>
          </a:p>
          <a:p>
            <a:r>
              <a:rPr lang="en-US" u="sng" dirty="0">
                <a:solidFill>
                  <a:schemeClr val="bg1"/>
                </a:solidFill>
              </a:rPr>
              <a:t>Reserved for PSP</a:t>
            </a:r>
            <a:r>
              <a:rPr lang="en-US" dirty="0">
                <a:solidFill>
                  <a:schemeClr val="bg1"/>
                </a:solidFill>
              </a:rPr>
              <a:t>, not for SSP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7990B2-D16D-38F4-6D8D-CC44590CD0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6102" y="1769268"/>
            <a:ext cx="6200798" cy="3623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0036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4646AD-8B4D-DE94-171D-2E299499BB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600200"/>
            <a:ext cx="9144000" cy="1176337"/>
          </a:xfrm>
        </p:spPr>
        <p:txBody>
          <a:bodyPr>
            <a:normAutofit/>
          </a:bodyPr>
          <a:lstStyle/>
          <a:p>
            <a:r>
              <a:rPr lang="en-US" sz="7200" b="1" dirty="0">
                <a:solidFill>
                  <a:schemeClr val="bg1"/>
                </a:solidFill>
              </a:rPr>
              <a:t>Pneumothorax</a:t>
            </a:r>
            <a:r>
              <a:rPr lang="en-US" sz="7200" b="1" dirty="0"/>
              <a:t>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AC2AA0-C08B-5E0B-17A0-1F413FB01E8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sz="3000" dirty="0">
                <a:solidFill>
                  <a:schemeClr val="bg1"/>
                </a:solidFill>
              </a:rPr>
              <a:t>Dr. Stefano </a:t>
            </a:r>
            <a:r>
              <a:rPr lang="en-US" sz="3000" dirty="0" err="1">
                <a:solidFill>
                  <a:schemeClr val="bg1"/>
                </a:solidFill>
              </a:rPr>
              <a:t>Kette</a:t>
            </a:r>
            <a:endParaRPr lang="en-US" sz="3000" dirty="0">
              <a:solidFill>
                <a:schemeClr val="bg1"/>
              </a:solidFill>
            </a:endParaRPr>
          </a:p>
          <a:p>
            <a:r>
              <a:rPr lang="en-US" sz="3000" dirty="0">
                <a:solidFill>
                  <a:schemeClr val="bg1"/>
                </a:solidFill>
              </a:rPr>
              <a:t>13/05/2026 - </a:t>
            </a:r>
            <a:r>
              <a:rPr lang="en-US" sz="3000" dirty="0" err="1">
                <a:solidFill>
                  <a:schemeClr val="bg1"/>
                </a:solidFill>
              </a:rPr>
              <a:t>Pneumotrieste</a:t>
            </a:r>
            <a:r>
              <a:rPr lang="en-US" sz="3000" dirty="0">
                <a:solidFill>
                  <a:schemeClr val="bg1"/>
                </a:solidFill>
              </a:rPr>
              <a:t> 2026 </a:t>
            </a:r>
          </a:p>
          <a:p>
            <a:r>
              <a:rPr lang="en-US" sz="3000" dirty="0">
                <a:solidFill>
                  <a:schemeClr val="bg1"/>
                </a:solidFill>
              </a:rPr>
              <a:t>Università degli Studi di Trieste</a:t>
            </a:r>
          </a:p>
          <a:p>
            <a:r>
              <a:rPr lang="en-US" sz="3000" dirty="0">
                <a:solidFill>
                  <a:schemeClr val="bg1"/>
                </a:solidFill>
              </a:rPr>
              <a:t>Azienda Sanitaria </a:t>
            </a:r>
            <a:r>
              <a:rPr lang="en-US" sz="3000" dirty="0" err="1">
                <a:solidFill>
                  <a:schemeClr val="bg1"/>
                </a:solidFill>
              </a:rPr>
              <a:t>Universitaria</a:t>
            </a:r>
            <a:r>
              <a:rPr lang="en-US" sz="3000" dirty="0">
                <a:solidFill>
                  <a:schemeClr val="bg1"/>
                </a:solidFill>
              </a:rPr>
              <a:t> Friuli Centrale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53177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5521E5-FA1F-09D2-F4A4-2AD0B6C69C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Management</a:t>
            </a:r>
            <a:r>
              <a:rPr lang="en-US" dirty="0"/>
              <a:t> </a:t>
            </a:r>
          </a:p>
        </p:txBody>
      </p:sp>
      <p:sp>
        <p:nvSpPr>
          <p:cNvPr id="4" name="Pentagon 3">
            <a:extLst>
              <a:ext uri="{FF2B5EF4-FFF2-40B4-BE49-F238E27FC236}">
                <a16:creationId xmlns:a16="http://schemas.microsoft.com/office/drawing/2014/main" id="{1BE9D222-6CCC-E9C4-8470-EF7D8F11C917}"/>
              </a:ext>
            </a:extLst>
          </p:cNvPr>
          <p:cNvSpPr/>
          <p:nvPr/>
        </p:nvSpPr>
        <p:spPr>
          <a:xfrm>
            <a:off x="487472" y="2927959"/>
            <a:ext cx="3395597" cy="1002082"/>
          </a:xfrm>
          <a:prstGeom prst="homePlat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52245"/>
                </a:solidFill>
              </a:rPr>
              <a:t>1. Clinically unstable patient</a:t>
            </a:r>
          </a:p>
        </p:txBody>
      </p:sp>
      <p:sp>
        <p:nvSpPr>
          <p:cNvPr id="5" name="Pentagon 4">
            <a:extLst>
              <a:ext uri="{FF2B5EF4-FFF2-40B4-BE49-F238E27FC236}">
                <a16:creationId xmlns:a16="http://schemas.microsoft.com/office/drawing/2014/main" id="{BADB1315-72D2-F4ED-E6A5-EA099CE5BBE3}"/>
              </a:ext>
            </a:extLst>
          </p:cNvPr>
          <p:cNvSpPr/>
          <p:nvPr/>
        </p:nvSpPr>
        <p:spPr>
          <a:xfrm>
            <a:off x="4398201" y="2927959"/>
            <a:ext cx="3395597" cy="1002082"/>
          </a:xfrm>
          <a:prstGeom prst="homePlat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52245"/>
                </a:solidFill>
              </a:rPr>
              <a:t>2. Minimally symptomatic</a:t>
            </a:r>
          </a:p>
        </p:txBody>
      </p:sp>
      <p:sp>
        <p:nvSpPr>
          <p:cNvPr id="6" name="Pentagon 5">
            <a:extLst>
              <a:ext uri="{FF2B5EF4-FFF2-40B4-BE49-F238E27FC236}">
                <a16:creationId xmlns:a16="http://schemas.microsoft.com/office/drawing/2014/main" id="{B1C68A29-5518-854E-49F0-97F3CC60108A}"/>
              </a:ext>
            </a:extLst>
          </p:cNvPr>
          <p:cNvSpPr/>
          <p:nvPr/>
        </p:nvSpPr>
        <p:spPr>
          <a:xfrm>
            <a:off x="8308930" y="2927959"/>
            <a:ext cx="3395597" cy="1002082"/>
          </a:xfrm>
          <a:prstGeom prst="homePlat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52245"/>
                </a:solidFill>
              </a:rPr>
              <a:t>3. Clinically stable symptomatic</a:t>
            </a:r>
          </a:p>
        </p:txBody>
      </p:sp>
    </p:spTree>
    <p:extLst>
      <p:ext uri="{BB962C8B-B14F-4D97-AF65-F5344CB8AC3E}">
        <p14:creationId xmlns:p14="http://schemas.microsoft.com/office/powerpoint/2010/main" val="22017874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EF0E3E-F78B-CA0B-3D77-4F8D1C595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1. Clinically unstable 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60A2E1A9-B04F-C480-0CD4-F4EB8827D12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73526744"/>
              </p:ext>
            </p:extLst>
          </p:nvPr>
        </p:nvGraphicFramePr>
        <p:xfrm>
          <a:off x="2434213" y="1556921"/>
          <a:ext cx="7323574" cy="3302526"/>
        </p:xfrm>
        <a:graphic>
          <a:graphicData uri="http://schemas.openxmlformats.org/drawingml/2006/table">
            <a:tbl>
              <a:tblPr/>
              <a:tblGrid>
                <a:gridCol w="7323574">
                  <a:extLst>
                    <a:ext uri="{9D8B030D-6E8A-4147-A177-3AD203B41FA5}">
                      <a16:colId xmlns:a16="http://schemas.microsoft.com/office/drawing/2014/main" val="1279166007"/>
                    </a:ext>
                  </a:extLst>
                </a:gridCol>
              </a:tblGrid>
              <a:tr h="426558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GB" b="1" dirty="0">
                          <a:solidFill>
                            <a:schemeClr val="bg1"/>
                          </a:solidFill>
                          <a:effectLst/>
                        </a:rPr>
                        <a:t>High-risk characteristics for clinical deterioration</a:t>
                      </a:r>
                      <a:r>
                        <a:rPr lang="en-GB" b="1" baseline="30000" dirty="0">
                          <a:solidFill>
                            <a:schemeClr val="bg1"/>
                          </a:solidFill>
                          <a:effectLst/>
                        </a:rPr>
                        <a:t>[1]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8E8E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E8E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48149272"/>
                  </a:ext>
                </a:extLst>
              </a:tr>
              <a:tr h="426558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GB" dirty="0">
                          <a:solidFill>
                            <a:schemeClr val="bg1"/>
                          </a:solidFill>
                          <a:effectLst/>
                        </a:rPr>
                        <a:t>1. Tension pneumothorax (clinical instability)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8E8E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E8E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61465054"/>
                  </a:ext>
                </a:extLst>
              </a:tr>
              <a:tr h="743178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GB" dirty="0">
                          <a:solidFill>
                            <a:schemeClr val="bg1"/>
                          </a:solidFill>
                          <a:effectLst/>
                        </a:rPr>
                        <a:t>2. &gt;50 years of age with significant smoking history (</a:t>
                      </a:r>
                      <a:r>
                        <a:rPr lang="en-GB" dirty="0" err="1">
                          <a:solidFill>
                            <a:schemeClr val="bg1"/>
                          </a:solidFill>
                          <a:effectLst/>
                        </a:rPr>
                        <a:t>ie</a:t>
                      </a:r>
                      <a:r>
                        <a:rPr lang="en-GB" dirty="0">
                          <a:solidFill>
                            <a:schemeClr val="bg1"/>
                          </a:solidFill>
                          <a:effectLst/>
                        </a:rPr>
                        <a:t> &gt;20 pack years)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8E8E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E8E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81447538"/>
                  </a:ext>
                </a:extLst>
              </a:tr>
              <a:tr h="426558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GB">
                          <a:solidFill>
                            <a:schemeClr val="bg1"/>
                          </a:solidFill>
                          <a:effectLst/>
                        </a:rPr>
                        <a:t>3. Known underlying lung disease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8E8E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E8E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52071665"/>
                  </a:ext>
                </a:extLst>
              </a:tr>
              <a:tr h="426558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GB">
                          <a:solidFill>
                            <a:schemeClr val="bg1"/>
                          </a:solidFill>
                          <a:effectLst/>
                        </a:rPr>
                        <a:t>4. Significant hypoxia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8E8E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E8E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59192881"/>
                  </a:ext>
                </a:extLst>
              </a:tr>
              <a:tr h="426558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GB">
                          <a:solidFill>
                            <a:schemeClr val="bg1"/>
                          </a:solidFill>
                          <a:effectLst/>
                        </a:rPr>
                        <a:t>5. Bilateral pneumothorax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8E8E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E8E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48983493"/>
                  </a:ext>
                </a:extLst>
              </a:tr>
              <a:tr h="426558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GB" dirty="0">
                          <a:solidFill>
                            <a:schemeClr val="bg1"/>
                          </a:solidFill>
                          <a:effectLst/>
                        </a:rPr>
                        <a:t>6. </a:t>
                      </a:r>
                      <a:r>
                        <a:rPr lang="en-GB" dirty="0" err="1">
                          <a:solidFill>
                            <a:schemeClr val="bg1"/>
                          </a:solidFill>
                          <a:effectLst/>
                        </a:rPr>
                        <a:t>Haemopneumothorax</a:t>
                      </a:r>
                      <a:endParaRPr lang="en-GB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8E8E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E8E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66441487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F20B15B2-E280-1742-7799-E63C752C6905}"/>
              </a:ext>
            </a:extLst>
          </p:cNvPr>
          <p:cNvSpPr txBox="1"/>
          <p:nvPr/>
        </p:nvSpPr>
        <p:spPr>
          <a:xfrm>
            <a:off x="92075" y="5134451"/>
            <a:ext cx="121126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The most important factor in the acute management of pneumothorax is the clinical stability of the patient. </a:t>
            </a:r>
            <a:r>
              <a:rPr lang="en-GB" sz="2400" b="1" dirty="0">
                <a:solidFill>
                  <a:schemeClr val="bg1"/>
                </a:solidFill>
              </a:rPr>
              <a:t>If there are concerns of clinical deterioration, urgent </a:t>
            </a:r>
            <a:r>
              <a:rPr lang="en-GB" sz="2400" b="1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chest drainage</a:t>
            </a:r>
            <a:r>
              <a:rPr lang="en-GB" sz="2400" b="1" dirty="0">
                <a:solidFill>
                  <a:schemeClr val="bg1"/>
                </a:solidFill>
              </a:rPr>
              <a:t> is required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16B6C4-B89B-B18E-5524-546B03EA0833}"/>
              </a:ext>
            </a:extLst>
          </p:cNvPr>
          <p:cNvSpPr txBox="1"/>
          <p:nvPr/>
        </p:nvSpPr>
        <p:spPr>
          <a:xfrm>
            <a:off x="10401300" y="6334780"/>
            <a:ext cx="16986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1 ME Roberts et al. </a:t>
            </a:r>
          </a:p>
          <a:p>
            <a:r>
              <a:rPr lang="en-US" sz="1400" dirty="0">
                <a:solidFill>
                  <a:schemeClr val="bg1"/>
                </a:solidFill>
              </a:rPr>
              <a:t>BTS 2023 - Thorax</a:t>
            </a:r>
          </a:p>
        </p:txBody>
      </p:sp>
    </p:spTree>
    <p:extLst>
      <p:ext uri="{BB962C8B-B14F-4D97-AF65-F5344CB8AC3E}">
        <p14:creationId xmlns:p14="http://schemas.microsoft.com/office/powerpoint/2010/main" val="6518446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48717C-1165-4995-2045-546DBF1E70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2. Minimally symptomatic </a:t>
            </a:r>
          </a:p>
        </p:txBody>
      </p:sp>
      <p:pic>
        <p:nvPicPr>
          <p:cNvPr id="5" name="Content Placeholder 4" descr="A close-up of a medical information&#10;&#10;AI-generated content may be incorrect.">
            <a:extLst>
              <a:ext uri="{FF2B5EF4-FFF2-40B4-BE49-F238E27FC236}">
                <a16:creationId xmlns:a16="http://schemas.microsoft.com/office/drawing/2014/main" id="{187A60C7-34D7-3F0C-E6A8-1A70C8AF44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08050" y="2898775"/>
            <a:ext cx="10375900" cy="3327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B767F27-EFC3-67C8-92EE-D5D068601A18}"/>
              </a:ext>
            </a:extLst>
          </p:cNvPr>
          <p:cNvSpPr txBox="1"/>
          <p:nvPr/>
        </p:nvSpPr>
        <p:spPr>
          <a:xfrm>
            <a:off x="838200" y="1690688"/>
            <a:ext cx="10236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</a:rPr>
              <a:t>with minimal/no symptoms, conservative care (</a:t>
            </a:r>
            <a:r>
              <a:rPr lang="en-GB" sz="2000" dirty="0" err="1">
                <a:solidFill>
                  <a:schemeClr val="bg1"/>
                </a:solidFill>
              </a:rPr>
              <a:t>ie</a:t>
            </a:r>
            <a:r>
              <a:rPr lang="en-GB" sz="2000" dirty="0">
                <a:solidFill>
                  <a:schemeClr val="bg1"/>
                </a:solidFill>
              </a:rPr>
              <a:t> no drainage and monitoring only) is non-inferior to chest drain for radiological resolution of pneumothorax in 8 weeks, </a:t>
            </a:r>
            <a:r>
              <a:rPr lang="en-GB" sz="2000" b="1" u="sng" dirty="0">
                <a:solidFill>
                  <a:srgbClr val="FFC000"/>
                </a:solidFill>
              </a:rPr>
              <a:t>irrespective of the size of pneumothorax</a:t>
            </a:r>
            <a:endParaRPr lang="en-US" sz="2000" b="1" u="sng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5462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C8614F-D02C-7A9D-1B3C-4223927A4D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27D5EC-5D53-D554-62BD-C582D4EAF1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Conservative vs interventional treatment for spontaneous pneumothorax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4FF7F5-B848-B631-685F-DBDD10BDC4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800" y="1825625"/>
            <a:ext cx="11557000" cy="4351338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bg1"/>
                </a:solidFill>
              </a:rPr>
              <a:t>Non-inferiority, RCT comparing conservative vs interventional treatment for moderate-large </a:t>
            </a:r>
            <a:r>
              <a:rPr lang="en-US" dirty="0" err="1">
                <a:solidFill>
                  <a:schemeClr val="bg1"/>
                </a:solidFill>
              </a:rPr>
              <a:t>ptx</a:t>
            </a:r>
            <a:r>
              <a:rPr lang="en-US" dirty="0">
                <a:solidFill>
                  <a:schemeClr val="bg1"/>
                </a:solidFill>
              </a:rPr>
              <a:t> in 316 patients </a:t>
            </a:r>
          </a:p>
          <a:p>
            <a:r>
              <a:rPr lang="en-US" u="sng" dirty="0">
                <a:solidFill>
                  <a:schemeClr val="bg1"/>
                </a:solidFill>
              </a:rPr>
              <a:t>Primary outcome</a:t>
            </a:r>
            <a:r>
              <a:rPr lang="en-US" dirty="0">
                <a:solidFill>
                  <a:schemeClr val="bg1"/>
                </a:solidFill>
              </a:rPr>
              <a:t>: Re-expansion at 8 weeks</a:t>
            </a:r>
          </a:p>
          <a:p>
            <a:r>
              <a:rPr lang="en-US" u="sng" dirty="0">
                <a:solidFill>
                  <a:schemeClr val="bg1"/>
                </a:solidFill>
              </a:rPr>
              <a:t>Results</a:t>
            </a:r>
            <a:r>
              <a:rPr lang="en-US" dirty="0">
                <a:solidFill>
                  <a:schemeClr val="bg1"/>
                </a:solidFill>
              </a:rPr>
              <a:t>:</a:t>
            </a:r>
          </a:p>
          <a:p>
            <a:pPr marL="514350" indent="-514350">
              <a:buAutoNum type="arabicPeriod"/>
            </a:pPr>
            <a:r>
              <a:rPr lang="en-US" b="1" dirty="0">
                <a:solidFill>
                  <a:srgbClr val="FF0000"/>
                </a:solidFill>
              </a:rPr>
              <a:t>Re-expansion in 98.5% in intervention group vs 94.4% in the conservative group </a:t>
            </a:r>
            <a:r>
              <a:rPr lang="en-US" dirty="0">
                <a:solidFill>
                  <a:schemeClr val="bg1"/>
                </a:solidFill>
              </a:rPr>
              <a:t>(-4.1%, p=0.02 for non inferiority)</a:t>
            </a:r>
          </a:p>
          <a:p>
            <a:pPr marL="514350" indent="-514350">
              <a:buAutoNum type="arabicPeriod"/>
            </a:pPr>
            <a:r>
              <a:rPr lang="en-US" b="1" dirty="0">
                <a:solidFill>
                  <a:srgbClr val="FFC000"/>
                </a:solidFill>
              </a:rPr>
              <a:t>Twenty-five (15.4%) patients failed conservative management and required intervention </a:t>
            </a:r>
          </a:p>
          <a:p>
            <a:pPr marL="514350" indent="-514350"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Higher recurrence rate, need for surgery, longer LOS/time off from work, and more adverse events (pain) with intervention group 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51A90CB-1E25-242D-0D1F-BBE404BE5C1E}"/>
              </a:ext>
            </a:extLst>
          </p:cNvPr>
          <p:cNvSpPr txBox="1"/>
          <p:nvPr/>
        </p:nvSpPr>
        <p:spPr>
          <a:xfrm>
            <a:off x="9944100" y="6492875"/>
            <a:ext cx="224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S. Brown et al. NEJM 2020 </a:t>
            </a:r>
          </a:p>
        </p:txBody>
      </p:sp>
    </p:spTree>
    <p:extLst>
      <p:ext uri="{BB962C8B-B14F-4D97-AF65-F5344CB8AC3E}">
        <p14:creationId xmlns:p14="http://schemas.microsoft.com/office/powerpoint/2010/main" val="39405018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4AC98211-AEF0-E7EE-C96A-1BE8D067CF4F}"/>
              </a:ext>
            </a:extLst>
          </p:cNvPr>
          <p:cNvGrpSpPr/>
          <p:nvPr/>
        </p:nvGrpSpPr>
        <p:grpSpPr>
          <a:xfrm>
            <a:off x="500744" y="371804"/>
            <a:ext cx="11190512" cy="5143500"/>
            <a:chOff x="838198" y="1027906"/>
            <a:chExt cx="10515600" cy="4409508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83AA142D-22D9-C440-8F13-6CEB76887FA4}"/>
                </a:ext>
              </a:extLst>
            </p:cNvPr>
            <p:cNvGrpSpPr/>
            <p:nvPr/>
          </p:nvGrpSpPr>
          <p:grpSpPr>
            <a:xfrm>
              <a:off x="838198" y="1027906"/>
              <a:ext cx="10515600" cy="4409508"/>
              <a:chOff x="838198" y="1027906"/>
              <a:chExt cx="10515600" cy="4409508"/>
            </a:xfrm>
          </p:grpSpPr>
          <p:pic>
            <p:nvPicPr>
              <p:cNvPr id="3" name="Content Placeholder 4">
                <a:extLst>
                  <a:ext uri="{FF2B5EF4-FFF2-40B4-BE49-F238E27FC236}">
                    <a16:creationId xmlns:a16="http://schemas.microsoft.com/office/drawing/2014/main" id="{A4ADAF73-03FF-65F8-D399-95EB4EE5AB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38198" y="1027906"/>
                <a:ext cx="10515600" cy="3236418"/>
              </a:xfrm>
              <a:prstGeom prst="rect">
                <a:avLst/>
              </a:prstGeom>
            </p:spPr>
          </p:pic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41ED42FF-7851-F4D4-EC6A-815C8C0087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38199" y="4264324"/>
                <a:ext cx="10515599" cy="1173090"/>
              </a:xfrm>
              <a:prstGeom prst="rect">
                <a:avLst/>
              </a:prstGeom>
            </p:spPr>
          </p:pic>
        </p:grp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4C3B3D1-F1B8-0E3A-CFC2-D464F0B36AF8}"/>
                </a:ext>
              </a:extLst>
            </p:cNvPr>
            <p:cNvSpPr/>
            <p:nvPr/>
          </p:nvSpPr>
          <p:spPr>
            <a:xfrm>
              <a:off x="6489700" y="2476500"/>
              <a:ext cx="3846286" cy="558800"/>
            </a:xfrm>
            <a:prstGeom prst="rect">
              <a:avLst/>
            </a:prstGeom>
            <a:noFill/>
            <a:ln w="5080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1CC465E-D4C5-48C7-3359-A1633FE9D7A8}"/>
                </a:ext>
              </a:extLst>
            </p:cNvPr>
            <p:cNvSpPr/>
            <p:nvPr/>
          </p:nvSpPr>
          <p:spPr>
            <a:xfrm>
              <a:off x="6489700" y="3705524"/>
              <a:ext cx="3846286" cy="558800"/>
            </a:xfrm>
            <a:prstGeom prst="rect">
              <a:avLst/>
            </a:prstGeom>
            <a:noFill/>
            <a:ln w="5080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ABFAE63-2FB6-00F4-6E31-0C6C90235A72}"/>
                </a:ext>
              </a:extLst>
            </p:cNvPr>
            <p:cNvSpPr/>
            <p:nvPr/>
          </p:nvSpPr>
          <p:spPr>
            <a:xfrm>
              <a:off x="6489700" y="4927105"/>
              <a:ext cx="3846286" cy="443211"/>
            </a:xfrm>
            <a:prstGeom prst="rect">
              <a:avLst/>
            </a:prstGeom>
            <a:noFill/>
            <a:ln w="5080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9D859E33-EF2B-B4AD-39F1-F95109289A43}"/>
              </a:ext>
            </a:extLst>
          </p:cNvPr>
          <p:cNvSpPr txBox="1"/>
          <p:nvPr/>
        </p:nvSpPr>
        <p:spPr>
          <a:xfrm>
            <a:off x="1042307" y="5778310"/>
            <a:ext cx="101073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Perhaps cohort who are less likely to require intervention and can be managed conservatively? </a:t>
            </a:r>
          </a:p>
        </p:txBody>
      </p:sp>
    </p:spTree>
    <p:extLst>
      <p:ext uri="{BB962C8B-B14F-4D97-AF65-F5344CB8AC3E}">
        <p14:creationId xmlns:p14="http://schemas.microsoft.com/office/powerpoint/2010/main" val="29054556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1573B-8953-12F4-D34E-F4D60B820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3192"/>
            <a:ext cx="12420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rgbClr val="FFC000"/>
                </a:solidFill>
              </a:rPr>
              <a:t>RAMPP trial</a:t>
            </a:r>
            <a:r>
              <a:rPr lang="en-US" dirty="0">
                <a:solidFill>
                  <a:schemeClr val="bg1"/>
                </a:solidFill>
              </a:rPr>
              <a:t>: </a:t>
            </a:r>
            <a:r>
              <a:rPr lang="en-GB" sz="3100" dirty="0">
                <a:solidFill>
                  <a:schemeClr val="bg1"/>
                </a:solidFill>
              </a:rPr>
              <a:t>Ambulatory management of primary spontaneous pneumothorax: </a:t>
            </a:r>
            <a:br>
              <a:rPr lang="en-GB" sz="3100" dirty="0">
                <a:solidFill>
                  <a:schemeClr val="bg1"/>
                </a:solidFill>
              </a:rPr>
            </a:br>
            <a:r>
              <a:rPr lang="en-GB" sz="3100" dirty="0">
                <a:solidFill>
                  <a:schemeClr val="bg1"/>
                </a:solidFill>
              </a:rPr>
              <a:t>an open-label, randomised controlled trial</a:t>
            </a:r>
            <a:br>
              <a:rPr lang="en-GB" dirty="0"/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64436DE-294F-BCD0-D94B-7EBD1F0145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900" y="1690688"/>
            <a:ext cx="7480300" cy="4351338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Large pneumothorax (≥2 cm at the level of the hilum) or significant symptoms, or both</a:t>
            </a:r>
          </a:p>
          <a:p>
            <a:r>
              <a:rPr lang="en-GB" dirty="0">
                <a:solidFill>
                  <a:schemeClr val="bg1"/>
                </a:solidFill>
              </a:rPr>
              <a:t>Randomly assigned (1:1) to either insertion of an ambulatory device (Rocket Pleural Vent – 8Fr) or standard care (aspiration, standard chest tube insertion, or both) as per BTS 2010 guidelines.</a:t>
            </a:r>
          </a:p>
          <a:p>
            <a:r>
              <a:rPr lang="en-GB" b="1" dirty="0">
                <a:solidFill>
                  <a:schemeClr val="bg1"/>
                </a:solidFill>
              </a:rPr>
              <a:t>Primary outcome</a:t>
            </a:r>
            <a:r>
              <a:rPr lang="en-GB" dirty="0">
                <a:solidFill>
                  <a:schemeClr val="bg1"/>
                </a:solidFill>
              </a:rPr>
              <a:t>: </a:t>
            </a:r>
            <a:r>
              <a:rPr lang="en-GB" u="sng" dirty="0">
                <a:solidFill>
                  <a:schemeClr val="bg1"/>
                </a:solidFill>
              </a:rPr>
              <a:t>hospital stay over 30 days &amp; 12 months follow-up</a:t>
            </a:r>
            <a:endParaRPr lang="en-US" u="sng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DB05E85-3FD2-382B-5C34-397A5301ABB8}"/>
              </a:ext>
            </a:extLst>
          </p:cNvPr>
          <p:cNvSpPr txBox="1"/>
          <p:nvPr/>
        </p:nvSpPr>
        <p:spPr>
          <a:xfrm>
            <a:off x="9245600" y="6550223"/>
            <a:ext cx="294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Rob Hallifax et al – The Lancet 2020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89109FB-D20B-98E3-6617-00A35DD242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9788" y="1690688"/>
            <a:ext cx="353546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0326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BEEB458-1A8D-2972-0763-44D6058D06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1626"/>
            <a:ext cx="7772400" cy="1739363"/>
          </a:xfrm>
          <a:prstGeom prst="rect">
            <a:avLst/>
          </a:prstGeo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A3D1CC17-2B74-CEB0-6404-DBE5E711D9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422423" y="1850989"/>
            <a:ext cx="6349977" cy="500701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ECC3AB9-B1F8-F8A8-E465-2303062C6599}"/>
              </a:ext>
            </a:extLst>
          </p:cNvPr>
          <p:cNvSpPr txBox="1"/>
          <p:nvPr/>
        </p:nvSpPr>
        <p:spPr>
          <a:xfrm>
            <a:off x="9245600" y="6550223"/>
            <a:ext cx="294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Rob Hallifax et al – The Lancet 2020</a:t>
            </a:r>
          </a:p>
        </p:txBody>
      </p:sp>
    </p:spTree>
    <p:extLst>
      <p:ext uri="{BB962C8B-B14F-4D97-AF65-F5344CB8AC3E}">
        <p14:creationId xmlns:p14="http://schemas.microsoft.com/office/powerpoint/2010/main" val="30322963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9492F13-1959-CCDB-FA64-646377C0E5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25128" y="797718"/>
            <a:ext cx="10741744" cy="526256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3D63B67-99AC-68FC-F3EC-98EA184AEC2E}"/>
              </a:ext>
            </a:extLst>
          </p:cNvPr>
          <p:cNvSpPr txBox="1"/>
          <p:nvPr/>
        </p:nvSpPr>
        <p:spPr>
          <a:xfrm>
            <a:off x="9245600" y="6550223"/>
            <a:ext cx="294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Rob Hallifax et al – The Lancet 2020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D83A56B-B861-FF10-4DFF-AF8924245651}"/>
              </a:ext>
            </a:extLst>
          </p:cNvPr>
          <p:cNvSpPr/>
          <p:nvPr/>
        </p:nvSpPr>
        <p:spPr>
          <a:xfrm>
            <a:off x="863600" y="2794000"/>
            <a:ext cx="10477500" cy="850900"/>
          </a:xfrm>
          <a:prstGeom prst="rect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A2285D9-431B-EAAF-7F92-C6C6352DA7B3}"/>
              </a:ext>
            </a:extLst>
          </p:cNvPr>
          <p:cNvSpPr/>
          <p:nvPr/>
        </p:nvSpPr>
        <p:spPr>
          <a:xfrm>
            <a:off x="863600" y="4427140"/>
            <a:ext cx="10477500" cy="850900"/>
          </a:xfrm>
          <a:prstGeom prst="rect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A677472-3A19-6596-1E6B-7ACCC46EB734}"/>
              </a:ext>
            </a:extLst>
          </p:cNvPr>
          <p:cNvSpPr txBox="1"/>
          <p:nvPr/>
        </p:nvSpPr>
        <p:spPr>
          <a:xfrm>
            <a:off x="1758950" y="4621757"/>
            <a:ext cx="1054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30%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852E423-75F0-03BF-DF63-B9B488C169E9}"/>
              </a:ext>
            </a:extLst>
          </p:cNvPr>
          <p:cNvCxnSpPr>
            <a:cxnSpLocks/>
          </p:cNvCxnSpPr>
          <p:nvPr/>
        </p:nvCxnSpPr>
        <p:spPr>
          <a:xfrm>
            <a:off x="1409700" y="4852590"/>
            <a:ext cx="330200" cy="0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48739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D52A1D00-BE6A-5E00-48C7-600B2A0FCD02}"/>
              </a:ext>
            </a:extLst>
          </p:cNvPr>
          <p:cNvGrpSpPr/>
          <p:nvPr/>
        </p:nvGrpSpPr>
        <p:grpSpPr>
          <a:xfrm>
            <a:off x="2209800" y="152400"/>
            <a:ext cx="7772400" cy="6553200"/>
            <a:chOff x="2209800" y="152400"/>
            <a:chExt cx="7772400" cy="65532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2DD7EC7-3843-532A-B083-AC6A4D1F93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09800" y="1389238"/>
              <a:ext cx="7772400" cy="5316362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5C40462-6BC9-9FA8-A00C-1D3EED503C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09800" y="152400"/>
              <a:ext cx="7772400" cy="1233072"/>
            </a:xfrm>
            <a:prstGeom prst="rect">
              <a:avLst/>
            </a:prstGeom>
          </p:spPr>
        </p:pic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55ADE512-84F7-D91E-99AA-48C7DEE1B017}"/>
              </a:ext>
            </a:extLst>
          </p:cNvPr>
          <p:cNvSpPr/>
          <p:nvPr/>
        </p:nvSpPr>
        <p:spPr>
          <a:xfrm>
            <a:off x="2387600" y="2578100"/>
            <a:ext cx="6527800" cy="850900"/>
          </a:xfrm>
          <a:prstGeom prst="rect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3EA155A-79D7-6885-574F-DE6F063C5FA3}"/>
              </a:ext>
            </a:extLst>
          </p:cNvPr>
          <p:cNvSpPr/>
          <p:nvPr/>
        </p:nvSpPr>
        <p:spPr>
          <a:xfrm>
            <a:off x="2387600" y="1385472"/>
            <a:ext cx="6527800" cy="850900"/>
          </a:xfrm>
          <a:prstGeom prst="rect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8DA57A5-137F-3139-B29B-7DF4BDD98A65}"/>
              </a:ext>
            </a:extLst>
          </p:cNvPr>
          <p:cNvSpPr txBox="1"/>
          <p:nvPr/>
        </p:nvSpPr>
        <p:spPr>
          <a:xfrm>
            <a:off x="10508105" y="6334780"/>
            <a:ext cx="16838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Rob Hallifax et al – The Lancet 2020</a:t>
            </a:r>
          </a:p>
        </p:txBody>
      </p:sp>
    </p:spTree>
    <p:extLst>
      <p:ext uri="{BB962C8B-B14F-4D97-AF65-F5344CB8AC3E}">
        <p14:creationId xmlns:p14="http://schemas.microsoft.com/office/powerpoint/2010/main" val="37561715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90B539-EF4E-9E49-F267-1F22600AC9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</p:spPr>
        <p:txBody>
          <a:bodyPr/>
          <a:lstStyle/>
          <a:p>
            <a:r>
              <a:rPr lang="en-US" b="1" dirty="0">
                <a:solidFill>
                  <a:srgbClr val="FFC000"/>
                </a:solidFill>
              </a:rPr>
              <a:t>Hi-SPEC TRIAL</a:t>
            </a:r>
            <a:r>
              <a:rPr lang="en-US" dirty="0">
                <a:solidFill>
                  <a:schemeClr val="bg1"/>
                </a:solidFill>
              </a:rPr>
              <a:t>: Ambulatory management of secondary spontaneous pneumothorax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60C37C-379D-D150-7F4C-1CBCF3D3BE1C}"/>
              </a:ext>
            </a:extLst>
          </p:cNvPr>
          <p:cNvSpPr txBox="1"/>
          <p:nvPr/>
        </p:nvSpPr>
        <p:spPr>
          <a:xfrm>
            <a:off x="495300" y="1714500"/>
            <a:ext cx="75311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Randomised</a:t>
            </a:r>
            <a:r>
              <a:rPr lang="en-US" dirty="0">
                <a:solidFill>
                  <a:schemeClr val="bg1"/>
                </a:solidFill>
              </a:rPr>
              <a:t> controlled trial Heimlich valve vs standard care (12 Fr drain)</a:t>
            </a:r>
          </a:p>
          <a:p>
            <a:r>
              <a:rPr lang="en-US" dirty="0">
                <a:solidFill>
                  <a:schemeClr val="bg1"/>
                </a:solidFill>
              </a:rPr>
              <a:t>Difficult to recruit – drain inserted in ED department</a:t>
            </a:r>
          </a:p>
          <a:p>
            <a:r>
              <a:rPr lang="en-US" dirty="0">
                <a:solidFill>
                  <a:schemeClr val="bg1"/>
                </a:solidFill>
              </a:rPr>
              <a:t>If no drain = pleural vent</a:t>
            </a:r>
          </a:p>
          <a:p>
            <a:r>
              <a:rPr lang="en-US" dirty="0">
                <a:solidFill>
                  <a:schemeClr val="bg1"/>
                </a:solidFill>
              </a:rPr>
              <a:t>If drain in situ= attached </a:t>
            </a:r>
            <a:r>
              <a:rPr lang="en-US" dirty="0" err="1">
                <a:solidFill>
                  <a:schemeClr val="bg1"/>
                </a:solidFill>
              </a:rPr>
              <a:t>pneumostat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Urgent safety review in pleural vent group after 6/12 (46%) required chest drain within 1 week 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This study demonstrates that ambulatory management in cases of secondary spontaneous pneumothorax is not advisable, particularly discouraging the use of small-bore portable devices in this patient population-&gt; Risk of subcutaneous emphysema (6/13); device blockage/enlarging pneumothorax (4/13)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271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264F82-5AC9-D630-52E7-AD0368A344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No conflicts of interest</a:t>
            </a:r>
          </a:p>
        </p:txBody>
      </p:sp>
    </p:spTree>
    <p:extLst>
      <p:ext uri="{BB962C8B-B14F-4D97-AF65-F5344CB8AC3E}">
        <p14:creationId xmlns:p14="http://schemas.microsoft.com/office/powerpoint/2010/main" val="28896413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CE98C21-F980-32CC-9730-7DB89D215C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2462" y="1459011"/>
            <a:ext cx="6717823" cy="52451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BCDE619-27F5-C3BD-8DA1-F5287FD1F22E}"/>
              </a:ext>
            </a:extLst>
          </p:cNvPr>
          <p:cNvSpPr txBox="1"/>
          <p:nvPr/>
        </p:nvSpPr>
        <p:spPr>
          <a:xfrm>
            <a:off x="6984999" y="2177305"/>
            <a:ext cx="509453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chemeClr val="bg1"/>
                </a:solidFill>
              </a:rPr>
              <a:t>Ambulatory management with a flutter valve </a:t>
            </a:r>
            <a:r>
              <a:rPr lang="en-US" sz="2800" b="1" dirty="0">
                <a:solidFill>
                  <a:srgbClr val="FFC000"/>
                </a:solidFill>
              </a:rPr>
              <a:t>does not shorten overall length of stay in patients with SSP compared to standard management</a:t>
            </a:r>
            <a:r>
              <a:rPr lang="en-US" sz="2800" dirty="0">
                <a:solidFill>
                  <a:schemeClr val="bg1"/>
                </a:solidFill>
              </a:rPr>
              <a:t>. </a:t>
            </a:r>
          </a:p>
          <a:p>
            <a:pPr algn="just"/>
            <a:r>
              <a:rPr lang="en-US" sz="2800" dirty="0">
                <a:solidFill>
                  <a:schemeClr val="bg1"/>
                </a:solidFill>
              </a:rPr>
              <a:t>This was due to </a:t>
            </a:r>
            <a:r>
              <a:rPr lang="en-US" sz="2800" b="1" dirty="0">
                <a:solidFill>
                  <a:srgbClr val="FFC000"/>
                </a:solidFill>
              </a:rPr>
              <a:t>increased risk of treatment failure </a:t>
            </a:r>
            <a:r>
              <a:rPr lang="en-US" sz="2800" b="1" dirty="0">
                <a:solidFill>
                  <a:schemeClr val="bg1"/>
                </a:solidFill>
              </a:rPr>
              <a:t>with ambulatory management.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3E094A8-D6BE-DE62-A20F-379D8795DBB6}"/>
              </a:ext>
            </a:extLst>
          </p:cNvPr>
          <p:cNvSpPr txBox="1"/>
          <p:nvPr/>
        </p:nvSpPr>
        <p:spPr>
          <a:xfrm>
            <a:off x="10018462" y="6550223"/>
            <a:ext cx="21735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S. Walker et al – ERJ 2021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E7DC0A-0257-CA80-8B49-598494905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</p:spPr>
        <p:txBody>
          <a:bodyPr/>
          <a:lstStyle/>
          <a:p>
            <a:r>
              <a:rPr lang="en-US" b="1" dirty="0">
                <a:solidFill>
                  <a:srgbClr val="FFC000"/>
                </a:solidFill>
              </a:rPr>
              <a:t>Hi-SPEC TRIAL</a:t>
            </a:r>
            <a:r>
              <a:rPr lang="en-US" dirty="0">
                <a:solidFill>
                  <a:schemeClr val="bg1"/>
                </a:solidFill>
              </a:rPr>
              <a:t>: Ambulatory management of secondary spontaneous pneumothorax </a:t>
            </a:r>
          </a:p>
        </p:txBody>
      </p:sp>
    </p:spTree>
    <p:extLst>
      <p:ext uri="{BB962C8B-B14F-4D97-AF65-F5344CB8AC3E}">
        <p14:creationId xmlns:p14="http://schemas.microsoft.com/office/powerpoint/2010/main" val="39328709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43A713-573B-E407-DC37-60FAD8F4A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8425"/>
            <a:ext cx="121920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What is the risk of recurrence?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04C89C-3AE2-B064-B59C-5A82CB596988}"/>
              </a:ext>
            </a:extLst>
          </p:cNvPr>
          <p:cNvSpPr txBox="1"/>
          <p:nvPr/>
        </p:nvSpPr>
        <p:spPr>
          <a:xfrm>
            <a:off x="299803" y="1423988"/>
            <a:ext cx="11182663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</a:rPr>
              <a:t>Systematic review &amp; meta-analysis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</a:rPr>
              <a:t>29 studies, &gt;13 thousands patients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FFC000"/>
                </a:solidFill>
              </a:rPr>
              <a:t>Overall (ipsilateral and contralateral) recurrence rate = 32%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FFC000"/>
                </a:solidFill>
              </a:rPr>
              <a:t>Greatest risk in 1</a:t>
            </a:r>
            <a:r>
              <a:rPr lang="en-US" sz="3600" b="1" baseline="30000" dirty="0">
                <a:solidFill>
                  <a:srgbClr val="FFC000"/>
                </a:solidFill>
              </a:rPr>
              <a:t>st</a:t>
            </a:r>
            <a:r>
              <a:rPr lang="en-US" sz="3600" b="1" dirty="0">
                <a:solidFill>
                  <a:srgbClr val="FFC000"/>
                </a:solidFill>
              </a:rPr>
              <a:t> year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FFC000"/>
                </a:solidFill>
              </a:rPr>
              <a:t>The risk of recurrence is more likely if you are a female  </a:t>
            </a:r>
            <a:r>
              <a:rPr lang="en-US" sz="3600" dirty="0">
                <a:solidFill>
                  <a:schemeClr val="bg1"/>
                </a:solidFill>
              </a:rPr>
              <a:t>(OR 3.03)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b="1" u="sng" dirty="0">
                <a:solidFill>
                  <a:srgbClr val="00B050"/>
                </a:solidFill>
              </a:rPr>
              <a:t>Smoking cessation = 4-fold reduction </a:t>
            </a:r>
            <a:r>
              <a:rPr lang="en-US" sz="3600" dirty="0">
                <a:solidFill>
                  <a:schemeClr val="bg1"/>
                </a:solidFill>
              </a:rPr>
              <a:t>OR 0.28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3BDDD43-6927-5F68-6377-7B89500983EB}"/>
              </a:ext>
            </a:extLst>
          </p:cNvPr>
          <p:cNvSpPr txBox="1"/>
          <p:nvPr/>
        </p:nvSpPr>
        <p:spPr>
          <a:xfrm>
            <a:off x="9906000" y="6451798"/>
            <a:ext cx="2286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Walker S et al ERJ 2018</a:t>
            </a:r>
          </a:p>
        </p:txBody>
      </p:sp>
    </p:spTree>
    <p:extLst>
      <p:ext uri="{BB962C8B-B14F-4D97-AF65-F5344CB8AC3E}">
        <p14:creationId xmlns:p14="http://schemas.microsoft.com/office/powerpoint/2010/main" val="38161403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F701E6-9CED-B7E1-4B0D-13C7DA4AC3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9372"/>
            <a:ext cx="8010633" cy="879477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Role of surgery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F5189A-A004-9599-242D-27FF92F8AB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499" y="1019318"/>
            <a:ext cx="8775701" cy="57813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b="1" dirty="0">
                <a:solidFill>
                  <a:schemeClr val="bg1"/>
                </a:solidFill>
              </a:rPr>
              <a:t>During the episode of </a:t>
            </a:r>
            <a:r>
              <a:rPr lang="en-GB" b="1" dirty="0" err="1">
                <a:solidFill>
                  <a:schemeClr val="bg1"/>
                </a:solidFill>
              </a:rPr>
              <a:t>ptx</a:t>
            </a:r>
            <a:r>
              <a:rPr lang="en-GB" b="1" dirty="0">
                <a:solidFill>
                  <a:schemeClr val="bg1"/>
                </a:solidFill>
              </a:rPr>
              <a:t>:</a:t>
            </a:r>
          </a:p>
          <a:p>
            <a:pPr marL="514350" indent="-514350">
              <a:buAutoNum type="arabicPeriod"/>
            </a:pPr>
            <a:r>
              <a:rPr lang="en-GB" dirty="0">
                <a:solidFill>
                  <a:schemeClr val="bg1"/>
                </a:solidFill>
              </a:rPr>
              <a:t>Persistent air leak</a:t>
            </a:r>
          </a:p>
          <a:p>
            <a:pPr marL="514350" indent="-514350">
              <a:buAutoNum type="arabicPeriod"/>
            </a:pPr>
            <a:r>
              <a:rPr lang="en-GB" dirty="0">
                <a:solidFill>
                  <a:schemeClr val="bg1"/>
                </a:solidFill>
              </a:rPr>
              <a:t>First pneumothorax presenting with </a:t>
            </a:r>
            <a:r>
              <a:rPr lang="en-GB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tension pneumothorax</a:t>
            </a:r>
            <a:endParaRPr lang="en-GB" dirty="0">
              <a:solidFill>
                <a:schemeClr val="bg1"/>
              </a:solidFill>
            </a:endParaRPr>
          </a:p>
          <a:p>
            <a:pPr marL="514350" indent="-514350">
              <a:buAutoNum type="arabicPeriod"/>
            </a:pPr>
            <a:r>
              <a:rPr lang="en-GB" dirty="0">
                <a:solidFill>
                  <a:schemeClr val="bg1"/>
                </a:solidFill>
              </a:rPr>
              <a:t>Synchronous bilateral pneumothorax</a:t>
            </a:r>
          </a:p>
          <a:p>
            <a:pPr marL="0" indent="0">
              <a:buNone/>
            </a:pPr>
            <a:endParaRPr lang="en-GB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b="1" dirty="0">
                <a:solidFill>
                  <a:schemeClr val="bg1"/>
                </a:solidFill>
              </a:rPr>
              <a:t>Elective procedure after </a:t>
            </a:r>
            <a:r>
              <a:rPr lang="en-GB" b="1" dirty="0" err="1">
                <a:solidFill>
                  <a:schemeClr val="bg1"/>
                </a:solidFill>
              </a:rPr>
              <a:t>ptx</a:t>
            </a:r>
            <a:r>
              <a:rPr lang="en-GB" b="1" dirty="0">
                <a:solidFill>
                  <a:schemeClr val="bg1"/>
                </a:solidFill>
              </a:rPr>
              <a:t> resolution:</a:t>
            </a:r>
          </a:p>
          <a:p>
            <a:r>
              <a:rPr lang="en-GB" dirty="0">
                <a:solidFill>
                  <a:schemeClr val="bg1"/>
                </a:solidFill>
              </a:rPr>
              <a:t>2</a:t>
            </a:r>
            <a:r>
              <a:rPr lang="en-GB" baseline="30000" dirty="0">
                <a:solidFill>
                  <a:schemeClr val="bg1"/>
                </a:solidFill>
              </a:rPr>
              <a:t>nd</a:t>
            </a:r>
            <a:r>
              <a:rPr lang="en-GB" dirty="0">
                <a:solidFill>
                  <a:schemeClr val="bg1"/>
                </a:solidFill>
              </a:rPr>
              <a:t> ipsilateral pneumothorax/1</a:t>
            </a:r>
            <a:r>
              <a:rPr lang="en-GB" baseline="30000" dirty="0">
                <a:solidFill>
                  <a:schemeClr val="bg1"/>
                </a:solidFill>
              </a:rPr>
              <a:t>st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contralateral</a:t>
            </a:r>
            <a:r>
              <a:rPr lang="en-GB" dirty="0">
                <a:solidFill>
                  <a:schemeClr val="bg1"/>
                </a:solidFill>
              </a:rPr>
              <a:t> </a:t>
            </a:r>
            <a:r>
              <a:rPr lang="en-GB" dirty="0" err="1">
                <a:solidFill>
                  <a:schemeClr val="bg1"/>
                </a:solidFill>
              </a:rPr>
              <a:t>ptx</a:t>
            </a:r>
            <a:endParaRPr lang="en-GB" dirty="0">
              <a:solidFill>
                <a:schemeClr val="bg1"/>
              </a:solidFill>
            </a:endParaRPr>
          </a:p>
          <a:p>
            <a:r>
              <a:rPr lang="en-GB" dirty="0">
                <a:solidFill>
                  <a:schemeClr val="bg1"/>
                </a:solidFill>
              </a:rPr>
              <a:t>High-risk occupations (airline pilots, deep sea </a:t>
            </a:r>
          </a:p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divers, military personnel)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6FDC2F-4835-05D9-CB08-D2653B8E2AEA}"/>
              </a:ext>
            </a:extLst>
          </p:cNvPr>
          <p:cNvSpPr txBox="1"/>
          <p:nvPr/>
        </p:nvSpPr>
        <p:spPr>
          <a:xfrm>
            <a:off x="8826500" y="6277432"/>
            <a:ext cx="3365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B. Iqbal et al - </a:t>
            </a:r>
            <a:r>
              <a:rPr lang="en-GB" sz="1400" dirty="0">
                <a:solidFill>
                  <a:schemeClr val="bg1"/>
                </a:solidFill>
              </a:rPr>
              <a:t>Clin Med (Lond) 2025</a:t>
            </a:r>
          </a:p>
          <a:p>
            <a:r>
              <a:rPr lang="en-GB" sz="1400" dirty="0">
                <a:solidFill>
                  <a:schemeClr val="bg1"/>
                </a:solidFill>
              </a:rPr>
              <a:t>BTS Clinical statement on Air Travel 2022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0AC61CF-E270-547A-1C6F-A798027E9B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10634" y="590267"/>
            <a:ext cx="3813065" cy="26002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6B4F1B5-BBCB-48C7-116E-2C74BEC711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10634" y="3190512"/>
            <a:ext cx="3813066" cy="2986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9128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8FD3508-E272-5F1C-C780-6B79F1AE6E1B}"/>
              </a:ext>
            </a:extLst>
          </p:cNvPr>
          <p:cNvCxnSpPr>
            <a:cxnSpLocks/>
          </p:cNvCxnSpPr>
          <p:nvPr/>
        </p:nvCxnSpPr>
        <p:spPr>
          <a:xfrm flipH="1" flipV="1">
            <a:off x="2946400" y="1409687"/>
            <a:ext cx="1428750" cy="1344844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CEA02D09-42BA-8DB1-BEDD-785653F696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050" y="147368"/>
            <a:ext cx="2673350" cy="19155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A0321E4-EEB3-0FDC-4525-BABF9E4B1240}"/>
              </a:ext>
            </a:extLst>
          </p:cNvPr>
          <p:cNvSpPr txBox="1"/>
          <p:nvPr/>
        </p:nvSpPr>
        <p:spPr>
          <a:xfrm>
            <a:off x="95250" y="2108200"/>
            <a:ext cx="3130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Conservative: ICD + Heimlich valve/ambulatory bag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0E399DB-9D0C-E473-901F-C73E89916630}"/>
              </a:ext>
            </a:extLst>
          </p:cNvPr>
          <p:cNvSpPr/>
          <p:nvPr/>
        </p:nvSpPr>
        <p:spPr>
          <a:xfrm>
            <a:off x="4375150" y="2754531"/>
            <a:ext cx="3378200" cy="1348939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i="1" dirty="0"/>
              <a:t>Persistent Air Leaks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4488820-E494-F648-1B1C-5974DB933B84}"/>
              </a:ext>
            </a:extLst>
          </p:cNvPr>
          <p:cNvCxnSpPr>
            <a:cxnSpLocks/>
          </p:cNvCxnSpPr>
          <p:nvPr/>
        </p:nvCxnSpPr>
        <p:spPr>
          <a:xfrm flipV="1">
            <a:off x="6067425" y="2062918"/>
            <a:ext cx="0" cy="691613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D283771-7B27-4091-9F0B-8B68E19363FD}"/>
              </a:ext>
            </a:extLst>
          </p:cNvPr>
          <p:cNvCxnSpPr>
            <a:cxnSpLocks/>
          </p:cNvCxnSpPr>
          <p:nvPr/>
        </p:nvCxnSpPr>
        <p:spPr>
          <a:xfrm flipV="1">
            <a:off x="4324350" y="4103470"/>
            <a:ext cx="479425" cy="687337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8D1E6EF-30B7-A2C5-FB65-E172C259647A}"/>
              </a:ext>
            </a:extLst>
          </p:cNvPr>
          <p:cNvCxnSpPr>
            <a:cxnSpLocks/>
          </p:cNvCxnSpPr>
          <p:nvPr/>
        </p:nvCxnSpPr>
        <p:spPr>
          <a:xfrm flipH="1" flipV="1">
            <a:off x="6975475" y="4099194"/>
            <a:ext cx="454025" cy="691613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B1058DB-1B9E-F472-0D9F-971C8C8691A1}"/>
              </a:ext>
            </a:extLst>
          </p:cNvPr>
          <p:cNvCxnSpPr>
            <a:cxnSpLocks/>
          </p:cNvCxnSpPr>
          <p:nvPr/>
        </p:nvCxnSpPr>
        <p:spPr>
          <a:xfrm flipV="1">
            <a:off x="7753350" y="1498600"/>
            <a:ext cx="1885950" cy="1255931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120E91B1-7C01-3DFB-E035-900054CBC7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6889" y="95127"/>
            <a:ext cx="1138222" cy="2020031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990C9CB1-38B5-0C6E-BCC7-6D11662C649A}"/>
              </a:ext>
            </a:extLst>
          </p:cNvPr>
          <p:cNvSpPr txBox="1"/>
          <p:nvPr/>
        </p:nvSpPr>
        <p:spPr>
          <a:xfrm>
            <a:off x="6665111" y="95127"/>
            <a:ext cx="2019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Chemical pleurodesis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CF32F206-4AC9-1303-FF6C-2C33CF4C5D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77809" y="95127"/>
            <a:ext cx="2233844" cy="30353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1D5B67B-5817-936A-0124-D0038FFC96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95646" y="4536861"/>
            <a:ext cx="1730258" cy="224486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66D72CA-8C93-655C-76C9-C986ED557A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03854" y="4730726"/>
            <a:ext cx="2381872" cy="2106417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CA50982C-1369-227F-55E1-A2479FF0BE2B}"/>
              </a:ext>
            </a:extLst>
          </p:cNvPr>
          <p:cNvSpPr txBox="1"/>
          <p:nvPr/>
        </p:nvSpPr>
        <p:spPr>
          <a:xfrm>
            <a:off x="9151135" y="3142341"/>
            <a:ext cx="26871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Autologous blood patch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9DE0B1E-7CA7-CFAA-7182-43770612F9C6}"/>
              </a:ext>
            </a:extLst>
          </p:cNvPr>
          <p:cNvSpPr txBox="1"/>
          <p:nvPr/>
        </p:nvSpPr>
        <p:spPr>
          <a:xfrm>
            <a:off x="9151135" y="4704814"/>
            <a:ext cx="2381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Thoracic surgery/VATS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C392261-E422-C075-A50C-B4818290934B}"/>
              </a:ext>
            </a:extLst>
          </p:cNvPr>
          <p:cNvSpPr txBox="1"/>
          <p:nvPr/>
        </p:nvSpPr>
        <p:spPr>
          <a:xfrm>
            <a:off x="1181271" y="4566314"/>
            <a:ext cx="17302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Endobronchial valve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977E273-81B3-BE43-D9C4-B0D01D182F52}"/>
              </a:ext>
            </a:extLst>
          </p:cNvPr>
          <p:cNvSpPr txBox="1"/>
          <p:nvPr/>
        </p:nvSpPr>
        <p:spPr>
          <a:xfrm>
            <a:off x="95250" y="2707050"/>
            <a:ext cx="395287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PSP resolution: 75% by 7 days &amp; 100% by 15 days</a:t>
            </a:r>
          </a:p>
          <a:p>
            <a:r>
              <a:rPr lang="en-US" dirty="0">
                <a:solidFill>
                  <a:schemeClr val="bg1"/>
                </a:solidFill>
              </a:rPr>
              <a:t>SSP resolution: 61% by 7 days &amp; 79% by 14 days</a:t>
            </a:r>
            <a:r>
              <a:rPr lang="en-US" baseline="30000" dirty="0">
                <a:solidFill>
                  <a:schemeClr val="bg1"/>
                </a:solidFill>
              </a:rPr>
              <a:t>[1]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DFEEE43-B681-5526-626D-980D55EACD7C}"/>
              </a:ext>
            </a:extLst>
          </p:cNvPr>
          <p:cNvSpPr txBox="1"/>
          <p:nvPr/>
        </p:nvSpPr>
        <p:spPr>
          <a:xfrm>
            <a:off x="9845955" y="6504723"/>
            <a:ext cx="26797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[1] Chee C B et al, Resp med 1998</a:t>
            </a:r>
          </a:p>
        </p:txBody>
      </p:sp>
    </p:spTree>
    <p:extLst>
      <p:ext uri="{BB962C8B-B14F-4D97-AF65-F5344CB8AC3E}">
        <p14:creationId xmlns:p14="http://schemas.microsoft.com/office/powerpoint/2010/main" val="403289258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6D8D0E-9B0C-3742-63BC-8FD8182F7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16012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Chemical Pleurodesis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F334F4-AF62-C6C4-A519-C485A4A35ED5}"/>
              </a:ext>
            </a:extLst>
          </p:cNvPr>
          <p:cNvSpPr txBox="1"/>
          <p:nvPr/>
        </p:nvSpPr>
        <p:spPr>
          <a:xfrm>
            <a:off x="9067799" y="2259623"/>
            <a:ext cx="312420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C000"/>
                </a:solidFill>
              </a:rPr>
              <a:t>If the lung </a:t>
            </a:r>
          </a:p>
          <a:p>
            <a:r>
              <a:rPr lang="en-US" sz="3200" b="1" dirty="0">
                <a:solidFill>
                  <a:srgbClr val="FFC000"/>
                </a:solidFill>
              </a:rPr>
              <a:t>re-expands, talc is the best pleurodesis agent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2FB0DDFE-D044-E9F4-9870-4BDA38596F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1498" y="2183605"/>
            <a:ext cx="8788501" cy="467439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8B1D258-72D6-F953-8082-AAF0955AC3BF}"/>
              </a:ext>
            </a:extLst>
          </p:cNvPr>
          <p:cNvSpPr txBox="1"/>
          <p:nvPr/>
        </p:nvSpPr>
        <p:spPr>
          <a:xfrm>
            <a:off x="10045700" y="6550222"/>
            <a:ext cx="2146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Cochrane Library, 2016</a:t>
            </a:r>
          </a:p>
        </p:txBody>
      </p:sp>
    </p:spTree>
    <p:extLst>
      <p:ext uri="{BB962C8B-B14F-4D97-AF65-F5344CB8AC3E}">
        <p14:creationId xmlns:p14="http://schemas.microsoft.com/office/powerpoint/2010/main" val="172174970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900A3-20EC-81F8-0A08-109FA0D5E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Autologous blood patch pleurodesis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434DB3-9AAB-1449-BCF6-EEA653A34828}"/>
              </a:ext>
            </a:extLst>
          </p:cNvPr>
          <p:cNvSpPr txBox="1"/>
          <p:nvPr/>
        </p:nvSpPr>
        <p:spPr>
          <a:xfrm>
            <a:off x="520700" y="3286269"/>
            <a:ext cx="11150600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bg1">
                    <a:lumMod val="95000"/>
                  </a:schemeClr>
                </a:solidFill>
              </a:rPr>
              <a:t>ABP Dose</a:t>
            </a:r>
            <a:r>
              <a:rPr lang="en-US" sz="3200" dirty="0">
                <a:solidFill>
                  <a:schemeClr val="bg1">
                    <a:lumMod val="95000"/>
                  </a:schemeClr>
                </a:solidFill>
              </a:rPr>
              <a:t>: 50 mL (without heparin), 60 mL / 120 mL (followed by saline; no heparin), 0.5 mL/Kg, 1 mL/Kg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bg1">
                    <a:lumMod val="95000"/>
                  </a:schemeClr>
                </a:solidFill>
              </a:rPr>
              <a:t>Repeat ABP</a:t>
            </a:r>
            <a:r>
              <a:rPr lang="en-US" sz="3200" dirty="0">
                <a:solidFill>
                  <a:schemeClr val="bg1">
                    <a:lumMod val="95000"/>
                  </a:schemeClr>
                </a:solidFill>
              </a:rPr>
              <a:t>: Yes/No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bg1">
                    <a:lumMod val="95000"/>
                  </a:schemeClr>
                </a:solidFill>
              </a:rPr>
              <a:t>ABP Success rate</a:t>
            </a:r>
            <a:r>
              <a:rPr lang="en-US" sz="3200" dirty="0">
                <a:solidFill>
                  <a:schemeClr val="bg1">
                    <a:lumMod val="95000"/>
                  </a:schemeClr>
                </a:solidFill>
              </a:rPr>
              <a:t>: </a:t>
            </a:r>
            <a:r>
              <a:rPr lang="en-US" sz="3200" b="1" dirty="0">
                <a:solidFill>
                  <a:srgbClr val="00B050"/>
                </a:solidFill>
              </a:rPr>
              <a:t>the longer the air leak was present, chances of success are diminished </a:t>
            </a:r>
          </a:p>
          <a:p>
            <a:pPr marL="482600" indent="-38100"/>
            <a:r>
              <a:rPr lang="en-US" sz="3200" dirty="0">
                <a:solidFill>
                  <a:schemeClr val="bg1">
                    <a:lumMod val="95000"/>
                  </a:schemeClr>
                </a:solidFill>
              </a:rPr>
              <a:t>PAL&lt;5 days= better; whether PAL&gt;5 days &lt;50%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C000"/>
                </a:solidFill>
              </a:rPr>
              <a:t>No tension </a:t>
            </a:r>
            <a:r>
              <a:rPr lang="en-US" sz="3200" dirty="0" err="1">
                <a:solidFill>
                  <a:srgbClr val="FFC000"/>
                </a:solidFill>
              </a:rPr>
              <a:t>ptx</a:t>
            </a:r>
            <a:r>
              <a:rPr lang="en-US" sz="3200" dirty="0">
                <a:solidFill>
                  <a:srgbClr val="FFC000"/>
                </a:solidFill>
              </a:rPr>
              <a:t> as &gt;20Fr drains used </a:t>
            </a:r>
          </a:p>
          <a:p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6BFE33-04BA-F395-7C5C-40F2E2B106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4100" y="1032091"/>
            <a:ext cx="7772400" cy="2055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04788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55F07D-6A90-6EB5-5EDB-0ECBAA4D06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8425"/>
            <a:ext cx="12192000" cy="790575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Role of suction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7509EB6-0DF3-8891-71FA-F12373FA676A}"/>
              </a:ext>
            </a:extLst>
          </p:cNvPr>
          <p:cNvSpPr txBox="1"/>
          <p:nvPr/>
        </p:nvSpPr>
        <p:spPr>
          <a:xfrm>
            <a:off x="177805" y="950812"/>
            <a:ext cx="689609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Theory is to remove air quicker than visceral pleural breach</a:t>
            </a:r>
          </a:p>
          <a:p>
            <a:pPr marL="342900" indent="-342900">
              <a:buAutoNum type="arabicPeriod"/>
            </a:pPr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Routine use is not recommended by guidelines</a:t>
            </a:r>
          </a:p>
          <a:p>
            <a:pPr marL="342900" indent="-342900">
              <a:buAutoNum type="arabicPeriod"/>
            </a:pPr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Risk of RPE or could delay healing of visceral breach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0B35C6-F222-2BC0-3803-C5A67A62FE64}"/>
              </a:ext>
            </a:extLst>
          </p:cNvPr>
          <p:cNvSpPr txBox="1"/>
          <p:nvPr/>
        </p:nvSpPr>
        <p:spPr>
          <a:xfrm>
            <a:off x="382572" y="3533020"/>
            <a:ext cx="60833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>
                    <a:lumMod val="95000"/>
                  </a:schemeClr>
                </a:solidFill>
              </a:rPr>
              <a:t>Digital suction device: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Continuous real time air leak data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Air leak quantified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Reduce inter-observer variability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More accurate than wall suction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Freedom to ambulate 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F722FF01-2AA4-11C6-6112-94645BEC5A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73900" y="1126645"/>
            <a:ext cx="4940295" cy="127215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F6D4D15A-43C4-5939-F788-F6495EE9774E}"/>
              </a:ext>
            </a:extLst>
          </p:cNvPr>
          <p:cNvGrpSpPr/>
          <p:nvPr/>
        </p:nvGrpSpPr>
        <p:grpSpPr>
          <a:xfrm>
            <a:off x="7073900" y="2730500"/>
            <a:ext cx="5118101" cy="4123392"/>
            <a:chOff x="7073900" y="2730500"/>
            <a:chExt cx="5118101" cy="4123392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62A4CDFF-E2BB-613F-2F7D-B03FD5042A82}"/>
                </a:ext>
              </a:extLst>
            </p:cNvPr>
            <p:cNvGrpSpPr/>
            <p:nvPr/>
          </p:nvGrpSpPr>
          <p:grpSpPr>
            <a:xfrm>
              <a:off x="7073900" y="2730500"/>
              <a:ext cx="5118101" cy="4123392"/>
              <a:chOff x="7073900" y="3089374"/>
              <a:chExt cx="4426511" cy="3424892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F23B7C01-F274-89F9-D909-DEA9B6BB07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073900" y="3089374"/>
                <a:ext cx="4426511" cy="3424892"/>
              </a:xfrm>
              <a:prstGeom prst="rect">
                <a:avLst/>
              </a:prstGeom>
            </p:spPr>
          </p:pic>
          <p:cxnSp>
            <p:nvCxnSpPr>
              <p:cNvPr id="10" name="Straight Arrow Connector 9">
                <a:extLst>
                  <a:ext uri="{FF2B5EF4-FFF2-40B4-BE49-F238E27FC236}">
                    <a16:creationId xmlns:a16="http://schemas.microsoft.com/office/drawing/2014/main" id="{6CCD8AA0-2885-E42F-0526-8E9D1CF9E15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343900" y="3221692"/>
                <a:ext cx="0" cy="1443317"/>
              </a:xfrm>
              <a:prstGeom prst="straightConnector1">
                <a:avLst/>
              </a:prstGeom>
              <a:ln w="63500"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F71CB35-CFFB-0A45-C809-8AF62FA2C7E0}"/>
                </a:ext>
              </a:extLst>
            </p:cNvPr>
            <p:cNvSpPr/>
            <p:nvPr/>
          </p:nvSpPr>
          <p:spPr>
            <a:xfrm rot="21133433">
              <a:off x="7575849" y="3988231"/>
              <a:ext cx="1718269" cy="981054"/>
            </a:xfrm>
            <a:prstGeom prst="rect">
              <a:avLst/>
            </a:prstGeom>
            <a:noFill/>
            <a:ln w="6350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5834015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1D7B8A-4815-1D8A-30CC-B840867FE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1125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00B050"/>
                </a:solidFill>
              </a:rPr>
              <a:t>Take home message: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6A0E8DA-E114-4FE1-F837-95E64F62B2A0}"/>
              </a:ext>
            </a:extLst>
          </p:cNvPr>
          <p:cNvSpPr txBox="1"/>
          <p:nvPr/>
        </p:nvSpPr>
        <p:spPr>
          <a:xfrm>
            <a:off x="0" y="1841500"/>
            <a:ext cx="12255500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spcAft>
                <a:spcPts val="600"/>
              </a:spcAft>
              <a:buFont typeface="+mj-lt"/>
              <a:buAutoNum type="arabicPeriod"/>
            </a:pPr>
            <a:r>
              <a:rPr lang="en-US" sz="4000" b="1" dirty="0">
                <a:solidFill>
                  <a:schemeClr val="bg1"/>
                </a:solidFill>
              </a:rPr>
              <a:t>Stable patients can be managed conservatively </a:t>
            </a:r>
          </a:p>
          <a:p>
            <a:pPr marL="742950" indent="-742950">
              <a:spcAft>
                <a:spcPts val="600"/>
              </a:spcAft>
              <a:buFont typeface="+mj-lt"/>
              <a:buAutoNum type="arabicPeriod"/>
            </a:pPr>
            <a:r>
              <a:rPr lang="en-US" sz="4000" b="1" dirty="0">
                <a:solidFill>
                  <a:schemeClr val="bg1"/>
                </a:solidFill>
              </a:rPr>
              <a:t>Size does not determine treatment</a:t>
            </a:r>
          </a:p>
          <a:p>
            <a:pPr marL="742950" indent="-742950">
              <a:spcAft>
                <a:spcPts val="600"/>
              </a:spcAft>
              <a:buFont typeface="+mj-lt"/>
              <a:buAutoNum type="arabicPeriod"/>
            </a:pPr>
            <a:r>
              <a:rPr lang="en-US" sz="4000" b="1" dirty="0">
                <a:solidFill>
                  <a:schemeClr val="bg1"/>
                </a:solidFill>
              </a:rPr>
              <a:t>Consider high-risk characteristics</a:t>
            </a:r>
          </a:p>
          <a:p>
            <a:pPr marL="742950" indent="-742950">
              <a:spcAft>
                <a:spcPts val="600"/>
              </a:spcAft>
              <a:buFont typeface="+mj-lt"/>
              <a:buAutoNum type="arabicPeriod"/>
            </a:pPr>
            <a:r>
              <a:rPr lang="en-US" sz="4000" b="1" dirty="0">
                <a:solidFill>
                  <a:schemeClr val="bg1"/>
                </a:solidFill>
              </a:rPr>
              <a:t>Intervention based symptoms not size</a:t>
            </a:r>
          </a:p>
        </p:txBody>
      </p:sp>
    </p:spTree>
    <p:extLst>
      <p:ext uri="{BB962C8B-B14F-4D97-AF65-F5344CB8AC3E}">
        <p14:creationId xmlns:p14="http://schemas.microsoft.com/office/powerpoint/2010/main" val="116720658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BD521-1C90-16EA-F2B2-6EA82700F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749300"/>
          </a:xfrm>
        </p:spPr>
        <p:txBody>
          <a:bodyPr>
            <a:no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Thanks for your kind attention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8B0BB4-5941-9808-8DF7-D27AA61EF4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3143" y="749300"/>
            <a:ext cx="4008239" cy="53443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CFBAB84-848E-057B-E030-1696C891E9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618" y="749301"/>
            <a:ext cx="7184943" cy="5388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7531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8BB9AF-844F-ABD4-63F1-441C6EEE4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Agenda</a:t>
            </a:r>
            <a:r>
              <a:rPr lang="en-US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5F702F-A89F-4AAB-AB60-8834B7E404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275" y="1343818"/>
            <a:ext cx="10839450" cy="5033963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AutoNum type="arabicPeriod"/>
            </a:pPr>
            <a:r>
              <a:rPr lang="en-US" sz="4200" dirty="0">
                <a:solidFill>
                  <a:schemeClr val="bg1"/>
                </a:solidFill>
              </a:rPr>
              <a:t>Primary Spontaneous Pneumothorax (PSP) and Secondary Spontaneous Pneumothorax(SSP)</a:t>
            </a:r>
          </a:p>
          <a:p>
            <a:pPr marL="514350" indent="-514350">
              <a:buAutoNum type="arabicPeriod"/>
            </a:pPr>
            <a:r>
              <a:rPr lang="en-US" sz="4200" dirty="0" err="1">
                <a:solidFill>
                  <a:schemeClr val="bg1"/>
                </a:solidFill>
              </a:rPr>
              <a:t>Aetiology</a:t>
            </a:r>
            <a:endParaRPr lang="en-US" sz="4200" dirty="0">
              <a:solidFill>
                <a:schemeClr val="bg1"/>
              </a:solidFill>
            </a:endParaRPr>
          </a:p>
          <a:p>
            <a:pPr marL="514350" indent="-514350">
              <a:buAutoNum type="arabicPeriod"/>
            </a:pPr>
            <a:r>
              <a:rPr lang="en-US" sz="4200" dirty="0">
                <a:solidFill>
                  <a:schemeClr val="bg1"/>
                </a:solidFill>
              </a:rPr>
              <a:t>Management</a:t>
            </a:r>
          </a:p>
          <a:p>
            <a:pPr marL="514350" indent="-514350">
              <a:buAutoNum type="arabicPeriod"/>
            </a:pPr>
            <a:r>
              <a:rPr lang="en-US" sz="4200" dirty="0">
                <a:solidFill>
                  <a:schemeClr val="bg1"/>
                </a:solidFill>
              </a:rPr>
              <a:t>Ambulatory device </a:t>
            </a:r>
          </a:p>
          <a:p>
            <a:pPr marL="514350" indent="-514350">
              <a:buAutoNum type="arabicPeriod"/>
            </a:pPr>
            <a:r>
              <a:rPr lang="en-US" sz="4200" dirty="0">
                <a:solidFill>
                  <a:schemeClr val="bg1"/>
                </a:solidFill>
              </a:rPr>
              <a:t>Surgery 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en-US" sz="4200" dirty="0">
                <a:solidFill>
                  <a:schemeClr val="bg1"/>
                </a:solidFill>
              </a:rPr>
              <a:t>Persistent Air Leak (PAL)</a:t>
            </a:r>
          </a:p>
          <a:p>
            <a:pPr marL="514350" indent="-514350">
              <a:buAutoNum type="arabicPeriod"/>
            </a:pPr>
            <a:r>
              <a:rPr lang="en-US" sz="4200" dirty="0">
                <a:solidFill>
                  <a:schemeClr val="bg1"/>
                </a:solidFill>
              </a:rPr>
              <a:t>Suction</a:t>
            </a:r>
          </a:p>
          <a:p>
            <a:pPr marL="0" indent="0">
              <a:buNone/>
            </a:pPr>
            <a:endParaRPr lang="en-US" sz="4200" dirty="0">
              <a:solidFill>
                <a:schemeClr val="bg1"/>
              </a:solidFill>
            </a:endParaRPr>
          </a:p>
          <a:p>
            <a:pPr marL="514350" indent="-514350"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40388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3CC91D-1D30-C3B1-2578-017B23DA4D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1023948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Pneumothorax Classification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320764-B501-D514-BEB0-DC9B4BAA7F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49115"/>
            <a:ext cx="4343400" cy="353139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4000" b="1" dirty="0">
                <a:solidFill>
                  <a:schemeClr val="bg1"/>
                </a:solidFill>
              </a:rPr>
              <a:t>Spontaneous:</a:t>
            </a:r>
          </a:p>
          <a:p>
            <a:pPr marL="0" indent="0" algn="ctr">
              <a:buNone/>
            </a:pPr>
            <a:endParaRPr lang="en-US" sz="40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4000" dirty="0">
                <a:solidFill>
                  <a:schemeClr val="bg1"/>
                </a:solidFill>
              </a:rPr>
              <a:t>Primary (PSP)</a:t>
            </a:r>
          </a:p>
          <a:p>
            <a:pPr marL="0" indent="0" algn="ctr">
              <a:buNone/>
            </a:pPr>
            <a:r>
              <a:rPr lang="en-US" sz="4000" dirty="0">
                <a:solidFill>
                  <a:schemeClr val="bg1"/>
                </a:solidFill>
              </a:rPr>
              <a:t>Secondary (SSP)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1A80848-F45D-3B14-733E-5339D4636725}"/>
              </a:ext>
            </a:extLst>
          </p:cNvPr>
          <p:cNvSpPr txBox="1">
            <a:spLocks/>
          </p:cNvSpPr>
          <p:nvPr/>
        </p:nvSpPr>
        <p:spPr>
          <a:xfrm>
            <a:off x="6991349" y="2449115"/>
            <a:ext cx="4765371" cy="35313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b="1" dirty="0">
                <a:solidFill>
                  <a:schemeClr val="bg1"/>
                </a:solidFill>
              </a:rPr>
              <a:t>Non-Spontaneous:</a:t>
            </a:r>
          </a:p>
          <a:p>
            <a:pPr marL="0" indent="0" algn="ctr">
              <a:buNone/>
            </a:pPr>
            <a:endParaRPr lang="en-US" sz="40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4000" dirty="0">
                <a:solidFill>
                  <a:schemeClr val="bg1"/>
                </a:solidFill>
              </a:rPr>
              <a:t>	Traumatic</a:t>
            </a:r>
          </a:p>
          <a:p>
            <a:pPr marL="0" indent="0">
              <a:buNone/>
            </a:pPr>
            <a:r>
              <a:rPr lang="en-US" sz="4000" dirty="0">
                <a:solidFill>
                  <a:schemeClr val="bg1"/>
                </a:solidFill>
              </a:rPr>
              <a:t>	Iatrogenic  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0EF5081-154F-D4C4-1372-EDB6BE156C9D}"/>
              </a:ext>
            </a:extLst>
          </p:cNvPr>
          <p:cNvCxnSpPr>
            <a:cxnSpLocks/>
          </p:cNvCxnSpPr>
          <p:nvPr/>
        </p:nvCxnSpPr>
        <p:spPr>
          <a:xfrm flipH="1">
            <a:off x="6081712" y="1325563"/>
            <a:ext cx="9525" cy="5214937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71787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5EB388-5CEF-901A-5AB0-0AE1210418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Spontaneous Pneumothorax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CF06AD-BA47-AC02-62EA-1BCE4C17D7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912" y="1825625"/>
            <a:ext cx="11572875" cy="435133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500"/>
              </a:spcBef>
            </a:pPr>
            <a:r>
              <a:rPr lang="en-US" sz="3200" b="1" dirty="0">
                <a:solidFill>
                  <a:srgbClr val="FFC000"/>
                </a:solidFill>
              </a:rPr>
              <a:t>Primary</a:t>
            </a:r>
            <a:r>
              <a:rPr lang="en-US" sz="3200" b="1" dirty="0">
                <a:solidFill>
                  <a:schemeClr val="bg1"/>
                </a:solidFill>
              </a:rPr>
              <a:t>: </a:t>
            </a:r>
            <a:r>
              <a:rPr lang="en-US" sz="3200" dirty="0">
                <a:solidFill>
                  <a:schemeClr val="bg1"/>
                </a:solidFill>
              </a:rPr>
              <a:t>”normal lungs” but emphysema-like changes</a:t>
            </a:r>
          </a:p>
          <a:p>
            <a:pPr>
              <a:lnSpc>
                <a:spcPct val="100000"/>
              </a:lnSpc>
              <a:spcBef>
                <a:spcPts val="500"/>
              </a:spcBef>
            </a:pPr>
            <a:r>
              <a:rPr lang="en-US" sz="3200" dirty="0">
                <a:solidFill>
                  <a:schemeClr val="bg1"/>
                </a:solidFill>
              </a:rPr>
              <a:t>PSP: 10% have familial history</a:t>
            </a:r>
          </a:p>
          <a:p>
            <a:pPr>
              <a:lnSpc>
                <a:spcPct val="100000"/>
              </a:lnSpc>
              <a:spcBef>
                <a:spcPts val="500"/>
              </a:spcBef>
            </a:pPr>
            <a:r>
              <a:rPr lang="en-GB" sz="3200" dirty="0">
                <a:solidFill>
                  <a:schemeClr val="bg1"/>
                </a:solidFill>
              </a:rPr>
              <a:t>Management: conservative, needle aspiration, chest drain, Heimlich valve device</a:t>
            </a:r>
          </a:p>
          <a:p>
            <a:pPr marL="0" indent="0">
              <a:lnSpc>
                <a:spcPct val="100000"/>
              </a:lnSpc>
              <a:spcBef>
                <a:spcPts val="500"/>
              </a:spcBef>
              <a:buNone/>
            </a:pPr>
            <a:endParaRPr lang="en-GB" sz="3200" dirty="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  <a:spcBef>
                <a:spcPts val="500"/>
              </a:spcBef>
            </a:pPr>
            <a:r>
              <a:rPr lang="en-GB" sz="3200" b="1" dirty="0">
                <a:solidFill>
                  <a:srgbClr val="FFC000"/>
                </a:solidFill>
              </a:rPr>
              <a:t>Secondary</a:t>
            </a:r>
            <a:r>
              <a:rPr lang="en-GB" sz="3200" b="1" dirty="0">
                <a:solidFill>
                  <a:schemeClr val="bg1"/>
                </a:solidFill>
              </a:rPr>
              <a:t>:</a:t>
            </a:r>
            <a:r>
              <a:rPr lang="en-GB" sz="3200" dirty="0">
                <a:solidFill>
                  <a:schemeClr val="bg1"/>
                </a:solidFill>
              </a:rPr>
              <a:t> underlying lung disease (COPD, ILD, CF)</a:t>
            </a:r>
          </a:p>
          <a:p>
            <a:pPr>
              <a:lnSpc>
                <a:spcPct val="100000"/>
              </a:lnSpc>
              <a:spcBef>
                <a:spcPts val="500"/>
              </a:spcBef>
            </a:pPr>
            <a:r>
              <a:rPr lang="en-GB" sz="3200" dirty="0">
                <a:solidFill>
                  <a:schemeClr val="bg1"/>
                </a:solidFill>
              </a:rPr>
              <a:t>Management: usually requires chest drain</a:t>
            </a:r>
          </a:p>
          <a:p>
            <a:pPr marL="0" indent="0">
              <a:lnSpc>
                <a:spcPct val="100000"/>
              </a:lnSpc>
              <a:spcBef>
                <a:spcPts val="500"/>
              </a:spcBef>
              <a:buNone/>
            </a:pP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0C4C6FD-FC80-A64B-09EF-13DAEF6E3C4D}"/>
              </a:ext>
            </a:extLst>
          </p:cNvPr>
          <p:cNvSpPr txBox="1"/>
          <p:nvPr/>
        </p:nvSpPr>
        <p:spPr>
          <a:xfrm>
            <a:off x="9979779" y="6520270"/>
            <a:ext cx="22122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95000"/>
                  </a:schemeClr>
                </a:solidFill>
              </a:rPr>
              <a:t>[1] Hallifax R. et al, JAMA 2018</a:t>
            </a:r>
          </a:p>
        </p:txBody>
      </p:sp>
    </p:spTree>
    <p:extLst>
      <p:ext uri="{BB962C8B-B14F-4D97-AF65-F5344CB8AC3E}">
        <p14:creationId xmlns:p14="http://schemas.microsoft.com/office/powerpoint/2010/main" val="9603231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A7BBBC-1381-D67A-C2F6-182C79D7AA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3220" y="1229193"/>
            <a:ext cx="8349521" cy="5628808"/>
          </a:xfrm>
        </p:spPr>
        <p:txBody>
          <a:bodyPr>
            <a:normAutofit/>
          </a:bodyPr>
          <a:lstStyle/>
          <a:p>
            <a:pPr marL="323850" indent="-309563">
              <a:lnSpc>
                <a:spcPct val="150000"/>
              </a:lnSpc>
            </a:pPr>
            <a:r>
              <a:rPr lang="en-US" b="1" dirty="0">
                <a:solidFill>
                  <a:srgbClr val="FFC000"/>
                </a:solidFill>
              </a:rPr>
              <a:t>Traumatic</a:t>
            </a:r>
            <a:r>
              <a:rPr lang="en-US" dirty="0">
                <a:solidFill>
                  <a:schemeClr val="bg1"/>
                </a:solidFill>
              </a:rPr>
              <a:t>: large bore chest drain</a:t>
            </a:r>
          </a:p>
          <a:p>
            <a:pPr marL="323850" indent="-309563">
              <a:lnSpc>
                <a:spcPct val="150000"/>
              </a:lnSpc>
            </a:pPr>
            <a:r>
              <a:rPr lang="en-US" b="1" dirty="0">
                <a:solidFill>
                  <a:srgbClr val="FFC000"/>
                </a:solidFill>
              </a:rPr>
              <a:t>Iatrogenic</a:t>
            </a:r>
            <a:r>
              <a:rPr lang="en-US" dirty="0">
                <a:solidFill>
                  <a:schemeClr val="bg1"/>
                </a:solidFill>
              </a:rPr>
              <a:t>: combined incidence unknown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CT-guided lung biopsy (∼26 %, reported up to 61 %)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Lung ablation (16–52 %)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Pacemaker and central venous catheters (&lt;1 %)</a:t>
            </a:r>
          </a:p>
          <a:p>
            <a:pPr marL="323850" indent="0">
              <a:lnSpc>
                <a:spcPct val="150000"/>
              </a:lnSpc>
              <a:buNone/>
            </a:pPr>
            <a:r>
              <a:rPr lang="en-US" dirty="0">
                <a:solidFill>
                  <a:schemeClr val="bg1"/>
                </a:solidFill>
              </a:rPr>
              <a:t>Managed either conservatively, or with chest drain</a:t>
            </a:r>
            <a:endParaRPr lang="en-US" dirty="0">
              <a:solidFill>
                <a:schemeClr val="bg1"/>
              </a:solidFill>
              <a:highlight>
                <a:srgbClr val="00FFFF"/>
              </a:highlight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6D8BC90-AB2D-43C0-7A90-D7B9C09AC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6301" y="202681"/>
            <a:ext cx="3479668" cy="290064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E987BEC-BCCF-F5F7-28C7-A758D0DDD4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6301" y="3103323"/>
            <a:ext cx="2984500" cy="3429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CDF1C34-C0C9-544F-A659-A0C43D7BF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7809875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Non Spontaneous Pneumothorax </a:t>
            </a:r>
          </a:p>
        </p:txBody>
      </p:sp>
    </p:spTree>
    <p:extLst>
      <p:ext uri="{BB962C8B-B14F-4D97-AF65-F5344CB8AC3E}">
        <p14:creationId xmlns:p14="http://schemas.microsoft.com/office/powerpoint/2010/main" val="39140669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60F33E2-AF52-411D-FA55-3CF26D2505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916378" y="994503"/>
            <a:ext cx="8359243" cy="53862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DF8722A-8AE0-541F-7362-C56CD6A73CA0}"/>
              </a:ext>
            </a:extLst>
          </p:cNvPr>
          <p:cNvSpPr txBox="1"/>
          <p:nvPr/>
        </p:nvSpPr>
        <p:spPr>
          <a:xfrm>
            <a:off x="9991725" y="6500366"/>
            <a:ext cx="2200275" cy="3137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Hallifax R et al. Jama 2018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533B9E8-9AB6-D778-5FFD-F0110E0F25AF}"/>
              </a:ext>
            </a:extLst>
          </p:cNvPr>
          <p:cNvSpPr txBox="1"/>
          <p:nvPr/>
        </p:nvSpPr>
        <p:spPr>
          <a:xfrm>
            <a:off x="1" y="43934"/>
            <a:ext cx="1219199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i="0" dirty="0">
                <a:solidFill>
                  <a:schemeClr val="bg1"/>
                </a:solidFill>
                <a:effectLst/>
              </a:rPr>
              <a:t>Primary and Secondary Spontaneous Pneumothorax Admissions by Age-Specific Population And Sex in England, 2015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35250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F2559F-6220-62C2-04A0-733C6C5CA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061547"/>
          </a:xfrm>
        </p:spPr>
        <p:txBody>
          <a:bodyPr/>
          <a:lstStyle/>
          <a:p>
            <a:pPr algn="ctr"/>
            <a:r>
              <a:rPr lang="en-US" dirty="0" err="1">
                <a:solidFill>
                  <a:schemeClr val="bg1"/>
                </a:solidFill>
              </a:rPr>
              <a:t>Aetiology</a:t>
            </a:r>
            <a:r>
              <a:rPr lang="en-US" dirty="0">
                <a:solidFill>
                  <a:schemeClr val="bg1"/>
                </a:solidFill>
              </a:rPr>
              <a:t> of Primary Pneumothorax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055CE8-C2D3-F71F-B7AD-6B9B680DDB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456" y="1343817"/>
            <a:ext cx="6072265" cy="5161913"/>
          </a:xfrm>
        </p:spPr>
        <p:txBody>
          <a:bodyPr>
            <a:normAutofit lnSpcReduction="10000"/>
          </a:bodyPr>
          <a:lstStyle/>
          <a:p>
            <a:pPr marL="514350" indent="-514350">
              <a:buAutoNum type="arabicPeriod"/>
            </a:pPr>
            <a:r>
              <a:rPr lang="en-US" sz="3600" dirty="0">
                <a:solidFill>
                  <a:schemeClr val="bg1"/>
                </a:solidFill>
              </a:rPr>
              <a:t>BMI</a:t>
            </a:r>
          </a:p>
          <a:p>
            <a:pPr marL="514350" indent="-514350">
              <a:buAutoNum type="arabicPeriod"/>
            </a:pPr>
            <a:r>
              <a:rPr lang="en-US" sz="3600" dirty="0">
                <a:solidFill>
                  <a:schemeClr val="bg1"/>
                </a:solidFill>
              </a:rPr>
              <a:t>Smoking </a:t>
            </a:r>
          </a:p>
          <a:p>
            <a:pPr marL="514350" indent="-514350">
              <a:buAutoNum type="arabicPeriod"/>
            </a:pPr>
            <a:r>
              <a:rPr lang="en-US" sz="3600" dirty="0">
                <a:solidFill>
                  <a:schemeClr val="bg1"/>
                </a:solidFill>
              </a:rPr>
              <a:t>Blebs and bullae</a:t>
            </a:r>
          </a:p>
          <a:p>
            <a:pPr marL="514350" indent="-514350">
              <a:buAutoNum type="arabicPeriod"/>
            </a:pPr>
            <a:r>
              <a:rPr lang="en-US" sz="3600" dirty="0">
                <a:solidFill>
                  <a:schemeClr val="bg1"/>
                </a:solidFill>
              </a:rPr>
              <a:t>Microscopic abnormalities – inflammation</a:t>
            </a:r>
          </a:p>
          <a:p>
            <a:pPr marL="514350" indent="-514350">
              <a:buAutoNum type="arabicPeriod"/>
            </a:pPr>
            <a:r>
              <a:rPr lang="en-US" sz="36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Pleural porosity</a:t>
            </a:r>
          </a:p>
          <a:p>
            <a:pPr marL="514350" indent="-514350">
              <a:buAutoNum type="arabicPeriod"/>
            </a:pPr>
            <a:r>
              <a:rPr lang="en-US" sz="36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Abnormal elastolysis (MMP2 – MMP9)</a:t>
            </a:r>
          </a:p>
          <a:p>
            <a:pPr marL="514350" indent="-514350">
              <a:buAutoNum type="arabicPeriod"/>
            </a:pPr>
            <a:r>
              <a:rPr lang="en-US" sz="3600" dirty="0">
                <a:solidFill>
                  <a:schemeClr val="bg1"/>
                </a:solidFill>
              </a:rPr>
              <a:t>Familial causes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465F197-CD43-5BE3-A590-3E926D9BB068}"/>
              </a:ext>
            </a:extLst>
          </p:cNvPr>
          <p:cNvSpPr txBox="1"/>
          <p:nvPr/>
        </p:nvSpPr>
        <p:spPr>
          <a:xfrm>
            <a:off x="9054059" y="6182564"/>
            <a:ext cx="31379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Ruppert AM  et al. </a:t>
            </a:r>
            <a:r>
              <a:rPr lang="en-US" sz="1200" dirty="0" err="1">
                <a:solidFill>
                  <a:schemeClr val="bg1"/>
                </a:solidFill>
              </a:rPr>
              <a:t>Diagn</a:t>
            </a:r>
            <a:r>
              <a:rPr lang="en-US" sz="1200" dirty="0">
                <a:solidFill>
                  <a:schemeClr val="bg1"/>
                </a:solidFill>
              </a:rPr>
              <a:t> Inter Imaging 2018</a:t>
            </a:r>
          </a:p>
          <a:p>
            <a:r>
              <a:rPr lang="en-US" sz="1200" dirty="0">
                <a:solidFill>
                  <a:schemeClr val="bg1"/>
                </a:solidFill>
              </a:rPr>
              <a:t>Noppen M et al.  AJRCCM 2006 </a:t>
            </a:r>
          </a:p>
          <a:p>
            <a:r>
              <a:rPr lang="en-US" sz="1200" dirty="0">
                <a:solidFill>
                  <a:schemeClr val="bg1"/>
                </a:solidFill>
              </a:rPr>
              <a:t>Rob Hallifax et al. J Clin Med 2022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CEE0704-CF7F-B5A2-81EB-F3DF74B633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6575" y="925154"/>
            <a:ext cx="4120621" cy="26939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80161DA-38AF-3BE4-DF83-DB68ABABA9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6575" y="3429000"/>
            <a:ext cx="4120621" cy="2623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9311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23752</TotalTime>
  <Words>1957</Words>
  <Application>Microsoft Macintosh PowerPoint</Application>
  <PresentationFormat>Widescreen</PresentationFormat>
  <Paragraphs>236</Paragraphs>
  <Slides>38</Slides>
  <Notes>27</Notes>
  <HiddenSlides>1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3" baseType="lpstr">
      <vt:lpstr>Aptos</vt:lpstr>
      <vt:lpstr>Aptos Display</vt:lpstr>
      <vt:lpstr>Arial</vt:lpstr>
      <vt:lpstr>Lucida Handwriting</vt:lpstr>
      <vt:lpstr>Office Theme</vt:lpstr>
      <vt:lpstr>PowerPoint Presentation</vt:lpstr>
      <vt:lpstr>Pneumothorax </vt:lpstr>
      <vt:lpstr>PowerPoint Presentation</vt:lpstr>
      <vt:lpstr>Agenda </vt:lpstr>
      <vt:lpstr>Pneumothorax Classification </vt:lpstr>
      <vt:lpstr>Spontaneous Pneumothorax </vt:lpstr>
      <vt:lpstr>Non Spontaneous Pneumothorax </vt:lpstr>
      <vt:lpstr>PowerPoint Presentation</vt:lpstr>
      <vt:lpstr>Aetiology of Primary Pneumothorax</vt:lpstr>
      <vt:lpstr>Pleural Porosity</vt:lpstr>
      <vt:lpstr>Pleural Porosity </vt:lpstr>
      <vt:lpstr>Abnormal Elastolysis </vt:lpstr>
      <vt:lpstr>PowerPoint Presentation</vt:lpstr>
      <vt:lpstr>How  important  is the size?</vt:lpstr>
      <vt:lpstr>PowerPoint Presentation</vt:lpstr>
      <vt:lpstr>PowerPoint Presentation</vt:lpstr>
      <vt:lpstr>Today</vt:lpstr>
      <vt:lpstr>Pneumothorax management</vt:lpstr>
      <vt:lpstr>Needle aspiration</vt:lpstr>
      <vt:lpstr>Management </vt:lpstr>
      <vt:lpstr>1. Clinically unstable </vt:lpstr>
      <vt:lpstr>2. Minimally symptomatic </vt:lpstr>
      <vt:lpstr>Conservative vs interventional treatment for spontaneous pneumothorax</vt:lpstr>
      <vt:lpstr>PowerPoint Presentation</vt:lpstr>
      <vt:lpstr>RAMPP trial: Ambulatory management of primary spontaneous pneumothorax:  an open-label, randomised controlled trial </vt:lpstr>
      <vt:lpstr>PowerPoint Presentation</vt:lpstr>
      <vt:lpstr>PowerPoint Presentation</vt:lpstr>
      <vt:lpstr>PowerPoint Presentation</vt:lpstr>
      <vt:lpstr>Hi-SPEC TRIAL: Ambulatory management of secondary spontaneous pneumothorax </vt:lpstr>
      <vt:lpstr>Hi-SPEC TRIAL: Ambulatory management of secondary spontaneous pneumothorax </vt:lpstr>
      <vt:lpstr>What is the risk of recurrence?</vt:lpstr>
      <vt:lpstr>Role of surgery </vt:lpstr>
      <vt:lpstr>PowerPoint Presentation</vt:lpstr>
      <vt:lpstr>Chemical Pleurodesis</vt:lpstr>
      <vt:lpstr>Autologous blood patch pleurodesis</vt:lpstr>
      <vt:lpstr>Role of suction</vt:lpstr>
      <vt:lpstr>Take home message:</vt:lpstr>
      <vt:lpstr>Thanks for your kind attention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KETTE STEFANO [SSM2300041]</dc:creator>
  <cp:lastModifiedBy>KETTE STEFANO [SSM2300041]</cp:lastModifiedBy>
  <cp:revision>133</cp:revision>
  <dcterms:created xsi:type="dcterms:W3CDTF">2026-02-27T10:39:40Z</dcterms:created>
  <dcterms:modified xsi:type="dcterms:W3CDTF">2026-05-12T21:28:50Z</dcterms:modified>
</cp:coreProperties>
</file>