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475" r:id="rId1"/>
  </p:sldMasterIdLst>
  <p:notesMasterIdLst>
    <p:notesMasterId r:id="rId67"/>
  </p:notesMasterIdLst>
  <p:handoutMasterIdLst>
    <p:handoutMasterId r:id="rId68"/>
  </p:handoutMasterIdLst>
  <p:sldIdLst>
    <p:sldId id="2331" r:id="rId2"/>
    <p:sldId id="2330" r:id="rId3"/>
    <p:sldId id="2094" r:id="rId4"/>
    <p:sldId id="2054" r:id="rId5"/>
    <p:sldId id="2038" r:id="rId6"/>
    <p:sldId id="2039" r:id="rId7"/>
    <p:sldId id="2080" r:id="rId8"/>
    <p:sldId id="2326" r:id="rId9"/>
    <p:sldId id="2086" r:id="rId10"/>
    <p:sldId id="1920" r:id="rId11"/>
    <p:sldId id="1995" r:id="rId12"/>
    <p:sldId id="2090" r:id="rId13"/>
    <p:sldId id="2084" r:id="rId14"/>
    <p:sldId id="2321" r:id="rId15"/>
    <p:sldId id="1996" r:id="rId16"/>
    <p:sldId id="2072" r:id="rId17"/>
    <p:sldId id="2126" r:id="rId18"/>
    <p:sldId id="2032" r:id="rId19"/>
    <p:sldId id="2034" r:id="rId20"/>
    <p:sldId id="1961" r:id="rId21"/>
    <p:sldId id="2145" r:id="rId22"/>
    <p:sldId id="2043" r:id="rId23"/>
    <p:sldId id="2146" r:id="rId24"/>
    <p:sldId id="297" r:id="rId25"/>
    <p:sldId id="2147" r:id="rId26"/>
    <p:sldId id="2142" r:id="rId27"/>
    <p:sldId id="2130" r:id="rId28"/>
    <p:sldId id="1875" r:id="rId29"/>
    <p:sldId id="1997" r:id="rId30"/>
    <p:sldId id="2049" r:id="rId31"/>
    <p:sldId id="2298" r:id="rId32"/>
    <p:sldId id="2299" r:id="rId33"/>
    <p:sldId id="1928" r:id="rId34"/>
    <p:sldId id="1929" r:id="rId35"/>
    <p:sldId id="2301" r:id="rId36"/>
    <p:sldId id="1931" r:id="rId37"/>
    <p:sldId id="2316" r:id="rId38"/>
    <p:sldId id="2319" r:id="rId39"/>
    <p:sldId id="2233" r:id="rId40"/>
    <p:sldId id="1256" r:id="rId41"/>
    <p:sldId id="2303" r:id="rId42"/>
    <p:sldId id="2181" r:id="rId43"/>
    <p:sldId id="2305" r:id="rId44"/>
    <p:sldId id="2149" r:id="rId45"/>
    <p:sldId id="2304" r:id="rId46"/>
    <p:sldId id="2308" r:id="rId47"/>
    <p:sldId id="2312" r:id="rId48"/>
    <p:sldId id="2035" r:id="rId49"/>
    <p:sldId id="2036" r:id="rId50"/>
    <p:sldId id="1994" r:id="rId51"/>
    <p:sldId id="2322" r:id="rId52"/>
    <p:sldId id="1993" r:id="rId53"/>
    <p:sldId id="2323" r:id="rId54"/>
    <p:sldId id="2328" r:id="rId55"/>
    <p:sldId id="270" r:id="rId56"/>
    <p:sldId id="2030" r:id="rId57"/>
    <p:sldId id="268" r:id="rId58"/>
    <p:sldId id="2050" r:id="rId59"/>
    <p:sldId id="2082" r:id="rId60"/>
    <p:sldId id="2077" r:id="rId61"/>
    <p:sldId id="2003" r:id="rId62"/>
    <p:sldId id="2324" r:id="rId63"/>
    <p:sldId id="2325" r:id="rId64"/>
    <p:sldId id="2329" r:id="rId65"/>
    <p:sldId id="2318" r:id="rId66"/>
  </p:sldIdLst>
  <p:sldSz cx="12192000" cy="6858000"/>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7723"/>
    <a:srgbClr val="FF6100"/>
    <a:srgbClr val="4289CA"/>
    <a:srgbClr val="002190"/>
    <a:srgbClr val="385EE6"/>
    <a:srgbClr val="002147"/>
    <a:srgbClr val="487793"/>
    <a:srgbClr val="004080"/>
    <a:srgbClr val="8B0000"/>
    <a:srgbClr val="003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3515" autoAdjust="0"/>
    <p:restoredTop sz="76443" autoAdjust="0"/>
  </p:normalViewPr>
  <p:slideViewPr>
    <p:cSldViewPr>
      <p:cViewPr varScale="1">
        <p:scale>
          <a:sx n="97" d="100"/>
          <a:sy n="97" d="100"/>
        </p:scale>
        <p:origin x="216" y="200"/>
      </p:cViewPr>
      <p:guideLst>
        <p:guide orient="horz" pos="2160"/>
        <p:guide pos="3840"/>
      </p:guideLst>
    </p:cSldViewPr>
  </p:slideViewPr>
  <p:outlineViewPr>
    <p:cViewPr>
      <p:scale>
        <a:sx n="33" d="100"/>
        <a:sy n="33" d="100"/>
      </p:scale>
      <p:origin x="0" y="4339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ihab.Bedawi\Dropbox\ERS\ERS%20PIeural%20Infection%20Taskforce\ERS%20TF%20Latest%20versions\Figure%20Ol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oxnethome02.oxnet.nhs.uk\users$\Eihab.Bedawi\Documents\RETROLYSIS_pi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Hoja1!$M$4</c:f>
              <c:strCache>
                <c:ptCount val="1"/>
                <c:pt idx="0">
                  <c:v>France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Hoja1!$N$4:$AS$4</c:f>
              <c:numCache>
                <c:formatCode>General</c:formatCode>
                <c:ptCount val="32"/>
                <c:pt idx="26">
                  <c:v>7.15</c:v>
                </c:pt>
                <c:pt idx="30">
                  <c:v>7.75</c:v>
                </c:pt>
              </c:numCache>
            </c:numRef>
          </c:val>
          <c:smooth val="0"/>
          <c:extLst>
            <c:ext xmlns:c16="http://schemas.microsoft.com/office/drawing/2014/chart" uri="{C3380CC4-5D6E-409C-BE32-E72D297353CC}">
              <c16:uniqueId val="{00000000-ED03-C540-AC3C-B71770943074}"/>
            </c:ext>
          </c:extLst>
        </c:ser>
        <c:ser>
          <c:idx val="1"/>
          <c:order val="1"/>
          <c:tx>
            <c:strRef>
              <c:f>Hoja1!$M$5</c:f>
              <c:strCache>
                <c:ptCount val="1"/>
                <c:pt idx="0">
                  <c:v>UK</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Hoja1!$N$5:$AS$5</c:f>
              <c:numCache>
                <c:formatCode>General</c:formatCode>
                <c:ptCount val="32"/>
                <c:pt idx="21">
                  <c:v>6.4</c:v>
                </c:pt>
                <c:pt idx="30">
                  <c:v>8.4</c:v>
                </c:pt>
              </c:numCache>
            </c:numRef>
          </c:val>
          <c:smooth val="0"/>
          <c:extLst>
            <c:ext xmlns:c16="http://schemas.microsoft.com/office/drawing/2014/chart" uri="{C3380CC4-5D6E-409C-BE32-E72D297353CC}">
              <c16:uniqueId val="{00000001-ED03-C540-AC3C-B71770943074}"/>
            </c:ext>
          </c:extLst>
        </c:ser>
        <c:ser>
          <c:idx val="2"/>
          <c:order val="2"/>
          <c:tx>
            <c:strRef>
              <c:f>Hoja1!$M$6</c:f>
              <c:strCache>
                <c:ptCount val="1"/>
                <c:pt idx="0">
                  <c:v>Denmark</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Hoja1!$N$6:$AS$6</c:f>
              <c:numCache>
                <c:formatCode>General</c:formatCode>
                <c:ptCount val="32"/>
                <c:pt idx="10">
                  <c:v>8.6999999999999993</c:v>
                </c:pt>
                <c:pt idx="24">
                  <c:v>11.8</c:v>
                </c:pt>
              </c:numCache>
            </c:numRef>
          </c:val>
          <c:smooth val="0"/>
          <c:extLst>
            <c:ext xmlns:c16="http://schemas.microsoft.com/office/drawing/2014/chart" uri="{C3380CC4-5D6E-409C-BE32-E72D297353CC}">
              <c16:uniqueId val="{00000002-ED03-C540-AC3C-B71770943074}"/>
            </c:ext>
          </c:extLst>
        </c:ser>
        <c:ser>
          <c:idx val="3"/>
          <c:order val="3"/>
          <c:tx>
            <c:strRef>
              <c:f>Hoja1!$M$7</c:f>
              <c:strCache>
                <c:ptCount val="1"/>
                <c:pt idx="0">
                  <c:v>US Mummadi</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Hoja1!$N$7:$AS$7</c:f>
              <c:numCache>
                <c:formatCode>General</c:formatCode>
                <c:ptCount val="32"/>
                <c:pt idx="29">
                  <c:v>11.1</c:v>
                </c:pt>
              </c:numCache>
            </c:numRef>
          </c:val>
          <c:smooth val="0"/>
          <c:extLst>
            <c:ext xmlns:c16="http://schemas.microsoft.com/office/drawing/2014/chart" uri="{C3380CC4-5D6E-409C-BE32-E72D297353CC}">
              <c16:uniqueId val="{00000003-ED03-C540-AC3C-B71770943074}"/>
            </c:ext>
          </c:extLst>
        </c:ser>
        <c:ser>
          <c:idx val="4"/>
          <c:order val="4"/>
          <c:tx>
            <c:strRef>
              <c:f>Hoja1!$M$8</c:f>
              <c:strCache>
                <c:ptCount val="1"/>
                <c:pt idx="0">
                  <c:v>US Gupta</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Hoja1!$N$8:$AS$8</c:f>
              <c:numCache>
                <c:formatCode>General</c:formatCode>
                <c:ptCount val="32"/>
                <c:pt idx="18">
                  <c:v>5.4</c:v>
                </c:pt>
                <c:pt idx="27">
                  <c:v>4.0999999999999996</c:v>
                </c:pt>
              </c:numCache>
            </c:numRef>
          </c:val>
          <c:smooth val="0"/>
          <c:extLst>
            <c:ext xmlns:c16="http://schemas.microsoft.com/office/drawing/2014/chart" uri="{C3380CC4-5D6E-409C-BE32-E72D297353CC}">
              <c16:uniqueId val="{00000004-ED03-C540-AC3C-B71770943074}"/>
            </c:ext>
          </c:extLst>
        </c:ser>
        <c:ser>
          <c:idx val="5"/>
          <c:order val="5"/>
          <c:tx>
            <c:strRef>
              <c:f>Hoja1!$M$9</c:f>
              <c:strCache>
                <c:ptCount val="1"/>
                <c:pt idx="0">
                  <c:v>US Grijalva</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Hoja1!$N$9:$AS$9</c:f>
              <c:numCache>
                <c:formatCode>General</c:formatCode>
                <c:ptCount val="32"/>
                <c:pt idx="9">
                  <c:v>3.04</c:v>
                </c:pt>
                <c:pt idx="21">
                  <c:v>5.98</c:v>
                </c:pt>
              </c:numCache>
            </c:numRef>
          </c:val>
          <c:smooth val="0"/>
          <c:extLst>
            <c:ext xmlns:c16="http://schemas.microsoft.com/office/drawing/2014/chart" uri="{C3380CC4-5D6E-409C-BE32-E72D297353CC}">
              <c16:uniqueId val="{00000005-ED03-C540-AC3C-B71770943074}"/>
            </c:ext>
          </c:extLst>
        </c:ser>
        <c:ser>
          <c:idx val="6"/>
          <c:order val="6"/>
          <c:tx>
            <c:strRef>
              <c:f>Hoja1!$M$10</c:f>
              <c:strCache>
                <c:ptCount val="1"/>
                <c:pt idx="0">
                  <c:v>US Farjah</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Hoja1!$N$10:$AS$10</c:f>
              <c:numCache>
                <c:formatCode>General</c:formatCode>
                <c:ptCount val="32"/>
                <c:pt idx="0">
                  <c:v>5</c:v>
                </c:pt>
                <c:pt idx="7">
                  <c:v>6</c:v>
                </c:pt>
                <c:pt idx="15">
                  <c:v>7</c:v>
                </c:pt>
                <c:pt idx="17">
                  <c:v>7.6</c:v>
                </c:pt>
              </c:numCache>
            </c:numRef>
          </c:val>
          <c:smooth val="0"/>
          <c:extLst>
            <c:ext xmlns:c16="http://schemas.microsoft.com/office/drawing/2014/chart" uri="{C3380CC4-5D6E-409C-BE32-E72D297353CC}">
              <c16:uniqueId val="{00000006-ED03-C540-AC3C-B71770943074}"/>
            </c:ext>
          </c:extLst>
        </c:ser>
        <c:ser>
          <c:idx val="7"/>
          <c:order val="7"/>
          <c:tx>
            <c:strRef>
              <c:f>Hoja1!$M$11</c:f>
              <c:strCache>
                <c:ptCount val="1"/>
                <c:pt idx="0">
                  <c:v>Taiwan</c:v>
                </c:pt>
              </c:strCache>
            </c:strRef>
          </c:tx>
          <c:spPr>
            <a:ln w="31750" cap="rnd">
              <a:solidFill>
                <a:schemeClr val="accent2">
                  <a:lumMod val="60000"/>
                </a:schemeClr>
              </a:solidFill>
              <a:round/>
            </a:ln>
            <a:effectLst/>
          </c:spPr>
          <c:marker>
            <c:symbol val="circle"/>
            <c:size val="17"/>
            <c:spPr>
              <a:solidFill>
                <a:schemeClr val="accent2">
                  <a:lumMod val="60000"/>
                </a:schemeClr>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Hoja1!$N$3:$AS$3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Hoja1!$N$11:$AS$11</c:f>
              <c:numCache>
                <c:formatCode>General</c:formatCode>
                <c:ptCount val="32"/>
                <c:pt idx="10">
                  <c:v>5.2</c:v>
                </c:pt>
                <c:pt idx="18">
                  <c:v>9.6</c:v>
                </c:pt>
                <c:pt idx="21">
                  <c:v>8.4</c:v>
                </c:pt>
              </c:numCache>
            </c:numRef>
          </c:val>
          <c:smooth val="0"/>
          <c:extLst>
            <c:ext xmlns:c16="http://schemas.microsoft.com/office/drawing/2014/chart" uri="{C3380CC4-5D6E-409C-BE32-E72D297353CC}">
              <c16:uniqueId val="{00000007-ED03-C540-AC3C-B71770943074}"/>
            </c:ext>
          </c:extLst>
        </c:ser>
        <c:dLbls>
          <c:dLblPos val="ctr"/>
          <c:showLegendKey val="0"/>
          <c:showVal val="1"/>
          <c:showCatName val="0"/>
          <c:showSerName val="0"/>
          <c:showPercent val="0"/>
          <c:showBubbleSize val="0"/>
        </c:dLbls>
        <c:marker val="1"/>
        <c:smooth val="0"/>
        <c:axId val="608204472"/>
        <c:axId val="608205456"/>
      </c:lineChart>
      <c:catAx>
        <c:axId val="608204472"/>
        <c:scaling>
          <c:orientation val="minMax"/>
        </c:scaling>
        <c:delete val="0"/>
        <c:axPos val="b"/>
        <c:title>
          <c:tx>
            <c:rich>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n-US"/>
          </a:p>
        </c:txPr>
        <c:crossAx val="608205456"/>
        <c:crosses val="autoZero"/>
        <c:auto val="1"/>
        <c:lblAlgn val="ctr"/>
        <c:lblOffset val="100"/>
        <c:noMultiLvlLbl val="0"/>
      </c:catAx>
      <c:valAx>
        <c:axId val="608205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r>
                  <a:rPr lang="es-ES"/>
                  <a:t>Cases  per 100,000 population</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608204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Pleural bleed management (n=76)</a:t>
            </a:r>
          </a:p>
        </c:rich>
      </c:tx>
      <c:layout>
        <c:manualLayout>
          <c:xMode val="edge"/>
          <c:yMode val="edge"/>
          <c:x val="5.7005457559649267E-2"/>
          <c:y val="7.9874805465414353E-3"/>
        </c:manualLayout>
      </c:layout>
      <c:overlay val="0"/>
    </c:title>
    <c:autoTitleDeleted val="0"/>
    <c:plotArea>
      <c:layout/>
      <c:pieChart>
        <c:varyColors val="0"/>
        <c:ser>
          <c:idx val="0"/>
          <c:order val="0"/>
          <c:tx>
            <c:strRef>
              <c:f>Sheet2!$D$4</c:f>
              <c:strCache>
                <c:ptCount val="1"/>
                <c:pt idx="0">
                  <c:v>No. of patients (n)</c:v>
                </c:pt>
              </c:strCache>
            </c:strRef>
          </c:tx>
          <c:dPt>
            <c:idx val="0"/>
            <c:bubble3D val="0"/>
            <c:spPr>
              <a:solidFill>
                <a:srgbClr val="92D050"/>
              </a:solidFill>
            </c:spPr>
            <c:extLst>
              <c:ext xmlns:c16="http://schemas.microsoft.com/office/drawing/2014/chart" uri="{C3380CC4-5D6E-409C-BE32-E72D297353CC}">
                <c16:uniqueId val="{00000001-94BD-5A48-BA96-3572AF6B3532}"/>
              </c:ext>
            </c:extLst>
          </c:dPt>
          <c:dPt>
            <c:idx val="1"/>
            <c:bubble3D val="0"/>
            <c:spPr>
              <a:solidFill>
                <a:schemeClr val="accent1"/>
              </a:solidFill>
            </c:spPr>
            <c:extLst>
              <c:ext xmlns:c16="http://schemas.microsoft.com/office/drawing/2014/chart" uri="{C3380CC4-5D6E-409C-BE32-E72D297353CC}">
                <c16:uniqueId val="{00000003-94BD-5A48-BA96-3572AF6B3532}"/>
              </c:ext>
            </c:extLst>
          </c:dPt>
          <c:dPt>
            <c:idx val="2"/>
            <c:bubble3D val="0"/>
            <c:spPr>
              <a:solidFill>
                <a:srgbClr val="FFC000"/>
              </a:solidFill>
            </c:spPr>
            <c:extLst>
              <c:ext xmlns:c16="http://schemas.microsoft.com/office/drawing/2014/chart" uri="{C3380CC4-5D6E-409C-BE32-E72D297353CC}">
                <c16:uniqueId val="{00000005-94BD-5A48-BA96-3572AF6B3532}"/>
              </c:ext>
            </c:extLst>
          </c:dPt>
          <c:dPt>
            <c:idx val="3"/>
            <c:bubble3D val="0"/>
            <c:spPr>
              <a:solidFill>
                <a:srgbClr val="FF0000"/>
              </a:solidFill>
            </c:spPr>
            <c:extLst>
              <c:ext xmlns:c16="http://schemas.microsoft.com/office/drawing/2014/chart" uri="{C3380CC4-5D6E-409C-BE32-E72D297353CC}">
                <c16:uniqueId val="{00000007-94BD-5A48-BA96-3572AF6B3532}"/>
              </c:ext>
            </c:extLst>
          </c:dPt>
          <c:dPt>
            <c:idx val="4"/>
            <c:bubble3D val="0"/>
            <c:spPr>
              <a:solidFill>
                <a:srgbClr val="C00000"/>
              </a:solidFill>
            </c:spPr>
            <c:extLst>
              <c:ext xmlns:c16="http://schemas.microsoft.com/office/drawing/2014/chart" uri="{C3380CC4-5D6E-409C-BE32-E72D297353CC}">
                <c16:uniqueId val="{00000009-94BD-5A48-BA96-3572AF6B3532}"/>
              </c:ext>
            </c:extLst>
          </c:dPt>
          <c:dLbls>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Sheet2!$C$5:$C$8</c:f>
              <c:strCache>
                <c:ptCount val="4"/>
                <c:pt idx="0">
                  <c:v>Conservative (L1)</c:v>
                </c:pt>
                <c:pt idx="1">
                  <c:v>Blood transfusion (L2)</c:v>
                </c:pt>
                <c:pt idx="2">
                  <c:v>Additional chest tube (L3)</c:v>
                </c:pt>
                <c:pt idx="3">
                  <c:v>Surgical exploration and/or transfer to higher level care (L4)</c:v>
                </c:pt>
              </c:strCache>
            </c:strRef>
          </c:cat>
          <c:val>
            <c:numRef>
              <c:f>Sheet2!$D$5:$D$8</c:f>
              <c:numCache>
                <c:formatCode>General</c:formatCode>
                <c:ptCount val="4"/>
                <c:pt idx="0">
                  <c:v>12</c:v>
                </c:pt>
                <c:pt idx="1">
                  <c:v>40</c:v>
                </c:pt>
                <c:pt idx="2">
                  <c:v>5</c:v>
                </c:pt>
                <c:pt idx="3">
                  <c:v>19</c:v>
                </c:pt>
              </c:numCache>
            </c:numRef>
          </c:val>
          <c:extLst>
            <c:ext xmlns:c16="http://schemas.microsoft.com/office/drawing/2014/chart" uri="{C3380CC4-5D6E-409C-BE32-E72D297353CC}">
              <c16:uniqueId val="{0000000A-94BD-5A48-BA96-3572AF6B353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216912431400627"/>
          <c:y val="0.24538711940286742"/>
          <c:w val="0.37328542114053925"/>
          <c:h val="0.60392045588895982"/>
        </c:manualLayout>
      </c:layout>
      <c:overlay val="0"/>
      <c:txPr>
        <a:bodyPr/>
        <a:lstStyle/>
        <a:p>
          <a:pPr>
            <a:defRPr sz="1400" spc="-100" baseline="0">
              <a:latin typeface="+mn-lt"/>
              <a:cs typeface="Arial" panose="020B0604020202020204" pitchFamily="34" charset="0"/>
            </a:defRPr>
          </a:pPr>
          <a:endParaRPr lang="en-US"/>
        </a:p>
      </c:txPr>
    </c:legend>
    <c:plotVisOnly val="1"/>
    <c:dispBlanksAs val="gap"/>
    <c:showDLblsOverMax val="0"/>
  </c:chart>
  <c:txPr>
    <a:bodyPr/>
    <a:lstStyle/>
    <a:p>
      <a:pPr>
        <a:defRPr>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7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57725"/>
            <a:ext cx="5029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3" name="Rectangle 3"/>
          <p:cNvSpPr>
            <a:spLocks noGrp="1" noRot="1" noChangeAspect="1" noChangeArrowheads="1" noTextEdit="1"/>
          </p:cNvSpPr>
          <p:nvPr>
            <p:ph type="sldImg" idx="2"/>
          </p:nvPr>
        </p:nvSpPr>
        <p:spPr bwMode="auto">
          <a:xfrm>
            <a:off x="393700" y="85407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Tree>
    <p:extLst>
      <p:ext uri="{BB962C8B-B14F-4D97-AF65-F5344CB8AC3E}">
        <p14:creationId xmlns:p14="http://schemas.microsoft.com/office/powerpoint/2010/main" val="663434832"/>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4466426/#r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25C707-7824-0F4C-8EDC-3641BA934BB7}" type="slidenum">
              <a:rPr lang="en-US" smtClean="0"/>
              <a:t>1</a:t>
            </a:fld>
            <a:endParaRPr lang="en-US" dirty="0"/>
          </a:p>
        </p:txBody>
      </p:sp>
    </p:spTree>
    <p:extLst>
      <p:ext uri="{BB962C8B-B14F-4D97-AF65-F5344CB8AC3E}">
        <p14:creationId xmlns:p14="http://schemas.microsoft.com/office/powerpoint/2010/main" val="194568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NGS  a metagenomic approach </a:t>
            </a:r>
          </a:p>
          <a:p>
            <a:endParaRPr lang="en-US" dirty="0"/>
          </a:p>
          <a:p>
            <a:r>
              <a:rPr lang="en-US" dirty="0" err="1"/>
              <a:t>atory</a:t>
            </a:r>
            <a:r>
              <a:rPr lang="en-US" dirty="0"/>
              <a:t> metagenomics analysis through NGS that used a prospectively collected repository of PF samples from the PILOT study to a. define.. And b. correlate…</a:t>
            </a:r>
          </a:p>
          <a:p>
            <a:endParaRPr lang="en-US" dirty="0"/>
          </a:p>
          <a:p>
            <a:r>
              <a:rPr lang="en-US" dirty="0"/>
              <a:t>16S expansion of bacterial proteins</a:t>
            </a:r>
          </a:p>
        </p:txBody>
      </p:sp>
      <p:sp>
        <p:nvSpPr>
          <p:cNvPr id="4" name="Slide Number Placeholder 3"/>
          <p:cNvSpPr>
            <a:spLocks noGrp="1"/>
          </p:cNvSpPr>
          <p:nvPr>
            <p:ph type="sldNum" sz="quarter" idx="5"/>
          </p:nvPr>
        </p:nvSpPr>
        <p:spPr/>
        <p:txBody>
          <a:bodyPr/>
          <a:lstStyle/>
          <a:p>
            <a:fld id="{E425C707-7824-0F4C-8EDC-3641BA934BB7}" type="slidenum">
              <a:rPr lang="en-US" smtClean="0"/>
              <a:t>10</a:t>
            </a:fld>
            <a:endParaRPr lang="en-US"/>
          </a:p>
        </p:txBody>
      </p:sp>
    </p:spTree>
    <p:extLst>
      <p:ext uri="{BB962C8B-B14F-4D97-AF65-F5344CB8AC3E}">
        <p14:creationId xmlns:p14="http://schemas.microsoft.com/office/powerpoint/2010/main" val="113892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LucidaBright"/>
              </a:rPr>
              <a:t>Micorbiology</a:t>
            </a:r>
            <a:r>
              <a:rPr lang="en-GB" sz="1800" dirty="0">
                <a:effectLst/>
                <a:latin typeface="LucidaBright"/>
              </a:rPr>
              <a:t> is different to pneumonia Again anaerobic bacteria are dominant and has been shown previously the microbiology is v different to pneumonia and is dominated 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ucidaBr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a:t>
            </a:r>
            <a:r>
              <a:rPr lang="en-US" dirty="0" err="1"/>
              <a:t>abdundant</a:t>
            </a:r>
            <a:r>
              <a:rPr lang="en-US" dirty="0"/>
              <a:t> pleural anaerobic pathogens are </a:t>
            </a:r>
            <a:r>
              <a:rPr lang="en-US" b="1" dirty="0"/>
              <a:t>commonly found in the oral cavity and dental microbiome</a:t>
            </a:r>
            <a:r>
              <a:rPr lang="en-US" dirty="0"/>
              <a:t>. Members of the s anginosus group are part of the normal oral flora and ofc we know that strep pneumoniae is known to </a:t>
            </a:r>
            <a:r>
              <a:rPr lang="en-US" dirty="0" err="1"/>
              <a:t>colonise</a:t>
            </a:r>
            <a:r>
              <a:rPr lang="en-US" dirty="0"/>
              <a:t> the upper respiratory 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Times"/>
              </a:rPr>
              <a:t>facultative and anaerobic oral bacteria, able to spread via deoxygenated venous blood to establish purulent infections in brain tissue, right Sided haematogenous spread is a plausible route of infection in oral-type bacterial pleural empyema</a:t>
            </a:r>
            <a:r>
              <a:rPr lang="en-GB" dirty="0">
                <a:effectLst/>
                <a:latin typeface="Time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Tree>
    <p:extLst>
      <p:ext uri="{BB962C8B-B14F-4D97-AF65-F5344CB8AC3E}">
        <p14:creationId xmlns:p14="http://schemas.microsoft.com/office/powerpoint/2010/main" val="30791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2C6D-7D7E-896C-9E52-94B57F49ECAA}"/>
            </a:ext>
          </a:extLst>
        </p:cNvPr>
        <p:cNvGrpSpPr/>
        <p:nvPr/>
      </p:nvGrpSpPr>
      <p:grpSpPr>
        <a:xfrm>
          <a:off x="0" y="0"/>
          <a:ext cx="0" cy="0"/>
          <a:chOff x="0" y="0"/>
          <a:chExt cx="0" cy="0"/>
        </a:xfrm>
      </p:grpSpPr>
      <p:sp>
        <p:nvSpPr>
          <p:cNvPr id="637954" name="Rectangle 2">
            <a:extLst>
              <a:ext uri="{FF2B5EF4-FFF2-40B4-BE49-F238E27FC236}">
                <a16:creationId xmlns:a16="http://schemas.microsoft.com/office/drawing/2014/main" id="{26F9797D-2776-6792-EC7B-8B6EBAA5B0E9}"/>
              </a:ext>
            </a:extLst>
          </p:cNvPr>
          <p:cNvSpPr>
            <a:spLocks noGrp="1" noRot="1" noChangeAspect="1" noChangeArrowheads="1" noTextEdit="1"/>
          </p:cNvSpPr>
          <p:nvPr>
            <p:ph type="sldImg"/>
          </p:nvPr>
        </p:nvSpPr>
        <p:spPr>
          <a:xfrm>
            <a:off x="393700" y="854075"/>
            <a:ext cx="6072188" cy="3416300"/>
          </a:xfrm>
          <a:ln/>
        </p:spPr>
      </p:sp>
      <p:sp>
        <p:nvSpPr>
          <p:cNvPr id="637955" name="Rectangle 3">
            <a:extLst>
              <a:ext uri="{FF2B5EF4-FFF2-40B4-BE49-F238E27FC236}">
                <a16:creationId xmlns:a16="http://schemas.microsoft.com/office/drawing/2014/main" id="{C2A4CCC9-7BA5-CB23-364C-F1B4C640CD03}"/>
              </a:ext>
            </a:extLst>
          </p:cNvPr>
          <p:cNvSpPr>
            <a:spLocks noGrp="1" noChangeArrowheads="1"/>
          </p:cNvSpPr>
          <p:nvPr>
            <p:ph type="body" idx="1"/>
          </p:nvPr>
        </p:nvSpPr>
        <p:spPr/>
        <p:txBody>
          <a:bodyPr/>
          <a:lstStyle/>
          <a:p>
            <a:r>
              <a:rPr lang="en-GB" i="1" dirty="0">
                <a:effectLst/>
                <a:latin typeface="Times"/>
              </a:rPr>
              <a:t>S pneumoniae was the most abundant pathogen in the MM group, by contrast</a:t>
            </a:r>
            <a:endParaRPr lang="en-GB" dirty="0">
              <a:effectLst/>
              <a:latin typeface="Times"/>
            </a:endParaRPr>
          </a:p>
          <a:p>
            <a:r>
              <a:rPr lang="en-GB" i="1" dirty="0">
                <a:effectLst/>
                <a:latin typeface="Times"/>
              </a:rPr>
              <a:t>with all PM groups, which showed a low abundance of</a:t>
            </a:r>
            <a:r>
              <a:rPr lang="en-GB" i="0" dirty="0">
                <a:effectLst/>
                <a:latin typeface="Times"/>
              </a:rPr>
              <a:t> </a:t>
            </a:r>
            <a:r>
              <a:rPr lang="en-GB" i="1" dirty="0">
                <a:effectLst/>
                <a:latin typeface="Times"/>
              </a:rPr>
              <a:t>S pneumoniae (3.8%, 16).</a:t>
            </a:r>
          </a:p>
          <a:p>
            <a:endParaRPr lang="en-GB" i="1" dirty="0">
              <a:effectLst/>
              <a:latin typeface="Times"/>
            </a:endParaRPr>
          </a:p>
          <a:p>
            <a:r>
              <a:rPr lang="en-GB" i="1" dirty="0">
                <a:effectLst/>
                <a:latin typeface="Times"/>
              </a:rPr>
              <a:t>Does the degree of </a:t>
            </a:r>
            <a:r>
              <a:rPr lang="en-GB" i="1" dirty="0" err="1">
                <a:effectLst/>
                <a:latin typeface="Times"/>
              </a:rPr>
              <a:t>polymicrobiolaity</a:t>
            </a:r>
            <a:r>
              <a:rPr lang="en-GB" i="1" dirty="0">
                <a:effectLst/>
                <a:latin typeface="Times"/>
              </a:rPr>
              <a:t> determine your clinical outcome – and the answer is no it does not</a:t>
            </a:r>
          </a:p>
          <a:p>
            <a:endParaRPr lang="en-GB" i="1" dirty="0">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0505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05050"/>
                </a:solidFill>
                <a:effectLst/>
                <a:latin typeface="Source Sans Pro" panose="020B0503030403020204" pitchFamily="34" charset="0"/>
              </a:rPr>
              <a:t>Patients with a dominance of </a:t>
            </a:r>
            <a:r>
              <a:rPr lang="en-GB" b="0" i="1" dirty="0">
                <a:solidFill>
                  <a:srgbClr val="505050"/>
                </a:solidFill>
                <a:effectLst/>
                <a:latin typeface="Source Sans Pro" panose="020B0503030403020204" pitchFamily="34" charset="0"/>
              </a:rPr>
              <a:t>S aureus</a:t>
            </a:r>
            <a:r>
              <a:rPr lang="en-GB" b="0" i="0" dirty="0">
                <a:solidFill>
                  <a:srgbClr val="505050"/>
                </a:solidFill>
                <a:effectLst/>
                <a:latin typeface="Source Sans Pro" panose="020B0503030403020204" pitchFamily="34" charset="0"/>
              </a:rPr>
              <a:t> and Enterobacteriaceae in samples were at higher risk of death, perhaps due to these bacteria being more resistant to antibiotics. This suggests a need for more focused treatment in these patients.</a:t>
            </a:r>
          </a:p>
          <a:p>
            <a:endParaRPr lang="en-GB" dirty="0">
              <a:effectLst/>
              <a:latin typeface="Times"/>
            </a:endParaRPr>
          </a:p>
          <a:p>
            <a:endParaRPr lang="en-US" dirty="0"/>
          </a:p>
        </p:txBody>
      </p:sp>
    </p:spTree>
    <p:extLst>
      <p:ext uri="{BB962C8B-B14F-4D97-AF65-F5344CB8AC3E}">
        <p14:creationId xmlns:p14="http://schemas.microsoft.com/office/powerpoint/2010/main" val="2869295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7226-256E-CA0D-3C36-85E205C3B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5466E-77DE-1474-57B6-FCAEC8358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854A7-1B46-EC43-8F27-1A906BCCBB52}"/>
              </a:ext>
            </a:extLst>
          </p:cNvPr>
          <p:cNvSpPr>
            <a:spLocks noGrp="1"/>
          </p:cNvSpPr>
          <p:nvPr>
            <p:ph type="body" idx="1"/>
          </p:nvPr>
        </p:nvSpPr>
        <p:spPr/>
        <p:txBody>
          <a:bodyPr/>
          <a:lstStyle/>
          <a:p>
            <a:r>
              <a:rPr lang="en-US" dirty="0"/>
              <a:t>And while </a:t>
            </a:r>
            <a:r>
              <a:rPr lang="en-US" dirty="0" err="1"/>
              <a:t>polymicrobiality</a:t>
            </a:r>
            <a:r>
              <a:rPr lang="en-US" dirty="0"/>
              <a:t> in itself does not affect </a:t>
            </a:r>
            <a:r>
              <a:rPr lang="en-US" dirty="0" err="1"/>
              <a:t>outomes</a:t>
            </a:r>
            <a:r>
              <a:rPr lang="en-US" dirty="0"/>
              <a:t> – dominance of bacteria indeed does</a:t>
            </a:r>
          </a:p>
          <a:p>
            <a:endParaRPr lang="en-US" dirty="0"/>
          </a:p>
          <a:p>
            <a:r>
              <a:rPr lang="en-US" dirty="0"/>
              <a:t>These are Kaplan-Meier survival curves presenting one-year mortality</a:t>
            </a:r>
          </a:p>
          <a:p>
            <a:endParaRPr lang="en-US" dirty="0"/>
          </a:p>
          <a:p>
            <a:r>
              <a:rPr lang="en-US" dirty="0"/>
              <a:t>The samples were separated based on the dominant bacterial group in each sample. Samples with </a:t>
            </a:r>
            <a:r>
              <a:rPr lang="en-US" b="1" dirty="0"/>
              <a:t>dominance in Enterobacteriaceae and Staphylococcus aureus exhibited poorer survival and increased risk of one-year mortality</a:t>
            </a:r>
            <a:r>
              <a:rPr lang="en-US" dirty="0"/>
              <a:t>. </a:t>
            </a:r>
          </a:p>
          <a:p>
            <a:endParaRPr lang="en-US" dirty="0"/>
          </a:p>
          <a:p>
            <a:r>
              <a:rPr lang="en-US" dirty="0"/>
              <a:t>Anaerobes and </a:t>
            </a:r>
            <a:r>
              <a:rPr lang="en-US" dirty="0" err="1"/>
              <a:t>milleri</a:t>
            </a:r>
            <a:r>
              <a:rPr lang="en-US" dirty="0"/>
              <a:t> 5%. Staph aureus and gram negative 30-50%)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05050"/>
                </a:solidFill>
                <a:effectLst/>
                <a:latin typeface="Source Sans Pro" panose="020B0503030403020204" pitchFamily="34" charset="0"/>
              </a:rPr>
              <a:t>The presence of anaerobic and </a:t>
            </a:r>
            <a:r>
              <a:rPr lang="en-GB" b="0" i="1" dirty="0">
                <a:solidFill>
                  <a:srgbClr val="505050"/>
                </a:solidFill>
                <a:effectLst/>
                <a:latin typeface="Source Sans Pro" panose="020B0503030403020204" pitchFamily="34" charset="0"/>
              </a:rPr>
              <a:t>S anginosus</a:t>
            </a:r>
            <a:r>
              <a:rPr lang="en-GB" b="0" i="0" dirty="0">
                <a:solidFill>
                  <a:srgbClr val="505050"/>
                </a:solidFill>
                <a:effectLst/>
                <a:latin typeface="Source Sans Pro" panose="020B0503030403020204" pitchFamily="34" charset="0"/>
              </a:rPr>
              <a:t> group bacteria were associated with significantly better survival, whereas survival with </a:t>
            </a:r>
            <a:r>
              <a:rPr lang="en-GB" b="0" i="1" dirty="0">
                <a:solidFill>
                  <a:srgbClr val="505050"/>
                </a:solidFill>
                <a:effectLst/>
                <a:latin typeface="Source Sans Pro" panose="020B0503030403020204" pitchFamily="34" charset="0"/>
              </a:rPr>
              <a:t>S aureus</a:t>
            </a:r>
            <a:r>
              <a:rPr lang="en-GB" b="0" i="0" dirty="0">
                <a:solidFill>
                  <a:srgbClr val="505050"/>
                </a:solidFill>
                <a:effectLst/>
                <a:latin typeface="Source Sans Pro" panose="020B0503030403020204" pitchFamily="34" charset="0"/>
              </a:rPr>
              <a:t> infection was poorer, and these results were independent of the only known predictive score for pleural infection survival (RAPID)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0505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05050"/>
                </a:solidFill>
                <a:effectLst/>
                <a:latin typeface="Source Sans Pro" panose="020B0503030403020204" pitchFamily="34" charset="0"/>
              </a:rPr>
              <a:t>Patients with a dominance of </a:t>
            </a:r>
            <a:r>
              <a:rPr lang="en-GB" b="0" i="1" dirty="0">
                <a:solidFill>
                  <a:srgbClr val="505050"/>
                </a:solidFill>
                <a:effectLst/>
                <a:latin typeface="Source Sans Pro" panose="020B0503030403020204" pitchFamily="34" charset="0"/>
              </a:rPr>
              <a:t>S aureus</a:t>
            </a:r>
            <a:r>
              <a:rPr lang="en-GB" b="0" i="0" dirty="0">
                <a:solidFill>
                  <a:srgbClr val="505050"/>
                </a:solidFill>
                <a:effectLst/>
                <a:latin typeface="Source Sans Pro" panose="020B0503030403020204" pitchFamily="34" charset="0"/>
              </a:rPr>
              <a:t> and Enterobacteriaceae in samples were at higher risk of death, perhaps due to these bacteria being more resistant to antibiotics. This suggests a need for more focused treatment in these patients.</a:t>
            </a:r>
          </a:p>
          <a:p>
            <a:endParaRPr lang="en-US" dirty="0"/>
          </a:p>
        </p:txBody>
      </p:sp>
      <p:sp>
        <p:nvSpPr>
          <p:cNvPr id="4" name="Slide Number Placeholder 3">
            <a:extLst>
              <a:ext uri="{FF2B5EF4-FFF2-40B4-BE49-F238E27FC236}">
                <a16:creationId xmlns:a16="http://schemas.microsoft.com/office/drawing/2014/main" id="{B16324E5-BA5B-8A74-611A-05D8FF059246}"/>
              </a:ext>
            </a:extLst>
          </p:cNvPr>
          <p:cNvSpPr>
            <a:spLocks noGrp="1"/>
          </p:cNvSpPr>
          <p:nvPr>
            <p:ph type="sldNum" sz="quarter" idx="5"/>
          </p:nvPr>
        </p:nvSpPr>
        <p:spPr/>
        <p:txBody>
          <a:bodyPr/>
          <a:lstStyle/>
          <a:p>
            <a:fld id="{E425C707-7824-0F4C-8EDC-3641BA934BB7}" type="slidenum">
              <a:rPr lang="en-US" smtClean="0"/>
              <a:t>13</a:t>
            </a:fld>
            <a:endParaRPr lang="en-US"/>
          </a:p>
        </p:txBody>
      </p:sp>
    </p:spTree>
    <p:extLst>
      <p:ext uri="{BB962C8B-B14F-4D97-AF65-F5344CB8AC3E}">
        <p14:creationId xmlns:p14="http://schemas.microsoft.com/office/powerpoint/2010/main" val="22822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0792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US" dirty="0"/>
              <a:t>The principles remain unchanged but what I think is most challenging is its indolent and subacute presentations meaning delated presentation and what the literature has shown time and time again is that treatment delays are associated with worse outcomes</a:t>
            </a:r>
          </a:p>
        </p:txBody>
      </p:sp>
    </p:spTree>
    <p:extLst>
      <p:ext uri="{BB962C8B-B14F-4D97-AF65-F5344CB8AC3E}">
        <p14:creationId xmlns:p14="http://schemas.microsoft.com/office/powerpoint/2010/main" val="181714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so the first question is does it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one of the first studies that really brought this to light, this was data from the Danish pleural empyema group, this was a large study using HES data across Eastern </a:t>
            </a:r>
            <a:r>
              <a:rPr lang="en-US" dirty="0" err="1"/>
              <a:t>Denmaek</a:t>
            </a:r>
            <a:r>
              <a:rPr lang="en-US" dirty="0"/>
              <a:t> and what they found was </a:t>
            </a:r>
          </a:p>
        </p:txBody>
      </p:sp>
    </p:spTree>
    <p:extLst>
      <p:ext uri="{BB962C8B-B14F-4D97-AF65-F5344CB8AC3E}">
        <p14:creationId xmlns:p14="http://schemas.microsoft.com/office/powerpoint/2010/main" val="251507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ucidaBright"/>
              </a:rPr>
              <a:t>The scientists William S. Tillett and Sol Sherry were responsible for the introduction of intrapleural fibrinolytics as therapeutic agents, thus supplementing antimicrobial therapy in the treatment of empyema.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Used a partially purified streptococcal concentrate containing streptokinase and streptococcal DNase intrapleurally in patients with empyema and concluded that the reduction in fibrinogen levels and increase in markers of proteolysis of the bacteria was probably a representation of fibrin bacteria by streptokinase within the pleural space </a:t>
            </a:r>
          </a:p>
        </p:txBody>
      </p:sp>
    </p:spTree>
    <p:extLst>
      <p:ext uri="{BB962C8B-B14F-4D97-AF65-F5344CB8AC3E}">
        <p14:creationId xmlns:p14="http://schemas.microsoft.com/office/powerpoint/2010/main" val="90359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ucidaBright"/>
              </a:rPr>
              <a:t>The scientists William S. Tillett and Sol Sherry were responsible for the introduction of intrapleural fibrinolytics as therapeutic agents, thus supplementing antimicrobial therapy in the treatment of empyema.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Used a partially purified streptococcal concentrate containing streptokinase and streptococcal DNase intrapleurally in patients with empyema and concluded that the reduction in fibrinogen levels and increase in markers of proteolysis of the bacteria was probably a representation of fibrin bacteria by streptokinase within the pleural space </a:t>
            </a:r>
          </a:p>
        </p:txBody>
      </p:sp>
    </p:spTree>
    <p:extLst>
      <p:ext uri="{BB962C8B-B14F-4D97-AF65-F5344CB8AC3E}">
        <p14:creationId xmlns:p14="http://schemas.microsoft.com/office/powerpoint/2010/main" val="254338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i="1" dirty="0">
                <a:solidFill>
                  <a:srgbClr val="231F20"/>
                </a:solidFill>
                <a:effectLst/>
                <a:latin typeface="Times"/>
              </a:rPr>
              <a:t>The duration of antibiotic treatment in pleural infection has not been specifically assessed in adequately powered RCTs</a:t>
            </a:r>
          </a:p>
          <a:p>
            <a:endParaRPr lang="en-GB" i="1" dirty="0">
              <a:solidFill>
                <a:srgbClr val="231F20"/>
              </a:solidFill>
              <a:effectLst/>
              <a:latin typeface="Times"/>
            </a:endParaRPr>
          </a:p>
          <a:p>
            <a:r>
              <a:rPr lang="en-GB" dirty="0">
                <a:effectLst/>
                <a:latin typeface="Arial" panose="020B0604020202020204" pitchFamily="34" charset="0"/>
              </a:rPr>
              <a:t>This is a description of TF members‟ practice and is not intended as a clinical practice recommendation. </a:t>
            </a:r>
          </a:p>
          <a:p>
            <a:endParaRPr lang="en-GB" dirty="0">
              <a:effectLst/>
              <a:latin typeface="Arial" panose="020B0604020202020204" pitchFamily="34" charset="0"/>
            </a:endParaRPr>
          </a:p>
          <a:p>
            <a:r>
              <a:rPr lang="en-GB" dirty="0">
                <a:effectLst/>
                <a:latin typeface="Arial" panose="020B0604020202020204" pitchFamily="34" charset="0"/>
              </a:rPr>
              <a:t>Local microbiology guidelines where available should always take precedence. </a:t>
            </a:r>
          </a:p>
          <a:p>
            <a:endParaRPr lang="en-GB" dirty="0">
              <a:effectLst/>
              <a:latin typeface="Arial" panose="020B0604020202020204" pitchFamily="34" charset="0"/>
            </a:endParaRPr>
          </a:p>
          <a:p>
            <a:r>
              <a:rPr lang="en-GB" dirty="0">
                <a:effectLst/>
                <a:latin typeface="Arial" panose="020B0604020202020204" pitchFamily="34" charset="0"/>
              </a:rPr>
              <a:t>% Even if an anaerobic organism is not identified on microbiological tests, most TF members would include anaerobic coverage in antibiotic regimens given the difficulty in culturing these organisms that commonly infect the pleural space. </a:t>
            </a:r>
          </a:p>
          <a:p>
            <a:endParaRPr lang="en-GB" dirty="0">
              <a:effectLst/>
              <a:latin typeface="Arial" panose="020B0604020202020204" pitchFamily="34" charset="0"/>
            </a:endParaRPr>
          </a:p>
          <a:p>
            <a:r>
              <a:rPr lang="en-GB" dirty="0">
                <a:effectLst/>
                <a:latin typeface="Arial" panose="020B0604020202020204" pitchFamily="34" charset="0"/>
              </a:rPr>
              <a:t># Clindamycin and metronidazole have comparable anti-anaerobic spectrum, although the latter may have a lower incidence of bacterial resistance and better penetration into the pleura. </a:t>
            </a:r>
          </a:p>
          <a:p>
            <a:endParaRPr lang="en-GB" dirty="0">
              <a:effectLst/>
              <a:latin typeface="Arial" panose="020B0604020202020204" pitchFamily="34" charset="0"/>
            </a:endParaRPr>
          </a:p>
          <a:p>
            <a:r>
              <a:rPr lang="en-GB" dirty="0">
                <a:effectLst/>
                <a:latin typeface="Arial" panose="020B0604020202020204" pitchFamily="34" charset="0"/>
              </a:rPr>
              <a:t>$ These agents possess anaerobic coverage and some TF members would consider for use as single agents in community-acquired infection (especially if needed to improve tolerance/compliance) but higher-than-standard doses may be required for some agents. In most cases, TF members would prefer anaerobic cover with a specific agent. </a:t>
            </a:r>
          </a:p>
          <a:p>
            <a:endParaRPr lang="en-GB" dirty="0">
              <a:solidFill>
                <a:srgbClr val="231F20"/>
              </a:solidFill>
              <a:effectLst/>
              <a:latin typeface="Times"/>
            </a:endParaRPr>
          </a:p>
          <a:p>
            <a:endParaRPr lang="en-US" dirty="0"/>
          </a:p>
        </p:txBody>
      </p:sp>
    </p:spTree>
    <p:extLst>
      <p:ext uri="{BB962C8B-B14F-4D97-AF65-F5344CB8AC3E}">
        <p14:creationId xmlns:p14="http://schemas.microsoft.com/office/powerpoint/2010/main" val="308458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BA18-47AE-7246-19F3-1326B217D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24347-62C5-F354-6A83-E83C61DFC8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0EEC11-F504-8374-411E-A5EAB042DC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43032-FDD2-FAD6-5AE1-83DD15137A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49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E896-A919-19A9-FC65-E1C838DC6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BD854-689B-1670-36C7-3B2520F6F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98198-D336-2E2B-8A19-8A36A8DC84AA}"/>
              </a:ext>
            </a:extLst>
          </p:cNvPr>
          <p:cNvSpPr>
            <a:spLocks noGrp="1"/>
          </p:cNvSpPr>
          <p:nvPr>
            <p:ph type="body" idx="1"/>
          </p:nvPr>
        </p:nvSpPr>
        <p:spPr/>
        <p:txBody>
          <a:bodyPr/>
          <a:lstStyle/>
          <a:p>
            <a:r>
              <a:rPr lang="en-GB" dirty="0"/>
              <a:t>… the PILOT study which was primarily designed to validate the RAPID clinical risk prediction score but is also to date the largest observational study evaluating longitudinal outcomes in pleural infection to date, including medical treatment failure</a:t>
            </a:r>
          </a:p>
          <a:p>
            <a:endParaRPr lang="en-GB" dirty="0"/>
          </a:p>
          <a:p>
            <a:endParaRPr lang="en-GB" dirty="0"/>
          </a:p>
        </p:txBody>
      </p:sp>
      <p:sp>
        <p:nvSpPr>
          <p:cNvPr id="4" name="Slide Number Placeholder 3">
            <a:extLst>
              <a:ext uri="{FF2B5EF4-FFF2-40B4-BE49-F238E27FC236}">
                <a16:creationId xmlns:a16="http://schemas.microsoft.com/office/drawing/2014/main" id="{3DF93524-90DC-CFDC-2989-FF5A28F5C669}"/>
              </a:ext>
            </a:extLst>
          </p:cNvPr>
          <p:cNvSpPr>
            <a:spLocks noGrp="1"/>
          </p:cNvSpPr>
          <p:nvPr>
            <p:ph type="sldNum" sz="quarter" idx="5"/>
          </p:nvPr>
        </p:nvSpPr>
        <p:spPr/>
        <p:txBody>
          <a:bodyPr/>
          <a:lstStyle/>
          <a:p>
            <a:fld id="{358EB8AA-954C-D849-A26E-E178C9BBB54D}" type="slidenum">
              <a:rPr lang="en-GB" smtClean="0"/>
              <a:t>21</a:t>
            </a:fld>
            <a:endParaRPr lang="en-GB"/>
          </a:p>
        </p:txBody>
      </p:sp>
    </p:spTree>
    <p:extLst>
      <p:ext uri="{BB962C8B-B14F-4D97-AF65-F5344CB8AC3E}">
        <p14:creationId xmlns:p14="http://schemas.microsoft.com/office/powerpoint/2010/main" val="2412921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47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8EEA-3144-A4B6-A009-FCF2EAFA3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E9B51-A46B-8D42-4069-A75EEE3E40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8CD526-3562-4D1A-657D-873261972255}"/>
              </a:ext>
            </a:extLst>
          </p:cNvPr>
          <p:cNvSpPr>
            <a:spLocks noGrp="1"/>
          </p:cNvSpPr>
          <p:nvPr>
            <p:ph type="body" idx="1"/>
          </p:nvPr>
        </p:nvSpPr>
        <p:spPr/>
        <p:txBody>
          <a:bodyPr/>
          <a:lstStyle/>
          <a:p>
            <a:r>
              <a:rPr lang="en-US" dirty="0"/>
              <a:t>So we know it’s a common problem in 1 in 3 </a:t>
            </a:r>
            <a:r>
              <a:rPr lang="en-US" dirty="0" err="1"/>
              <a:t>patints</a:t>
            </a:r>
            <a:r>
              <a:rPr lang="en-US" dirty="0"/>
              <a:t>, we know how to assess it, when do we assess for it? We recently carried out a survey of practice in pleural infection amongst UK pleural physicians</a:t>
            </a:r>
          </a:p>
          <a:p>
            <a:endParaRPr lang="en-US" dirty="0"/>
          </a:p>
          <a:p>
            <a:endParaRPr lang="en-US" dirty="0"/>
          </a:p>
        </p:txBody>
      </p:sp>
      <p:sp>
        <p:nvSpPr>
          <p:cNvPr id="4" name="Slide Number Placeholder 3">
            <a:extLst>
              <a:ext uri="{FF2B5EF4-FFF2-40B4-BE49-F238E27FC236}">
                <a16:creationId xmlns:a16="http://schemas.microsoft.com/office/drawing/2014/main" id="{AA8A7103-6A61-75AF-FC5B-68F1FEFACC0F}"/>
              </a:ext>
            </a:extLst>
          </p:cNvPr>
          <p:cNvSpPr>
            <a:spLocks noGrp="1"/>
          </p:cNvSpPr>
          <p:nvPr>
            <p:ph type="sldNum" sz="quarter" idx="5"/>
          </p:nvPr>
        </p:nvSpPr>
        <p:spPr/>
        <p:txBody>
          <a:bodyPr/>
          <a:lstStyle/>
          <a:p>
            <a:fld id="{E425C707-7824-0F4C-8EDC-3641BA934BB7}" type="slidenum">
              <a:rPr lang="en-US" smtClean="0"/>
              <a:t>23</a:t>
            </a:fld>
            <a:endParaRPr lang="en-US"/>
          </a:p>
        </p:txBody>
      </p:sp>
    </p:spTree>
    <p:extLst>
      <p:ext uri="{BB962C8B-B14F-4D97-AF65-F5344CB8AC3E}">
        <p14:creationId xmlns:p14="http://schemas.microsoft.com/office/powerpoint/2010/main" val="108289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radiology..</a:t>
            </a:r>
          </a:p>
        </p:txBody>
      </p:sp>
      <p:sp>
        <p:nvSpPr>
          <p:cNvPr id="4" name="Slide Number Placeholder 3"/>
          <p:cNvSpPr>
            <a:spLocks noGrp="1"/>
          </p:cNvSpPr>
          <p:nvPr>
            <p:ph type="sldNum" sz="quarter" idx="5"/>
          </p:nvPr>
        </p:nvSpPr>
        <p:spPr/>
        <p:txBody>
          <a:bodyPr/>
          <a:lstStyle/>
          <a:p>
            <a:fld id="{358EB8AA-954C-D849-A26E-E178C9BBB54D}" type="slidenum">
              <a:rPr lang="en-GB" smtClean="0"/>
              <a:t>24</a:t>
            </a:fld>
            <a:endParaRPr lang="en-GB"/>
          </a:p>
        </p:txBody>
      </p:sp>
    </p:spTree>
    <p:extLst>
      <p:ext uri="{BB962C8B-B14F-4D97-AF65-F5344CB8AC3E}">
        <p14:creationId xmlns:p14="http://schemas.microsoft.com/office/powerpoint/2010/main" val="28102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Nowadays we have easy access to ultrasound – and just to quickly orientate those who may not do ultrasound.. obviously .. but I think we should be aware of its limitations..</a:t>
            </a:r>
          </a:p>
        </p:txBody>
      </p:sp>
      <p:sp>
        <p:nvSpPr>
          <p:cNvPr id="4" name="Slide Number Placeholder 3"/>
          <p:cNvSpPr>
            <a:spLocks noGrp="1"/>
          </p:cNvSpPr>
          <p:nvPr>
            <p:ph type="sldNum" sz="quarter" idx="5"/>
          </p:nvPr>
        </p:nvSpPr>
        <p:spPr/>
        <p:txBody>
          <a:bodyPr/>
          <a:lstStyle/>
          <a:p>
            <a:fld id="{358EB8AA-954C-D849-A26E-E178C9BBB54D}" type="slidenum">
              <a:rPr lang="en-GB" smtClean="0"/>
              <a:t>25</a:t>
            </a:fld>
            <a:endParaRPr lang="en-GB"/>
          </a:p>
        </p:txBody>
      </p:sp>
    </p:spTree>
    <p:extLst>
      <p:ext uri="{BB962C8B-B14F-4D97-AF65-F5344CB8AC3E}">
        <p14:creationId xmlns:p14="http://schemas.microsoft.com/office/powerpoint/2010/main" val="108635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Segoe UI" panose="020B0502040204020203" pitchFamily="34" charset="0"/>
                <a:ea typeface="Calibri" panose="020F0502020204030204" pitchFamily="34" charset="0"/>
              </a:rPr>
              <a:t>A more medially positioned collection on the mediastinal pleural </a:t>
            </a:r>
            <a:r>
              <a:rPr lang="en-US" sz="1800" dirty="0" err="1">
                <a:solidFill>
                  <a:srgbClr val="FF0000"/>
                </a:solidFill>
                <a:effectLst/>
                <a:latin typeface="Segoe UI" panose="020B0502040204020203" pitchFamily="34" charset="0"/>
                <a:ea typeface="Calibri" panose="020F0502020204030204" pitchFamily="34" charset="0"/>
              </a:rPr>
              <a:t>reflectionis</a:t>
            </a:r>
            <a:r>
              <a:rPr lang="en-US" sz="1800" dirty="0">
                <a:solidFill>
                  <a:srgbClr val="FF0000"/>
                </a:solidFill>
                <a:effectLst/>
                <a:latin typeface="Segoe UI" panose="020B0502040204020203" pitchFamily="34" charset="0"/>
                <a:ea typeface="Calibri" panose="020F0502020204030204" pitchFamily="34" charset="0"/>
              </a:rPr>
              <a:t> gas free. This collection measures approximately 18 x 10x 7 cm and has some mild mass-effect on the heart and </a:t>
            </a:r>
            <a:r>
              <a:rPr lang="en-US" sz="1800" dirty="0" err="1">
                <a:solidFill>
                  <a:srgbClr val="FF0000"/>
                </a:solidFill>
                <a:effectLst/>
                <a:latin typeface="Segoe UI" panose="020B0502040204020203" pitchFamily="34" charset="0"/>
                <a:ea typeface="Calibri" panose="020F0502020204030204" pitchFamily="34" charset="0"/>
              </a:rPr>
              <a:t>greatvessels</a:t>
            </a:r>
            <a:r>
              <a:rPr lang="en-US" sz="1800" dirty="0">
                <a:solidFill>
                  <a:srgbClr val="FF0000"/>
                </a:solidFill>
                <a:effectLst/>
                <a:latin typeface="Segoe UI" panose="020B0502040204020203" pitchFamily="34" charset="0"/>
                <a:ea typeface="Calibri" panose="020F0502020204030204" pitchFamily="34" charset="0"/>
              </a:rPr>
              <a:t>. The heart is mildly displaced to the </a:t>
            </a:r>
            <a:r>
              <a:rPr lang="en-US" sz="1800" dirty="0" err="1">
                <a:solidFill>
                  <a:srgbClr val="FF0000"/>
                </a:solidFill>
                <a:effectLst/>
                <a:latin typeface="Segoe UI" panose="020B0502040204020203" pitchFamily="34" charset="0"/>
                <a:ea typeface="Calibri" panose="020F0502020204030204" pitchFamily="34" charset="0"/>
              </a:rPr>
              <a:t>right.The</a:t>
            </a:r>
            <a:r>
              <a:rPr lang="en-US" sz="1800" dirty="0">
                <a:solidFill>
                  <a:srgbClr val="FF0000"/>
                </a:solidFill>
                <a:effectLst/>
                <a:latin typeface="Segoe UI" panose="020B0502040204020203" pitchFamily="34" charset="0"/>
                <a:ea typeface="Calibri" panose="020F0502020204030204" pitchFamily="34" charset="0"/>
              </a:rPr>
              <a:t> </a:t>
            </a:r>
          </a:p>
          <a:p>
            <a:endParaRPr lang="en-US" sz="1800" dirty="0">
              <a:solidFill>
                <a:srgbClr val="FF0000"/>
              </a:solidFill>
              <a:effectLst/>
              <a:latin typeface="Segoe UI" panose="020B0502040204020203" pitchFamily="34" charset="0"/>
              <a:ea typeface="Calibri" panose="020F0502020204030204" pitchFamily="34" charset="0"/>
            </a:endParaRPr>
          </a:p>
          <a:p>
            <a:r>
              <a:rPr lang="en-US" sz="1800" dirty="0">
                <a:solidFill>
                  <a:srgbClr val="FF0000"/>
                </a:solidFill>
                <a:effectLst/>
                <a:latin typeface="Segoe UI" panose="020B0502040204020203" pitchFamily="34" charset="0"/>
                <a:ea typeface="Calibri" panose="020F0502020204030204" pitchFamily="34" charset="0"/>
              </a:rPr>
              <a:t>mild mass-effect on the heart and </a:t>
            </a:r>
            <a:r>
              <a:rPr lang="en-US" sz="1800" dirty="0" err="1">
                <a:solidFill>
                  <a:srgbClr val="FF0000"/>
                </a:solidFill>
                <a:effectLst/>
                <a:latin typeface="Segoe UI" panose="020B0502040204020203" pitchFamily="34" charset="0"/>
                <a:ea typeface="Calibri" panose="020F0502020204030204" pitchFamily="34" charset="0"/>
              </a:rPr>
              <a:t>greatvessels</a:t>
            </a:r>
            <a:r>
              <a:rPr lang="en-US" sz="1800" dirty="0">
                <a:solidFill>
                  <a:srgbClr val="FF0000"/>
                </a:solidFill>
                <a:effectLst/>
                <a:latin typeface="Segoe UI" panose="020B0502040204020203" pitchFamily="34" charset="0"/>
                <a:ea typeface="Calibri" panose="020F0502020204030204" pitchFamily="34" charset="0"/>
              </a:rPr>
              <a:t>. The heart is mildly displaced to the right</a:t>
            </a:r>
            <a:r>
              <a:rPr lang="en-GB" dirty="0">
                <a:effectLst/>
              </a:rPr>
              <a:t> </a:t>
            </a:r>
            <a:endParaRPr lang="en-GB" dirty="0"/>
          </a:p>
        </p:txBody>
      </p:sp>
      <p:sp>
        <p:nvSpPr>
          <p:cNvPr id="4" name="Slide Number Placeholder 3"/>
          <p:cNvSpPr>
            <a:spLocks noGrp="1"/>
          </p:cNvSpPr>
          <p:nvPr>
            <p:ph type="sldNum" sz="quarter" idx="5"/>
          </p:nvPr>
        </p:nvSpPr>
        <p:spPr/>
        <p:txBody>
          <a:bodyPr/>
          <a:lstStyle/>
          <a:p>
            <a:fld id="{358EB8AA-954C-D849-A26E-E178C9BBB54D}" type="slidenum">
              <a:rPr lang="en-GB" smtClean="0"/>
              <a:t>26</a:t>
            </a:fld>
            <a:endParaRPr lang="en-GB"/>
          </a:p>
        </p:txBody>
      </p:sp>
    </p:spTree>
    <p:extLst>
      <p:ext uri="{BB962C8B-B14F-4D97-AF65-F5344CB8AC3E}">
        <p14:creationId xmlns:p14="http://schemas.microsoft.com/office/powerpoint/2010/main" val="3453009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446AD-4CCD-50CF-DA71-630C3C9F8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BC46C-E89B-EEB4-8B71-A52413B55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5EB10-229E-FD60-440B-B28BCE60B9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E4B38A-E439-FF92-48CD-62487D924EF0}"/>
              </a:ext>
            </a:extLst>
          </p:cNvPr>
          <p:cNvSpPr>
            <a:spLocks noGrp="1"/>
          </p:cNvSpPr>
          <p:nvPr>
            <p:ph type="sldNum" sz="quarter" idx="5"/>
          </p:nvPr>
        </p:nvSpPr>
        <p:spPr/>
        <p:txBody>
          <a:bodyPr/>
          <a:lstStyle/>
          <a:p>
            <a:fld id="{358EB8AA-954C-D849-A26E-E178C9BBB54D}" type="slidenum">
              <a:rPr lang="en-GB" smtClean="0"/>
              <a:t>27</a:t>
            </a:fld>
            <a:endParaRPr lang="en-GB"/>
          </a:p>
        </p:txBody>
      </p:sp>
    </p:spTree>
    <p:extLst>
      <p:ext uri="{BB962C8B-B14F-4D97-AF65-F5344CB8AC3E}">
        <p14:creationId xmlns:p14="http://schemas.microsoft.com/office/powerpoint/2010/main" val="233946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28</a:t>
            </a:fld>
            <a:endParaRPr lang="en-US"/>
          </a:p>
        </p:txBody>
      </p:sp>
    </p:spTree>
    <p:extLst>
      <p:ext uri="{BB962C8B-B14F-4D97-AF65-F5344CB8AC3E}">
        <p14:creationId xmlns:p14="http://schemas.microsoft.com/office/powerpoint/2010/main" val="2983654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quick reminder about the mechanism</a:t>
            </a:r>
          </a:p>
          <a:p>
            <a:endParaRPr lang="en-US" dirty="0"/>
          </a:p>
          <a:p>
            <a:r>
              <a:rPr lang="en-US" dirty="0"/>
              <a:t>tPA exerts a direct fibrinolytic effect to break down septations – so it bypasses the need for streptokinase to combine with plasminogen in vivo possibly depleting its levels in the pleural space and that may be part of the reason why it was less effective in MIST-1 study</a:t>
            </a:r>
          </a:p>
          <a:p>
            <a:endParaRPr lang="en-US" dirty="0"/>
          </a:p>
          <a:p>
            <a:r>
              <a:rPr lang="en-US" dirty="0" err="1"/>
              <a:t>Dnase</a:t>
            </a:r>
            <a:r>
              <a:rPr lang="en-US" dirty="0"/>
              <a:t> targets uncoiled DNA to reduce both fluid viscosity and biofilm formation that might otherwise encourage retention of infected material in the pleural space and relapsing sepsis</a:t>
            </a:r>
          </a:p>
        </p:txBody>
      </p:sp>
      <p:sp>
        <p:nvSpPr>
          <p:cNvPr id="4" name="Slide Number Placeholder 3"/>
          <p:cNvSpPr>
            <a:spLocks noGrp="1"/>
          </p:cNvSpPr>
          <p:nvPr>
            <p:ph type="sldNum" sz="quarter" idx="5"/>
          </p:nvPr>
        </p:nvSpPr>
        <p:spPr/>
        <p:txBody>
          <a:bodyPr/>
          <a:lstStyle/>
          <a:p>
            <a:fld id="{E425C707-7824-0F4C-8EDC-3641BA934BB7}" type="slidenum">
              <a:rPr lang="en-US" smtClean="0"/>
              <a:t>29</a:t>
            </a:fld>
            <a:endParaRPr lang="en-US"/>
          </a:p>
        </p:txBody>
      </p:sp>
    </p:spTree>
    <p:extLst>
      <p:ext uri="{BB962C8B-B14F-4D97-AF65-F5344CB8AC3E}">
        <p14:creationId xmlns:p14="http://schemas.microsoft.com/office/powerpoint/2010/main" val="2165944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30</a:t>
            </a:fld>
            <a:endParaRPr lang="en-US"/>
          </a:p>
        </p:txBody>
      </p:sp>
    </p:spTree>
    <p:extLst>
      <p:ext uri="{BB962C8B-B14F-4D97-AF65-F5344CB8AC3E}">
        <p14:creationId xmlns:p14="http://schemas.microsoft.com/office/powerpoint/2010/main" val="130014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36756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33</a:t>
            </a:fld>
            <a:endParaRPr lang="en-US"/>
          </a:p>
        </p:txBody>
      </p:sp>
    </p:spTree>
    <p:extLst>
      <p:ext uri="{BB962C8B-B14F-4D97-AF65-F5344CB8AC3E}">
        <p14:creationId xmlns:p14="http://schemas.microsoft.com/office/powerpoint/2010/main" val="263383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34</a:t>
            </a:fld>
            <a:endParaRPr lang="en-US"/>
          </a:p>
        </p:txBody>
      </p:sp>
    </p:spTree>
    <p:extLst>
      <p:ext uri="{BB962C8B-B14F-4D97-AF65-F5344CB8AC3E}">
        <p14:creationId xmlns:p14="http://schemas.microsoft.com/office/powerpoint/2010/main" val="9439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3934-D76D-3258-E8E2-39FCEF6AF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355F4-849C-907D-F15A-1AAB9CBA819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27AE84-131E-4A65-F0EB-9209AB8B6A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DA4C67-BCAD-3F7D-0180-2D63869FE57A}"/>
              </a:ext>
            </a:extLst>
          </p:cNvPr>
          <p:cNvSpPr>
            <a:spLocks noGrp="1"/>
          </p:cNvSpPr>
          <p:nvPr>
            <p:ph type="sldNum" sz="quarter" idx="5"/>
          </p:nvPr>
        </p:nvSpPr>
        <p:spPr/>
        <p:txBody>
          <a:bodyPr/>
          <a:lstStyle/>
          <a:p>
            <a:fld id="{E425C707-7824-0F4C-8EDC-3641BA934BB7}" type="slidenum">
              <a:rPr lang="en-US" smtClean="0"/>
              <a:t>35</a:t>
            </a:fld>
            <a:endParaRPr lang="en-US"/>
          </a:p>
        </p:txBody>
      </p:sp>
    </p:spTree>
    <p:extLst>
      <p:ext uri="{BB962C8B-B14F-4D97-AF65-F5344CB8AC3E}">
        <p14:creationId xmlns:p14="http://schemas.microsoft.com/office/powerpoint/2010/main" val="117098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surgeons have upped their game recently using this prospectively collected registry data  </a:t>
            </a:r>
          </a:p>
          <a:p>
            <a:endParaRPr lang="en-US" dirty="0"/>
          </a:p>
          <a:p>
            <a:r>
              <a:rPr lang="en-US" dirty="0"/>
              <a:t>Within 4 week of symptom onset – which as we all know is particularly challenging as these patients often present late</a:t>
            </a:r>
          </a:p>
          <a:p>
            <a:endParaRPr lang="en-US" dirty="0"/>
          </a:p>
          <a:p>
            <a:r>
              <a:rPr lang="en-US" dirty="0"/>
              <a:t>When pre-operative hospitalization extended beyond 5 days – associated with more adverse outcomes in terms of readmission, major </a:t>
            </a:r>
            <a:r>
              <a:rPr lang="en-US" dirty="0" err="1"/>
              <a:t>morbidiy</a:t>
            </a:r>
            <a:r>
              <a:rPr lang="en-US" dirty="0"/>
              <a:t>, prolonged LOS, discharge to transitional care</a:t>
            </a:r>
          </a:p>
        </p:txBody>
      </p:sp>
      <p:sp>
        <p:nvSpPr>
          <p:cNvPr id="4" name="Slide Number Placeholder 3"/>
          <p:cNvSpPr>
            <a:spLocks noGrp="1"/>
          </p:cNvSpPr>
          <p:nvPr>
            <p:ph type="sldNum" sz="quarter" idx="5"/>
          </p:nvPr>
        </p:nvSpPr>
        <p:spPr/>
        <p:txBody>
          <a:bodyPr/>
          <a:lstStyle/>
          <a:p>
            <a:fld id="{E425C707-7824-0F4C-8EDC-3641BA934BB7}" type="slidenum">
              <a:rPr lang="en-US" smtClean="0"/>
              <a:t>36</a:t>
            </a:fld>
            <a:endParaRPr lang="en-US"/>
          </a:p>
        </p:txBody>
      </p:sp>
    </p:spTree>
    <p:extLst>
      <p:ext uri="{BB962C8B-B14F-4D97-AF65-F5344CB8AC3E}">
        <p14:creationId xmlns:p14="http://schemas.microsoft.com/office/powerpoint/2010/main" val="94930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GB" sz="1200" b="0" i="0" u="none" strike="noStrike" dirty="0">
              <a:solidFill>
                <a:srgbClr val="212121"/>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2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425C707-7824-0F4C-8EDC-3641BA934BB7}" type="slidenum">
              <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39</a:t>
            </a:fld>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7710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medical treatment failure</a:t>
            </a:r>
          </a:p>
        </p:txBody>
      </p:sp>
    </p:spTree>
    <p:extLst>
      <p:ext uri="{BB962C8B-B14F-4D97-AF65-F5344CB8AC3E}">
        <p14:creationId xmlns:p14="http://schemas.microsoft.com/office/powerpoint/2010/main" val="3578018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BD28-4011-7099-D2EF-7C5B82966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AB617-CF5A-3E97-FB0C-6F316142CA3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1C7D86-1BF1-DD7C-4982-02F2A96F1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8E98B6-788C-4293-B050-952A86913D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445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F488A-37E2-77DE-2C50-7D327DB65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DCE78-0E32-8C5B-A6CD-91ADE807370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CEABA6B-87B1-6570-D6B0-92EA80DC1B10}"/>
              </a:ext>
            </a:extLst>
          </p:cNvPr>
          <p:cNvSpPr>
            <a:spLocks noGrp="1"/>
          </p:cNvSpPr>
          <p:nvPr>
            <p:ph type="body" idx="1"/>
          </p:nvPr>
        </p:nvSpPr>
        <p:spPr/>
        <p:txBody>
          <a:bodyPr/>
          <a:lstStyle/>
          <a:p>
            <a:r>
              <a:rPr lang="en-US" dirty="0"/>
              <a:t>So we clearly need a new standard of care</a:t>
            </a:r>
          </a:p>
        </p:txBody>
      </p:sp>
      <p:sp>
        <p:nvSpPr>
          <p:cNvPr id="4" name="Slide Number Placeholder 3">
            <a:extLst>
              <a:ext uri="{FF2B5EF4-FFF2-40B4-BE49-F238E27FC236}">
                <a16:creationId xmlns:a16="http://schemas.microsoft.com/office/drawing/2014/main" id="{64476427-E48C-AA75-E586-E7A05A8ADDB4}"/>
              </a:ext>
            </a:extLst>
          </p:cNvPr>
          <p:cNvSpPr>
            <a:spLocks noGrp="1"/>
          </p:cNvSpPr>
          <p:nvPr>
            <p:ph type="sldNum" sz="quarter" idx="5"/>
          </p:nvPr>
        </p:nvSpPr>
        <p:spPr/>
        <p:txBody>
          <a:bodyPr/>
          <a:lstStyle/>
          <a:p>
            <a:fld id="{E425C707-7824-0F4C-8EDC-3641BA934BB7}" type="slidenum">
              <a:rPr lang="en-US" smtClean="0"/>
              <a:t>44</a:t>
            </a:fld>
            <a:endParaRPr lang="en-US"/>
          </a:p>
        </p:txBody>
      </p:sp>
    </p:spTree>
    <p:extLst>
      <p:ext uri="{BB962C8B-B14F-4D97-AF65-F5344CB8AC3E}">
        <p14:creationId xmlns:p14="http://schemas.microsoft.com/office/powerpoint/2010/main" val="721556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E25A-458D-B768-34A9-02CBD4839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8A308-660A-155A-DC85-91A5CDFC1B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408B21-EDB6-A2C7-205D-6A9E357BF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B057F-BCC0-168D-99FE-294B28F69AD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2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ageing population within England is likely to be increasing susceptibility to respiratory infections – only a slight increase in average age of the cohort so unlikely to be the main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prescribing of immunosuppressive agents and a rise in the prevalence of diabetes – both well recognized risk factors for pleural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Overdetection</a:t>
            </a:r>
            <a:r>
              <a:rPr lang="en-US" dirty="0"/>
              <a:t> bias with widespread use of CT but unlikely as management and mortality have no changed significantly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discussion from the Bender paper</a:t>
            </a:r>
          </a:p>
        </p:txBody>
      </p:sp>
    </p:spTree>
    <p:extLst>
      <p:ext uri="{BB962C8B-B14F-4D97-AF65-F5344CB8AC3E}">
        <p14:creationId xmlns:p14="http://schemas.microsoft.com/office/powerpoint/2010/main" val="1094835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589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855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about comparative data?</a:t>
            </a:r>
          </a:p>
        </p:txBody>
      </p:sp>
    </p:spTree>
    <p:extLst>
      <p:ext uri="{BB962C8B-B14F-4D97-AF65-F5344CB8AC3E}">
        <p14:creationId xmlns:p14="http://schemas.microsoft.com/office/powerpoint/2010/main" val="22610653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BTS did not discuss medical thoracoscopy</a:t>
            </a:r>
          </a:p>
        </p:txBody>
      </p:sp>
    </p:spTree>
    <p:extLst>
      <p:ext uri="{BB962C8B-B14F-4D97-AF65-F5344CB8AC3E}">
        <p14:creationId xmlns:p14="http://schemas.microsoft.com/office/powerpoint/2010/main" val="7803452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Saline irrigation</a:t>
            </a:r>
          </a:p>
          <a:p>
            <a:endParaRPr lang="en-US" dirty="0"/>
          </a:p>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50</a:t>
            </a:fld>
            <a:endParaRPr lang="en-US"/>
          </a:p>
        </p:txBody>
      </p:sp>
    </p:spTree>
    <p:extLst>
      <p:ext uri="{BB962C8B-B14F-4D97-AF65-F5344CB8AC3E}">
        <p14:creationId xmlns:p14="http://schemas.microsoft.com/office/powerpoint/2010/main" val="2150591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markers of proteolysis of the bacteria was probably a representation of fibrin bacteria by streptokinase within the pleural space </a:t>
            </a:r>
          </a:p>
        </p:txBody>
      </p:sp>
    </p:spTree>
    <p:extLst>
      <p:ext uri="{BB962C8B-B14F-4D97-AF65-F5344CB8AC3E}">
        <p14:creationId xmlns:p14="http://schemas.microsoft.com/office/powerpoint/2010/main" val="1267781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demonstrated a superior resolution of CT pleural fluid volume (primary outcome) over the course of the treatment compared to standard care alone, as well as a reduction in surgical referrals (secondary outcome) </a:t>
            </a:r>
            <a:endParaRPr lang="en-US" dirty="0"/>
          </a:p>
          <a:p>
            <a:endParaRPr lang="en-US" dirty="0"/>
          </a:p>
          <a:p>
            <a:r>
              <a:rPr lang="en-GB" i="1" dirty="0" err="1">
                <a:solidFill>
                  <a:srgbClr val="231F20"/>
                </a:solidFill>
                <a:effectLst/>
                <a:latin typeface="Times"/>
              </a:rPr>
              <a:t>Guinde</a:t>
            </a:r>
            <a:r>
              <a:rPr lang="en-GB" i="1" dirty="0">
                <a:solidFill>
                  <a:srgbClr val="231F20"/>
                </a:solidFill>
                <a:effectLst/>
                <a:latin typeface="Times"/>
              </a:rPr>
              <a:t> J, </a:t>
            </a:r>
            <a:r>
              <a:rPr lang="en-GB" i="1" dirty="0" err="1">
                <a:solidFill>
                  <a:srgbClr val="231F20"/>
                </a:solidFill>
                <a:effectLst/>
                <a:latin typeface="Times"/>
              </a:rPr>
              <a:t>Laroumagne</a:t>
            </a:r>
            <a:r>
              <a:rPr lang="en-GB" i="1" dirty="0">
                <a:solidFill>
                  <a:srgbClr val="231F20"/>
                </a:solidFill>
                <a:effectLst/>
                <a:latin typeface="Times"/>
              </a:rPr>
              <a:t> S, Chollet B, et al. Saline lavage for the management of severe pleural empyema: a</a:t>
            </a:r>
            <a:endParaRPr lang="en-GB" dirty="0">
              <a:solidFill>
                <a:srgbClr val="231F20"/>
              </a:solidFill>
              <a:effectLst/>
              <a:latin typeface="Times"/>
            </a:endParaRPr>
          </a:p>
          <a:p>
            <a:r>
              <a:rPr lang="en-GB" i="1" dirty="0">
                <a:solidFill>
                  <a:srgbClr val="231F20"/>
                </a:solidFill>
                <a:effectLst/>
                <a:latin typeface="Times"/>
              </a:rPr>
              <a:t>cohort study. Clin Respir J 2021; 15: 1097</a:t>
            </a:r>
            <a:r>
              <a:rPr lang="en-GB" i="1" dirty="0">
                <a:solidFill>
                  <a:srgbClr val="231F20"/>
                </a:solidFill>
                <a:effectLst/>
                <a:latin typeface="Helvetica" pitchFamily="2" charset="0"/>
              </a:rPr>
              <a:t>–</a:t>
            </a:r>
            <a:r>
              <a:rPr lang="en-GB" i="1" dirty="0">
                <a:solidFill>
                  <a:srgbClr val="231F20"/>
                </a:solidFill>
                <a:effectLst/>
                <a:latin typeface="Times"/>
              </a:rPr>
              <a:t>1103.</a:t>
            </a:r>
          </a:p>
          <a:p>
            <a:endParaRPr lang="en-GB" dirty="0">
              <a:solidFill>
                <a:srgbClr val="231F20"/>
              </a:solidFill>
              <a:effectLst/>
              <a:latin typeface="Times"/>
            </a:endParaRPr>
          </a:p>
          <a:p>
            <a:r>
              <a:rPr lang="en-GB" i="1" dirty="0">
                <a:solidFill>
                  <a:srgbClr val="005595"/>
                </a:solidFill>
                <a:effectLst/>
                <a:latin typeface="Times"/>
              </a:rPr>
              <a:t>129 </a:t>
            </a:r>
            <a:r>
              <a:rPr lang="en-GB" i="1" dirty="0" err="1">
                <a:solidFill>
                  <a:srgbClr val="231F20"/>
                </a:solidFill>
                <a:effectLst/>
                <a:latin typeface="Times"/>
              </a:rPr>
              <a:t>Porcel</a:t>
            </a:r>
            <a:r>
              <a:rPr lang="en-GB" i="1" dirty="0">
                <a:solidFill>
                  <a:srgbClr val="231F20"/>
                </a:solidFill>
                <a:effectLst/>
                <a:latin typeface="Times"/>
              </a:rPr>
              <a:t> JM, Valencia H, Bielsa S. Manual intrapleural saline flushing plus urokinase: a potentially useful</a:t>
            </a:r>
            <a:endParaRPr lang="en-GB" dirty="0">
              <a:solidFill>
                <a:srgbClr val="231F20"/>
              </a:solidFill>
              <a:effectLst/>
              <a:latin typeface="Times"/>
            </a:endParaRPr>
          </a:p>
          <a:p>
            <a:r>
              <a:rPr lang="en-GB" i="1" dirty="0">
                <a:solidFill>
                  <a:srgbClr val="231F20"/>
                </a:solidFill>
                <a:effectLst/>
                <a:latin typeface="Times"/>
              </a:rPr>
              <a:t>therapy for complicated parapneumonic effusions and </a:t>
            </a:r>
            <a:r>
              <a:rPr lang="en-GB" i="1" dirty="0" err="1">
                <a:solidFill>
                  <a:srgbClr val="231F20"/>
                </a:solidFill>
                <a:effectLst/>
                <a:latin typeface="Times"/>
              </a:rPr>
              <a:t>empyemas</a:t>
            </a:r>
            <a:r>
              <a:rPr lang="en-GB" i="1" dirty="0">
                <a:solidFill>
                  <a:srgbClr val="231F20"/>
                </a:solidFill>
                <a:effectLst/>
                <a:latin typeface="Times"/>
              </a:rPr>
              <a:t>. Lung 2017; 195: 135</a:t>
            </a:r>
            <a:r>
              <a:rPr lang="en-GB" i="1" dirty="0">
                <a:solidFill>
                  <a:srgbClr val="231F20"/>
                </a:solidFill>
                <a:effectLst/>
                <a:latin typeface="Helvetica" pitchFamily="2" charset="0"/>
              </a:rPr>
              <a:t>–</a:t>
            </a:r>
            <a:r>
              <a:rPr lang="en-GB" i="1" dirty="0">
                <a:solidFill>
                  <a:srgbClr val="231F20"/>
                </a:solidFill>
                <a:effectLst/>
                <a:latin typeface="Times"/>
              </a:rPr>
              <a:t>138.</a:t>
            </a:r>
            <a:endParaRPr lang="en-GB" dirty="0">
              <a:solidFill>
                <a:srgbClr val="231F20"/>
              </a:solidFill>
              <a:effectLst/>
              <a:latin typeface="Times"/>
            </a:endParaRPr>
          </a:p>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52</a:t>
            </a:fld>
            <a:endParaRPr lang="en-US"/>
          </a:p>
        </p:txBody>
      </p:sp>
    </p:spTree>
    <p:extLst>
      <p:ext uri="{BB962C8B-B14F-4D97-AF65-F5344CB8AC3E}">
        <p14:creationId xmlns:p14="http://schemas.microsoft.com/office/powerpoint/2010/main" val="1057681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 case-by-case basis where there are strong contraindications to IET (e.g., therapeutic anticoagulation which cannot be stopped), and where surgery is not a viable option. </a:t>
            </a:r>
            <a:r>
              <a:rPr lang="en-GB" b="1" dirty="0"/>
              <a:t>BUT should not be seen as an alternative to MIST-2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Saline irrigation (250 ml saline TDS) may reduce the need for thoracic surgery </a:t>
            </a:r>
            <a:r>
              <a:rPr lang="en-GB" b="1" dirty="0">
                <a:effectLst/>
                <a:latin typeface="Arial" panose="020B0604020202020204" pitchFamily="34" charset="0"/>
              </a:rPr>
              <a:t>(Ungraded) </a:t>
            </a:r>
            <a:r>
              <a:rPr lang="en-GB" dirty="0">
                <a:effectLst/>
                <a:latin typeface="Arial" panose="020B0604020202020204" pitchFamily="34" charset="0"/>
              </a:rPr>
              <a:t>but appears to 1267 have no impact on mortality (</a:t>
            </a:r>
            <a:r>
              <a:rPr lang="en-GB" b="1" dirty="0">
                <a:effectLst/>
                <a:latin typeface="Arial" panose="020B0604020202020204" pitchFamily="34" charset="0"/>
              </a:rPr>
              <a:t>Ungraded</a:t>
            </a:r>
            <a:r>
              <a:rPr lang="en-GB" dirty="0">
                <a:effectLst/>
                <a:latin typeface="Arial" panose="020B0604020202020204" pitchFamily="34" charset="0"/>
              </a:rPr>
              <a:t>), length of hospital stay (</a:t>
            </a:r>
            <a:r>
              <a:rPr lang="en-GB" b="1" dirty="0">
                <a:effectLst/>
                <a:latin typeface="Arial" panose="020B0604020202020204" pitchFamily="34" charset="0"/>
              </a:rPr>
              <a:t>Ungraded</a:t>
            </a:r>
            <a:r>
              <a:rPr lang="en-GB" dirty="0">
                <a:effectLst/>
                <a:latin typeface="Arial" panose="020B0604020202020204" pitchFamily="34" charset="0"/>
              </a:rPr>
              <a:t>) or time to resolution of fever 1268 (</a:t>
            </a:r>
            <a:r>
              <a:rPr lang="en-GB" b="1" dirty="0">
                <a:effectLst/>
                <a:latin typeface="Arial" panose="020B0604020202020204" pitchFamily="34" charset="0"/>
              </a:rPr>
              <a:t>Ungraded</a:t>
            </a:r>
            <a:r>
              <a:rPr lang="en-GB" dirty="0">
                <a:effectLst/>
                <a:latin typeface="Arial" panose="020B0604020202020204" pitchFamily="34" charset="0"/>
              </a:rPr>
              <a:t>) when compared with saline flushes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68522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9154-CA0E-AC56-8F1A-1BBCD3FAA9A8}"/>
            </a:ext>
          </a:extLst>
        </p:cNvPr>
        <p:cNvGrpSpPr/>
        <p:nvPr/>
      </p:nvGrpSpPr>
      <p:grpSpPr>
        <a:xfrm>
          <a:off x="0" y="0"/>
          <a:ext cx="0" cy="0"/>
          <a:chOff x="0" y="0"/>
          <a:chExt cx="0" cy="0"/>
        </a:xfrm>
      </p:grpSpPr>
      <p:sp>
        <p:nvSpPr>
          <p:cNvPr id="637954" name="Rectangle 2">
            <a:extLst>
              <a:ext uri="{FF2B5EF4-FFF2-40B4-BE49-F238E27FC236}">
                <a16:creationId xmlns:a16="http://schemas.microsoft.com/office/drawing/2014/main" id="{A6CD9B7B-F3DD-3931-54C1-70AE4F4E302C}"/>
              </a:ext>
            </a:extLst>
          </p:cNvPr>
          <p:cNvSpPr>
            <a:spLocks noGrp="1" noRot="1" noChangeAspect="1" noChangeArrowheads="1" noTextEdit="1"/>
          </p:cNvSpPr>
          <p:nvPr>
            <p:ph type="sldImg"/>
          </p:nvPr>
        </p:nvSpPr>
        <p:spPr>
          <a:xfrm>
            <a:off x="393700" y="854075"/>
            <a:ext cx="6072188" cy="3416300"/>
          </a:xfrm>
          <a:ln/>
        </p:spPr>
      </p:sp>
      <p:sp>
        <p:nvSpPr>
          <p:cNvPr id="637955" name="Rectangle 3">
            <a:extLst>
              <a:ext uri="{FF2B5EF4-FFF2-40B4-BE49-F238E27FC236}">
                <a16:creationId xmlns:a16="http://schemas.microsoft.com/office/drawing/2014/main" id="{3DB6A700-4446-AC30-D436-6AFD54A888EE}"/>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on that note </a:t>
            </a:r>
            <a:r>
              <a:rPr lang="en-US" dirty="0" err="1"/>
              <a:t>im</a:t>
            </a:r>
            <a:r>
              <a:rPr lang="en-US" dirty="0"/>
              <a:t> now going to seg way into biomarkers and outcome prediction</a:t>
            </a:r>
          </a:p>
        </p:txBody>
      </p:sp>
    </p:spTree>
    <p:extLst>
      <p:ext uri="{BB962C8B-B14F-4D97-AF65-F5344CB8AC3E}">
        <p14:creationId xmlns:p14="http://schemas.microsoft.com/office/powerpoint/2010/main" val="2091280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we do have a clinical outcome prediction tool that has been externally validated – this is the rapid score</a:t>
            </a:r>
          </a:p>
          <a:p>
            <a:endParaRPr lang="en-GB" dirty="0"/>
          </a:p>
          <a:p>
            <a:r>
              <a:rPr lang="en-GB" dirty="0"/>
              <a:t>And remember that each of these are independently predictive</a:t>
            </a:r>
          </a:p>
          <a:p>
            <a:endParaRPr lang="en-GB" dirty="0"/>
          </a:p>
        </p:txBody>
      </p:sp>
      <p:sp>
        <p:nvSpPr>
          <p:cNvPr id="4" name="Slide Number Placeholder 3"/>
          <p:cNvSpPr>
            <a:spLocks noGrp="1"/>
          </p:cNvSpPr>
          <p:nvPr>
            <p:ph type="sldNum" sz="quarter" idx="5"/>
          </p:nvPr>
        </p:nvSpPr>
        <p:spPr/>
        <p:txBody>
          <a:bodyPr/>
          <a:lstStyle/>
          <a:p>
            <a:fld id="{E425C707-7824-0F4C-8EDC-3641BA934BB7}" type="slidenum">
              <a:rPr lang="en-US" smtClean="0"/>
              <a:t>55</a:t>
            </a:fld>
            <a:endParaRPr lang="en-US" dirty="0"/>
          </a:p>
        </p:txBody>
      </p:sp>
    </p:spTree>
    <p:extLst>
      <p:ext uri="{BB962C8B-B14F-4D97-AF65-F5344CB8AC3E}">
        <p14:creationId xmlns:p14="http://schemas.microsoft.com/office/powerpoint/2010/main" val="175870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0823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one of the issues about the RAPID score is because as it was derived from MIST-1 and MIST-2, it was constructed before the era of commonplace ultrasound..</a:t>
            </a:r>
          </a:p>
        </p:txBody>
      </p:sp>
      <p:sp>
        <p:nvSpPr>
          <p:cNvPr id="4" name="Slide Number Placeholder 3"/>
          <p:cNvSpPr>
            <a:spLocks noGrp="1"/>
          </p:cNvSpPr>
          <p:nvPr>
            <p:ph type="sldNum" sz="quarter" idx="5"/>
          </p:nvPr>
        </p:nvSpPr>
        <p:spPr/>
        <p:txBody>
          <a:bodyPr/>
          <a:lstStyle/>
          <a:p>
            <a:fld id="{E425C707-7824-0F4C-8EDC-3641BA934BB7}" type="slidenum">
              <a:rPr lang="en-US" smtClean="0"/>
              <a:t>56</a:t>
            </a:fld>
            <a:endParaRPr lang="en-US" dirty="0"/>
          </a:p>
        </p:txBody>
      </p:sp>
    </p:spTree>
    <p:extLst>
      <p:ext uri="{BB962C8B-B14F-4D97-AF65-F5344CB8AC3E}">
        <p14:creationId xmlns:p14="http://schemas.microsoft.com/office/powerpoint/2010/main" val="4247627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another biomarker that we use every day and that is of course our ultrasound and while we know this is v sensitive as a diagnostic parameter its prognostic ability has never been shown</a:t>
            </a:r>
          </a:p>
          <a:p>
            <a:endParaRPr lang="en-US" dirty="0"/>
          </a:p>
          <a:p>
            <a:r>
              <a:rPr lang="en-GB" sz="1200" dirty="0"/>
              <a:t>Neutrophil elastase (NE) inhibits fibrinolysis by degrading plasminogen</a:t>
            </a:r>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58</a:t>
            </a:fld>
            <a:endParaRPr lang="en-US"/>
          </a:p>
        </p:txBody>
      </p:sp>
    </p:spTree>
    <p:extLst>
      <p:ext uri="{BB962C8B-B14F-4D97-AF65-F5344CB8AC3E}">
        <p14:creationId xmlns:p14="http://schemas.microsoft.com/office/powerpoint/2010/main" val="3796505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PAI-1 (plasminogen activator inhibitor-1) is the </a:t>
            </a:r>
            <a:r>
              <a:rPr lang="en-GB" b="1" dirty="0"/>
              <a:t>key inhibitor of fibrinolysis, blocking tPA and uPA activity and promoting fibrin persistence in the pleural space</a:t>
            </a:r>
            <a:r>
              <a:rPr lang="en-GB" dirty="0"/>
              <a:t>, </a:t>
            </a:r>
          </a:p>
          <a:p>
            <a:endParaRPr lang="en-GB" dirty="0"/>
          </a:p>
          <a:p>
            <a:r>
              <a:rPr lang="en-GB" dirty="0"/>
              <a:t>whereas </a:t>
            </a:r>
            <a:r>
              <a:rPr lang="en-GB" b="1" dirty="0"/>
              <a:t>suPAR (soluble urokinase plasminogen activator receptor) reflects immune activation and increased fibrinolytic potential in pleural infection</a:t>
            </a:r>
            <a:r>
              <a:rPr lang="en-GB"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59</a:t>
            </a:fld>
            <a:endParaRPr lang="en-US"/>
          </a:p>
        </p:txBody>
      </p:sp>
    </p:spTree>
    <p:extLst>
      <p:ext uri="{BB962C8B-B14F-4D97-AF65-F5344CB8AC3E}">
        <p14:creationId xmlns:p14="http://schemas.microsoft.com/office/powerpoint/2010/main" val="2389754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And what we found was that compared to a number of other inflammatory of fibrinolysis associated proteins that we looked at, the levels of PAI-1 correlated best with presence and severity of septations using an objective validated septation score</a:t>
            </a:r>
          </a:p>
        </p:txBody>
      </p:sp>
      <p:sp>
        <p:nvSpPr>
          <p:cNvPr id="4" name="Slide Number Placeholder 3"/>
          <p:cNvSpPr>
            <a:spLocks noGrp="1"/>
          </p:cNvSpPr>
          <p:nvPr>
            <p:ph type="sldNum" sz="quarter" idx="5"/>
          </p:nvPr>
        </p:nvSpPr>
        <p:spPr/>
        <p:txBody>
          <a:bodyPr/>
          <a:lstStyle/>
          <a:p>
            <a:fld id="{0791ECFC-0BA1-A748-BD99-66B19F84DDA0}" type="slidenum">
              <a:rPr lang="en-US" smtClean="0"/>
              <a:t>60</a:t>
            </a:fld>
            <a:endParaRPr lang="en-US"/>
          </a:p>
        </p:txBody>
      </p:sp>
    </p:spTree>
    <p:extLst>
      <p:ext uri="{BB962C8B-B14F-4D97-AF65-F5344CB8AC3E}">
        <p14:creationId xmlns:p14="http://schemas.microsoft.com/office/powerpoint/2010/main" val="3880981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predict who is going to do badly with their pleural infection?</a:t>
            </a:r>
          </a:p>
          <a:p>
            <a:endParaRPr lang="en-US" dirty="0"/>
          </a:p>
          <a:p>
            <a:r>
              <a:rPr lang="en-GB" dirty="0"/>
              <a:t>Although the optimal agents, dose, and schedules by which IPFT should be delivered remain unclear (13), the findings challenge the use of empirically delivered relatively low doses of either uPA or tPA, which could be quickly inactivated by endogenous PAI-1 within infected pleural fluids.</a:t>
            </a:r>
            <a:endParaRPr lang="en-US" dirty="0"/>
          </a:p>
          <a:p>
            <a:endParaRPr lang="en-US" dirty="0"/>
          </a:p>
          <a:p>
            <a:r>
              <a:rPr lang="en-GB" dirty="0"/>
              <a:t>w PAI-1 affects pleural infection pathophysiologic and clinical outcomes and strengthens the rationale for further investigation of PAI-1–targeted management strategies</a:t>
            </a:r>
            <a:endParaRPr lang="en-US" dirty="0"/>
          </a:p>
        </p:txBody>
      </p:sp>
      <p:sp>
        <p:nvSpPr>
          <p:cNvPr id="4" name="Slide Number Placeholder 3"/>
          <p:cNvSpPr>
            <a:spLocks noGrp="1"/>
          </p:cNvSpPr>
          <p:nvPr>
            <p:ph type="sldNum" sz="quarter" idx="5"/>
          </p:nvPr>
        </p:nvSpPr>
        <p:spPr/>
        <p:txBody>
          <a:bodyPr/>
          <a:lstStyle/>
          <a:p>
            <a:fld id="{E425C707-7824-0F4C-8EDC-3641BA934BB7}" type="slidenum">
              <a:rPr lang="en-US" smtClean="0"/>
              <a:t>61</a:t>
            </a:fld>
            <a:endParaRPr lang="en-US"/>
          </a:p>
        </p:txBody>
      </p:sp>
    </p:spTree>
    <p:extLst>
      <p:ext uri="{BB962C8B-B14F-4D97-AF65-F5344CB8AC3E}">
        <p14:creationId xmlns:p14="http://schemas.microsoft.com/office/powerpoint/2010/main" val="2250478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Preexisting therapeutic approaches inadequate approaches inadequate as seen by the unchanged high morbidity and mortality</a:t>
            </a:r>
          </a:p>
          <a:p>
            <a:endParaRPr lang="en-US" dirty="0"/>
          </a:p>
          <a:p>
            <a:r>
              <a:rPr lang="en-US" dirty="0"/>
              <a:t>Concurrent </a:t>
            </a:r>
            <a:r>
              <a:rPr lang="en-US" dirty="0" err="1"/>
              <a:t>preffered</a:t>
            </a:r>
            <a:r>
              <a:rPr lang="en-US" dirty="0"/>
              <a:t> due to convenience and decreased risk of iatrogenic infection but the evidence doesn’t </a:t>
            </a:r>
            <a:r>
              <a:rPr lang="en-US" dirty="0" err="1"/>
              <a:t>favour</a:t>
            </a:r>
            <a:r>
              <a:rPr lang="en-US" dirty="0"/>
              <a:t> one over the other</a:t>
            </a:r>
          </a:p>
          <a:p>
            <a:endParaRPr lang="en-US" dirty="0"/>
          </a:p>
          <a:p>
            <a:r>
              <a:rPr lang="en-US" dirty="0" err="1"/>
              <a:t>Individualised</a:t>
            </a:r>
            <a:r>
              <a:rPr lang="en-US" dirty="0"/>
              <a:t> risk approach, multidisciplinary discussions with surgeons, </a:t>
            </a:r>
            <a:r>
              <a:rPr lang="en-US" dirty="0" err="1"/>
              <a:t>haematologists</a:t>
            </a:r>
            <a:r>
              <a:rPr lang="en-US" dirty="0"/>
              <a:t> and of course the patient and important to consider not </a:t>
            </a:r>
          </a:p>
        </p:txBody>
      </p:sp>
      <p:sp>
        <p:nvSpPr>
          <p:cNvPr id="4" name="Slide Number Placeholder 3"/>
          <p:cNvSpPr>
            <a:spLocks noGrp="1"/>
          </p:cNvSpPr>
          <p:nvPr>
            <p:ph type="sldNum" sz="quarter" idx="5"/>
          </p:nvPr>
        </p:nvSpPr>
        <p:spPr/>
        <p:txBody>
          <a:bodyPr/>
          <a:lstStyle/>
          <a:p>
            <a:fld id="{E425C707-7824-0F4C-8EDC-3641BA934BB7}" type="slidenum">
              <a:rPr lang="en-US" smtClean="0"/>
              <a:t>62</a:t>
            </a:fld>
            <a:endParaRPr lang="en-US"/>
          </a:p>
        </p:txBody>
      </p:sp>
    </p:spTree>
    <p:extLst>
      <p:ext uri="{BB962C8B-B14F-4D97-AF65-F5344CB8AC3E}">
        <p14:creationId xmlns:p14="http://schemas.microsoft.com/office/powerpoint/2010/main" val="3135620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Preexisting therapeutic approaches inadequate approaches inadequate as seen by the unchanged high morbidity and mortality</a:t>
            </a:r>
          </a:p>
          <a:p>
            <a:endParaRPr lang="en-US" dirty="0"/>
          </a:p>
          <a:p>
            <a:r>
              <a:rPr lang="en-US" dirty="0"/>
              <a:t>Concurrent </a:t>
            </a:r>
            <a:r>
              <a:rPr lang="en-US" dirty="0" err="1"/>
              <a:t>preffered</a:t>
            </a:r>
            <a:r>
              <a:rPr lang="en-US" dirty="0"/>
              <a:t> due to convenience and decreased risk of iatrogenic infection but the evidence doesn’t </a:t>
            </a:r>
            <a:r>
              <a:rPr lang="en-US" dirty="0" err="1"/>
              <a:t>favour</a:t>
            </a:r>
            <a:r>
              <a:rPr lang="en-US" dirty="0"/>
              <a:t> one over the other</a:t>
            </a:r>
          </a:p>
          <a:p>
            <a:endParaRPr lang="en-US" dirty="0"/>
          </a:p>
          <a:p>
            <a:r>
              <a:rPr lang="en-US" dirty="0" err="1"/>
              <a:t>Individualised</a:t>
            </a:r>
            <a:r>
              <a:rPr lang="en-US" dirty="0"/>
              <a:t> risk approach, multidisciplinary discussions with surgeons, </a:t>
            </a:r>
            <a:r>
              <a:rPr lang="en-US" dirty="0" err="1"/>
              <a:t>haematologists</a:t>
            </a:r>
            <a:r>
              <a:rPr lang="en-US" dirty="0"/>
              <a:t> and of course the patient and important to consider not </a:t>
            </a:r>
          </a:p>
        </p:txBody>
      </p:sp>
      <p:sp>
        <p:nvSpPr>
          <p:cNvPr id="4" name="Slide Number Placeholder 3"/>
          <p:cNvSpPr>
            <a:spLocks noGrp="1"/>
          </p:cNvSpPr>
          <p:nvPr>
            <p:ph type="sldNum" sz="quarter" idx="5"/>
          </p:nvPr>
        </p:nvSpPr>
        <p:spPr/>
        <p:txBody>
          <a:bodyPr/>
          <a:lstStyle/>
          <a:p>
            <a:fld id="{E425C707-7824-0F4C-8EDC-3641BA934BB7}" type="slidenum">
              <a:rPr lang="en-US" smtClean="0"/>
              <a:t>63</a:t>
            </a:fld>
            <a:endParaRPr lang="en-US"/>
          </a:p>
        </p:txBody>
      </p:sp>
    </p:spTree>
    <p:extLst>
      <p:ext uri="{BB962C8B-B14F-4D97-AF65-F5344CB8AC3E}">
        <p14:creationId xmlns:p14="http://schemas.microsoft.com/office/powerpoint/2010/main" val="3138279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42F7-5C6C-0E1F-382B-75EC425BB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C8F9-DBD4-F633-5E0B-83A3641F1AD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DC5304-C872-E744-54AF-0904AB371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3CA379-4F41-FDA7-27A4-F33B985A2F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546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5C707-7824-0F4C-8EDC-3641BA93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7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Conventional wisdom has been that this you get a pneumonia hit which if not controlled causes a release So can we do anything about it – so this is the key step that we want to try and </a:t>
            </a:r>
            <a:r>
              <a:rPr lang="en-US" dirty="0" err="1"/>
              <a:t>avo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2.5x your 30d mortality</a:t>
            </a:r>
          </a:p>
        </p:txBody>
      </p:sp>
    </p:spTree>
    <p:extLst>
      <p:ext uri="{BB962C8B-B14F-4D97-AF65-F5344CB8AC3E}">
        <p14:creationId xmlns:p14="http://schemas.microsoft.com/office/powerpoint/2010/main" val="19518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IS pleural infection all pneumonia gone rogue</a:t>
            </a:r>
          </a:p>
        </p:txBody>
      </p:sp>
      <p:sp>
        <p:nvSpPr>
          <p:cNvPr id="4" name="Slide Number Placeholder 3"/>
          <p:cNvSpPr>
            <a:spLocks noGrp="1"/>
          </p:cNvSpPr>
          <p:nvPr>
            <p:ph type="sldNum" sz="quarter" idx="5"/>
          </p:nvPr>
        </p:nvSpPr>
        <p:spPr/>
        <p:txBody>
          <a:bodyPr/>
          <a:lstStyle/>
          <a:p>
            <a:fld id="{E425C707-7824-0F4C-8EDC-3641BA934BB7}" type="slidenum">
              <a:rPr lang="en-US" smtClean="0"/>
              <a:t>7</a:t>
            </a:fld>
            <a:endParaRPr lang="en-US"/>
          </a:p>
        </p:txBody>
      </p:sp>
    </p:spTree>
    <p:extLst>
      <p:ext uri="{BB962C8B-B14F-4D97-AF65-F5344CB8AC3E}">
        <p14:creationId xmlns:p14="http://schemas.microsoft.com/office/powerpoint/2010/main" val="221525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LucidaBright"/>
              </a:rPr>
              <a:t>This study was also from our radiology colleagues in Oxford and what they did was take 97 patients from the MIST-2 study which we will touch on when we talk about intrapleural therapy later on but essentially these were prospectively collected </a:t>
            </a:r>
            <a:r>
              <a:rPr lang="en-GB" sz="1200" dirty="0" err="1">
                <a:effectLst/>
                <a:latin typeface="LucidaBright"/>
              </a:rPr>
              <a:t>patinets</a:t>
            </a:r>
            <a:r>
              <a:rPr lang="en-GB" sz="1200" dirty="0">
                <a:effectLst/>
                <a:latin typeface="LucidaBright"/>
              </a:rPr>
              <a:t> as part of a randomised controlled trial so had a confirmed diagnosis of pleural infection</a:t>
            </a:r>
          </a:p>
          <a:p>
            <a:endParaRPr lang="en-US" dirty="0"/>
          </a:p>
        </p:txBody>
      </p:sp>
    </p:spTree>
    <p:extLst>
      <p:ext uri="{BB962C8B-B14F-4D97-AF65-F5344CB8AC3E}">
        <p14:creationId xmlns:p14="http://schemas.microsoft.com/office/powerpoint/2010/main" val="13872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C789-7389-86EB-E0E9-B68284017945}"/>
            </a:ext>
          </a:extLst>
        </p:cNvPr>
        <p:cNvGrpSpPr/>
        <p:nvPr/>
      </p:nvGrpSpPr>
      <p:grpSpPr>
        <a:xfrm>
          <a:off x="0" y="0"/>
          <a:ext cx="0" cy="0"/>
          <a:chOff x="0" y="0"/>
          <a:chExt cx="0" cy="0"/>
        </a:xfrm>
      </p:grpSpPr>
      <p:sp>
        <p:nvSpPr>
          <p:cNvPr id="637954" name="Rectangle 2">
            <a:extLst>
              <a:ext uri="{FF2B5EF4-FFF2-40B4-BE49-F238E27FC236}">
                <a16:creationId xmlns:a16="http://schemas.microsoft.com/office/drawing/2014/main" id="{C145CD0A-203D-B70F-38BB-BCB55764FCE2}"/>
              </a:ext>
            </a:extLst>
          </p:cNvPr>
          <p:cNvSpPr>
            <a:spLocks noGrp="1" noRot="1" noChangeAspect="1" noChangeArrowheads="1" noTextEdit="1"/>
          </p:cNvSpPr>
          <p:nvPr>
            <p:ph type="sldImg"/>
          </p:nvPr>
        </p:nvSpPr>
        <p:spPr>
          <a:xfrm>
            <a:off x="393700" y="854075"/>
            <a:ext cx="6072188" cy="3416300"/>
          </a:xfrm>
          <a:ln/>
        </p:spPr>
      </p:sp>
      <p:sp>
        <p:nvSpPr>
          <p:cNvPr id="637955" name="Rectangle 3">
            <a:extLst>
              <a:ext uri="{FF2B5EF4-FFF2-40B4-BE49-F238E27FC236}">
                <a16:creationId xmlns:a16="http://schemas.microsoft.com/office/drawing/2014/main" id="{93175C59-9A96-BCA3-DA3E-828443374244}"/>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ucidaBright"/>
              </a:rPr>
              <a:t>Fast forward to the late 1990s and came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ucidaBr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However, up to 40% of empyema may be secondary to a non-pneumonic process, such as systemic infection with hematogenous spread or abdominal </a:t>
            </a:r>
            <a:r>
              <a:rPr lang="en-GB" sz="2800" dirty="0" err="1"/>
              <a:t>etiology</a:t>
            </a:r>
            <a:r>
              <a:rPr lang="en-GB" sz="2800" dirty="0"/>
              <a:t>. Independent risk factors for the development of empyema include diabetes, immunosuppression, gastro-</a:t>
            </a:r>
            <a:r>
              <a:rPr lang="en-GB" sz="2800" dirty="0" err="1"/>
              <a:t>esophageal</a:t>
            </a:r>
            <a:r>
              <a:rPr lang="en-GB" sz="2800" dirty="0"/>
              <a:t> reflux disease, alcohol and intravenous drug abuse, aspiration, and poor oral hygiene (</a:t>
            </a:r>
            <a:r>
              <a:rPr lang="en-GB" sz="2800" dirty="0">
                <a:hlinkClick r:id="rId3"/>
              </a:rPr>
              <a:t>18</a:t>
            </a:r>
            <a:r>
              <a:rPr lang="en-GB" sz="2800" dirty="0"/>
              <a:t>). </a:t>
            </a:r>
            <a:endParaRPr lang="en-GB" sz="1800" dirty="0">
              <a:effectLst/>
              <a:latin typeface="LucidaBr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ucidaBr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ucidaBr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ucidaBright"/>
              </a:rPr>
              <a:t>And hence probably improves aids the treatment of non responding pleural infection</a:t>
            </a:r>
            <a:endParaRPr lang="en-GB" dirty="0"/>
          </a:p>
          <a:p>
            <a:endParaRPr lang="en-US" dirty="0"/>
          </a:p>
        </p:txBody>
      </p:sp>
    </p:spTree>
    <p:extLst>
      <p:ext uri="{BB962C8B-B14F-4D97-AF65-F5344CB8AC3E}">
        <p14:creationId xmlns:p14="http://schemas.microsoft.com/office/powerpoint/2010/main" val="106507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93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876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7028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2784" y="908050"/>
            <a:ext cx="10363200" cy="838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07533" y="1989138"/>
            <a:ext cx="508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90733" y="1989138"/>
            <a:ext cx="508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758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962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9C171-A9CB-BD7D-DB00-0575ED5AE503}"/>
              </a:ext>
            </a:extLst>
          </p:cNvPr>
          <p:cNvPicPr>
            <a:picLocks noChangeAspect="1"/>
          </p:cNvPicPr>
          <p:nvPr userDrawn="1"/>
        </p:nvPicPr>
        <p:blipFill>
          <a:blip r:embed="rId2"/>
          <a:stretch>
            <a:fillRect/>
          </a:stretch>
        </p:blipFill>
        <p:spPr>
          <a:xfrm>
            <a:off x="7911551" y="386152"/>
            <a:ext cx="3846444" cy="678785"/>
          </a:xfrm>
          <a:prstGeom prst="rect">
            <a:avLst/>
          </a:prstGeom>
        </p:spPr>
      </p:pic>
    </p:spTree>
    <p:extLst>
      <p:ext uri="{BB962C8B-B14F-4D97-AF65-F5344CB8AC3E}">
        <p14:creationId xmlns:p14="http://schemas.microsoft.com/office/powerpoint/2010/main" val="79932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a:xfrm>
            <a:off x="511005" y="386150"/>
            <a:ext cx="7454707" cy="694418"/>
          </a:xfrm>
        </p:spPr>
        <p:txBody>
          <a:bodyPr anchor="ct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511175" y="1527175"/>
            <a:ext cx="11246819" cy="4840288"/>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42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154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1095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6145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4032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9754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3065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653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solidFill>
                  <a:prstClr val="black">
                    <a:tint val="75000"/>
                  </a:prstClr>
                </a:solidFill>
              </a:rPr>
              <a:pPr/>
              <a:t>5/13/2026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60E89E-4D36-8348-A0D1-BDC537DA170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7175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pPr defTabSz="457200" eaLnBrk="1" fontAlgn="auto" hangingPunct="1">
              <a:spcBef>
                <a:spcPts val="0"/>
              </a:spcBef>
              <a:spcAft>
                <a:spcPts val="0"/>
              </a:spcAft>
            </a:pPr>
            <a:fld id="{71F55829-DAB9-F947-9D1B-399A5949B998}" type="datetimeFigureOut">
              <a:rPr lang="en-US" smtClean="0">
                <a:solidFill>
                  <a:prstClr val="black">
                    <a:tint val="75000"/>
                  </a:prstClr>
                </a:solidFill>
              </a:rPr>
              <a:pPr defTabSz="457200" eaLnBrk="1" fontAlgn="auto" hangingPunct="1">
                <a:spcBef>
                  <a:spcPts val="0"/>
                </a:spcBef>
                <a:spcAft>
                  <a:spcPts val="0"/>
                </a:spcAft>
              </a:pPr>
              <a:t>5/13/2026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pPr defTabSz="457200" eaLnBrk="1" fontAlgn="auto" hangingPunct="1">
              <a:spcBef>
                <a:spcPts val="0"/>
              </a:spcBef>
              <a:spcAft>
                <a:spcPts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defTabSz="457200" eaLnBrk="1" fontAlgn="auto" hangingPunct="1">
              <a:spcBef>
                <a:spcPts val="0"/>
              </a:spcBef>
              <a:spcAft>
                <a:spcPts val="0"/>
              </a:spcAft>
            </a:pPr>
            <a:fld id="{8B60E89E-4D36-8348-A0D1-BDC537DA1704}" type="slidenum">
              <a:rPr lang="en-US" smtClean="0">
                <a:solidFill>
                  <a:prstClr val="black">
                    <a:tint val="75000"/>
                  </a:prstClr>
                </a:solidFill>
              </a:rPr>
              <a:pPr defTabSz="457200" eaLnBrk="1" fontAlgn="auto" hangingPunct="1">
                <a:spcBef>
                  <a:spcPts val="0"/>
                </a:spcBef>
                <a:spcAft>
                  <a:spcPts val="0"/>
                </a:spcAft>
              </a:pPr>
              <a:t>‹N›</a:t>
            </a:fld>
            <a:endParaRPr lang="en-US">
              <a:solidFill>
                <a:prstClr val="black">
                  <a:tint val="75000"/>
                </a:prstClr>
              </a:solidFill>
            </a:endParaRPr>
          </a:p>
        </p:txBody>
      </p:sp>
      <p:pic>
        <p:nvPicPr>
          <p:cNvPr id="9" name="Picture 8">
            <a:extLst>
              <a:ext uri="{FF2B5EF4-FFF2-40B4-BE49-F238E27FC236}">
                <a16:creationId xmlns:a16="http://schemas.microsoft.com/office/drawing/2014/main" id="{D0D3EF55-7B8D-FEAB-56B9-FD33326DE24B}"/>
              </a:ext>
            </a:extLst>
          </p:cNvPr>
          <p:cNvPicPr>
            <a:picLocks noChangeAspect="1"/>
          </p:cNvPicPr>
          <p:nvPr userDrawn="1"/>
        </p:nvPicPr>
        <p:blipFill>
          <a:blip r:embed="rId17"/>
          <a:stretch>
            <a:fillRect/>
          </a:stretch>
        </p:blipFill>
        <p:spPr>
          <a:xfrm>
            <a:off x="185749" y="266643"/>
            <a:ext cx="3110460" cy="913646"/>
          </a:xfrm>
          <a:prstGeom prst="rect">
            <a:avLst/>
          </a:prstGeom>
        </p:spPr>
      </p:pic>
      <p:pic>
        <p:nvPicPr>
          <p:cNvPr id="10" name="Picture 9">
            <a:extLst>
              <a:ext uri="{FF2B5EF4-FFF2-40B4-BE49-F238E27FC236}">
                <a16:creationId xmlns:a16="http://schemas.microsoft.com/office/drawing/2014/main" id="{B44958A6-058D-6AB1-F7E6-D45BCC63299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46231" y="244037"/>
            <a:ext cx="2739564" cy="975600"/>
          </a:xfrm>
          <a:prstGeom prst="rect">
            <a:avLst/>
          </a:prstGeom>
        </p:spPr>
      </p:pic>
    </p:spTree>
    <p:extLst>
      <p:ext uri="{BB962C8B-B14F-4D97-AF65-F5344CB8AC3E}">
        <p14:creationId xmlns:p14="http://schemas.microsoft.com/office/powerpoint/2010/main" val="962549889"/>
      </p:ext>
    </p:extLst>
  </p:cSld>
  <p:clrMap bg1="lt1" tx1="dk1" bg2="lt2" tx2="dk2" accent1="accent1" accent2="accent2" accent3="accent3" accent4="accent4" accent5="accent5" accent6="accent6" hlink="hlink" folHlink="folHlink"/>
  <p:sldLayoutIdLst>
    <p:sldLayoutId id="2147487476" r:id="rId1"/>
    <p:sldLayoutId id="2147487477" r:id="rId2"/>
    <p:sldLayoutId id="2147487478" r:id="rId3"/>
    <p:sldLayoutId id="2147487479" r:id="rId4"/>
    <p:sldLayoutId id="2147487480" r:id="rId5"/>
    <p:sldLayoutId id="2147487481" r:id="rId6"/>
    <p:sldLayoutId id="2147487482" r:id="rId7"/>
    <p:sldLayoutId id="2147487483" r:id="rId8"/>
    <p:sldLayoutId id="2147487484" r:id="rId9"/>
    <p:sldLayoutId id="2147487485" r:id="rId10"/>
    <p:sldLayoutId id="2147487486" r:id="rId11"/>
    <p:sldLayoutId id="2147487487" r:id="rId12"/>
    <p:sldLayoutId id="2147487488" r:id="rId13"/>
    <p:sldLayoutId id="2147487517" r:id="rId14"/>
    <p:sldLayoutId id="2147487518" r:id="rId15"/>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3.png"/><Relationship Id="rId4"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7.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mailto:Eihab.Bedawi@ndm.ox.ac.uk"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6691" y="1884954"/>
            <a:ext cx="7813823" cy="584775"/>
          </a:xfrm>
          <a:prstGeom prst="rect">
            <a:avLst/>
          </a:prstGeom>
          <a:noFill/>
        </p:spPr>
        <p:txBody>
          <a:bodyPr wrap="square" rtlCol="0">
            <a:spAutoFit/>
          </a:bodyPr>
          <a:lstStyle/>
          <a:p>
            <a:r>
              <a:rPr lang="en-US" sz="3200" b="1" dirty="0">
                <a:solidFill>
                  <a:schemeClr val="bg2">
                    <a:lumMod val="25000"/>
                  </a:schemeClr>
                </a:solidFill>
                <a:latin typeface="Arial"/>
                <a:cs typeface="Arial"/>
              </a:rPr>
              <a:t>Pleural </a:t>
            </a:r>
            <a:r>
              <a:rPr lang="en-US" sz="3200" b="1" strike="sngStrike" dirty="0">
                <a:solidFill>
                  <a:schemeClr val="bg2">
                    <a:lumMod val="25000"/>
                  </a:schemeClr>
                </a:solidFill>
                <a:latin typeface="Arial"/>
                <a:cs typeface="Arial"/>
              </a:rPr>
              <a:t>empyema</a:t>
            </a:r>
            <a:r>
              <a:rPr lang="en-US" sz="3200" b="1" dirty="0">
                <a:solidFill>
                  <a:schemeClr val="bg2">
                    <a:lumMod val="25000"/>
                  </a:schemeClr>
                </a:solidFill>
                <a:latin typeface="Arial"/>
                <a:cs typeface="Arial"/>
              </a:rPr>
              <a:t> infection</a:t>
            </a:r>
          </a:p>
        </p:txBody>
      </p:sp>
      <p:sp>
        <p:nvSpPr>
          <p:cNvPr id="9" name="TextBox 8"/>
          <p:cNvSpPr txBox="1"/>
          <p:nvPr/>
        </p:nvSpPr>
        <p:spPr>
          <a:xfrm>
            <a:off x="836692" y="2875001"/>
            <a:ext cx="7314105" cy="1077026"/>
          </a:xfrm>
          <a:prstGeom prst="rect">
            <a:avLst/>
          </a:prstGeom>
          <a:noFill/>
        </p:spPr>
        <p:txBody>
          <a:bodyPr wrap="square" rtlCol="0">
            <a:spAutoFit/>
          </a:bodyPr>
          <a:lstStyle/>
          <a:p>
            <a:r>
              <a:rPr lang="en-GB" sz="2133" b="1" dirty="0" err="1">
                <a:solidFill>
                  <a:schemeClr val="bg2">
                    <a:lumMod val="25000"/>
                  </a:schemeClr>
                </a:solidFill>
                <a:latin typeface="Arial"/>
                <a:cs typeface="Arial"/>
              </a:rPr>
              <a:t>PneumoTrieste</a:t>
            </a:r>
            <a:r>
              <a:rPr lang="en-GB" sz="2133" b="1" dirty="0">
                <a:solidFill>
                  <a:schemeClr val="bg2">
                    <a:lumMod val="25000"/>
                  </a:schemeClr>
                </a:solidFill>
                <a:latin typeface="Arial"/>
                <a:cs typeface="Arial"/>
              </a:rPr>
              <a:t> 2026</a:t>
            </a:r>
          </a:p>
          <a:p>
            <a:endParaRPr lang="en-GB" sz="2133" dirty="0">
              <a:solidFill>
                <a:schemeClr val="bg2">
                  <a:lumMod val="25000"/>
                </a:schemeClr>
              </a:solidFill>
              <a:latin typeface="Arial"/>
              <a:cs typeface="Arial"/>
            </a:endParaRPr>
          </a:p>
          <a:p>
            <a:r>
              <a:rPr lang="en-GB" sz="2133" dirty="0">
                <a:solidFill>
                  <a:schemeClr val="bg2">
                    <a:lumMod val="25000"/>
                  </a:schemeClr>
                </a:solidFill>
                <a:latin typeface="Arial"/>
                <a:cs typeface="Arial"/>
              </a:rPr>
              <a:t>Wednesday 13</a:t>
            </a:r>
            <a:r>
              <a:rPr lang="en-GB" sz="2133" baseline="30000" dirty="0">
                <a:solidFill>
                  <a:schemeClr val="bg2">
                    <a:lumMod val="25000"/>
                  </a:schemeClr>
                </a:solidFill>
                <a:latin typeface="Arial"/>
                <a:cs typeface="Arial"/>
              </a:rPr>
              <a:t>th</a:t>
            </a:r>
            <a:r>
              <a:rPr lang="en-GB" sz="2133" dirty="0">
                <a:solidFill>
                  <a:schemeClr val="bg2">
                    <a:lumMod val="25000"/>
                  </a:schemeClr>
                </a:solidFill>
                <a:latin typeface="Arial"/>
                <a:cs typeface="Arial"/>
              </a:rPr>
              <a:t> May 2026</a:t>
            </a:r>
            <a:endParaRPr lang="en-US" sz="2133" dirty="0">
              <a:solidFill>
                <a:schemeClr val="bg2">
                  <a:lumMod val="25000"/>
                </a:schemeClr>
              </a:solidFill>
            </a:endParaRPr>
          </a:p>
        </p:txBody>
      </p:sp>
      <p:sp>
        <p:nvSpPr>
          <p:cNvPr id="10" name="Rectangle 9"/>
          <p:cNvSpPr/>
          <p:nvPr/>
        </p:nvSpPr>
        <p:spPr>
          <a:xfrm>
            <a:off x="836693" y="4647428"/>
            <a:ext cx="8818812" cy="1906548"/>
          </a:xfrm>
          <a:prstGeom prst="rect">
            <a:avLst/>
          </a:prstGeom>
        </p:spPr>
        <p:txBody>
          <a:bodyPr wrap="square">
            <a:spAutoFit/>
          </a:bodyPr>
          <a:lstStyle/>
          <a:p>
            <a:pPr marL="342891" indent="-342891" defTabSz="761981">
              <a:lnSpc>
                <a:spcPct val="80000"/>
              </a:lnSpc>
              <a:spcBef>
                <a:spcPct val="20000"/>
              </a:spcBef>
              <a:buSzPct val="100000"/>
              <a:defRPr/>
            </a:pPr>
            <a:r>
              <a:rPr lang="en-GB" sz="1867" b="1" dirty="0" err="1">
                <a:solidFill>
                  <a:schemeClr val="bg2">
                    <a:lumMod val="25000"/>
                  </a:schemeClr>
                </a:solidFill>
                <a:latin typeface="Arial"/>
                <a:cs typeface="Arial"/>
              </a:rPr>
              <a:t>Dr.</a:t>
            </a:r>
            <a:r>
              <a:rPr lang="en-GB" sz="1867" b="1" dirty="0">
                <a:solidFill>
                  <a:schemeClr val="bg2">
                    <a:lumMod val="25000"/>
                  </a:schemeClr>
                </a:solidFill>
                <a:latin typeface="Arial"/>
                <a:cs typeface="Arial"/>
              </a:rPr>
              <a:t> Eihab Bedawi PhD FRCP</a:t>
            </a:r>
          </a:p>
          <a:p>
            <a:pPr marL="342891" indent="-342891" defTabSz="761981">
              <a:lnSpc>
                <a:spcPct val="80000"/>
              </a:lnSpc>
              <a:spcBef>
                <a:spcPts val="832"/>
              </a:spcBef>
              <a:buSzPct val="100000"/>
              <a:defRPr/>
            </a:pPr>
            <a:r>
              <a:rPr lang="en-GB" sz="1867" dirty="0">
                <a:solidFill>
                  <a:schemeClr val="bg2">
                    <a:lumMod val="25000"/>
                  </a:schemeClr>
                </a:solidFill>
                <a:latin typeface="Arial"/>
                <a:cs typeface="Arial"/>
              </a:rPr>
              <a:t>Consultant in Respiratory Medicine &amp; Pleural Disease</a:t>
            </a:r>
          </a:p>
          <a:p>
            <a:pPr marL="342891" indent="-342891" defTabSz="761981">
              <a:lnSpc>
                <a:spcPct val="80000"/>
              </a:lnSpc>
              <a:spcBef>
                <a:spcPct val="20000"/>
              </a:spcBef>
              <a:buSzPct val="100000"/>
              <a:defRPr/>
            </a:pPr>
            <a:r>
              <a:rPr lang="en-GB" sz="1867" dirty="0">
                <a:solidFill>
                  <a:schemeClr val="bg2">
                    <a:lumMod val="25000"/>
                  </a:schemeClr>
                </a:solidFill>
                <a:latin typeface="Arial"/>
                <a:cs typeface="Arial"/>
              </a:rPr>
              <a:t>Clinical Lead, Oxford Pleural Unit</a:t>
            </a:r>
          </a:p>
          <a:p>
            <a:pPr marL="342891" indent="-342891" defTabSz="761981">
              <a:spcBef>
                <a:spcPts val="800"/>
              </a:spcBef>
              <a:buSzPct val="100000"/>
              <a:defRPr/>
            </a:pPr>
            <a:r>
              <a:rPr lang="en-GB" sz="1867" dirty="0">
                <a:solidFill>
                  <a:srgbClr val="133176"/>
                </a:solidFill>
                <a:latin typeface="Arial"/>
                <a:cs typeface="Arial"/>
              </a:rPr>
              <a:t>Visiting Professor, Dept of Biomedical Sciences &amp; Public Health</a:t>
            </a:r>
          </a:p>
          <a:p>
            <a:pPr marL="342891" indent="-342891" defTabSz="761981">
              <a:buSzPct val="100000"/>
              <a:defRPr/>
            </a:pPr>
            <a:r>
              <a:rPr lang="en-GB" sz="1867" dirty="0" err="1">
                <a:solidFill>
                  <a:srgbClr val="133176"/>
                </a:solidFill>
                <a:latin typeface="Arial"/>
                <a:cs typeface="Arial"/>
              </a:rPr>
              <a:t>Universita</a:t>
            </a:r>
            <a:r>
              <a:rPr lang="en-GB" sz="1867" dirty="0">
                <a:solidFill>
                  <a:srgbClr val="133176"/>
                </a:solidFill>
                <a:latin typeface="Arial"/>
                <a:cs typeface="Arial"/>
              </a:rPr>
              <a:t> </a:t>
            </a:r>
            <a:r>
              <a:rPr lang="en-GB" sz="1867" dirty="0" err="1">
                <a:solidFill>
                  <a:srgbClr val="133176"/>
                </a:solidFill>
                <a:latin typeface="Arial"/>
                <a:cs typeface="Arial"/>
              </a:rPr>
              <a:t>Politecnica</a:t>
            </a:r>
            <a:r>
              <a:rPr lang="en-GB" sz="1867" dirty="0">
                <a:solidFill>
                  <a:srgbClr val="133176"/>
                </a:solidFill>
                <a:latin typeface="Arial"/>
                <a:cs typeface="Arial"/>
              </a:rPr>
              <a:t> Delle Marche</a:t>
            </a:r>
            <a:endParaRPr lang="en-GB" sz="1867" b="1" dirty="0">
              <a:solidFill>
                <a:srgbClr val="133176"/>
              </a:solidFill>
              <a:latin typeface="Arial"/>
              <a:cs typeface="Arial"/>
            </a:endParaRPr>
          </a:p>
          <a:p>
            <a:pPr marL="342891" indent="-342891" defTabSz="761981">
              <a:lnSpc>
                <a:spcPct val="80000"/>
              </a:lnSpc>
              <a:spcBef>
                <a:spcPct val="20000"/>
              </a:spcBef>
              <a:buSzPct val="100000"/>
              <a:defRPr/>
            </a:pPr>
            <a:endParaRPr lang="en-GB" sz="1867" dirty="0">
              <a:solidFill>
                <a:schemeClr val="bg2">
                  <a:lumMod val="25000"/>
                </a:schemeClr>
              </a:solidFill>
              <a:latin typeface="Arial"/>
              <a:cs typeface="Arial"/>
            </a:endParaRPr>
          </a:p>
        </p:txBody>
      </p:sp>
      <p:pic>
        <p:nvPicPr>
          <p:cNvPr id="2" name="Picture 1">
            <a:extLst>
              <a:ext uri="{FF2B5EF4-FFF2-40B4-BE49-F238E27FC236}">
                <a16:creationId xmlns:a16="http://schemas.microsoft.com/office/drawing/2014/main" id="{0C4C68A0-7153-2A96-4F94-837AC28ACC91}"/>
              </a:ext>
            </a:extLst>
          </p:cNvPr>
          <p:cNvPicPr>
            <a:picLocks noChangeAspect="1"/>
          </p:cNvPicPr>
          <p:nvPr/>
        </p:nvPicPr>
        <p:blipFill>
          <a:blip r:embed="rId3"/>
          <a:stretch>
            <a:fillRect/>
          </a:stretch>
        </p:blipFill>
        <p:spPr>
          <a:xfrm>
            <a:off x="9557409" y="5367785"/>
            <a:ext cx="2292180" cy="808225"/>
          </a:xfrm>
          <a:prstGeom prst="rect">
            <a:avLst/>
          </a:prstGeom>
        </p:spPr>
      </p:pic>
    </p:spTree>
    <p:extLst>
      <p:ext uri="{BB962C8B-B14F-4D97-AF65-F5344CB8AC3E}">
        <p14:creationId xmlns:p14="http://schemas.microsoft.com/office/powerpoint/2010/main" val="397788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4" y="3577167"/>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EF794D5-B313-1143-87CD-9CBCC4F4F9DB}"/>
              </a:ext>
            </a:extLst>
          </p:cNvPr>
          <p:cNvSpPr txBox="1"/>
          <p:nvPr/>
        </p:nvSpPr>
        <p:spPr>
          <a:xfrm>
            <a:off x="543621" y="4043519"/>
            <a:ext cx="7482624" cy="1323439"/>
          </a:xfrm>
          <a:prstGeom prst="rect">
            <a:avLst/>
          </a:prstGeom>
          <a:noFill/>
        </p:spPr>
        <p:txBody>
          <a:bodyPr wrap="square" rtlCol="0">
            <a:spAutoFit/>
          </a:bodyPr>
          <a:lstStyle/>
          <a:p>
            <a:r>
              <a:rPr lang="en-US" sz="2000" dirty="0">
                <a:cs typeface="Arial" panose="020B0604020202020204" pitchFamily="34" charset="0"/>
              </a:rPr>
              <a:t>Prospectively collected repository of pleural fluid samples from pleural infection (PILOT study; n=243 samples)</a:t>
            </a:r>
          </a:p>
          <a:p>
            <a:endParaRPr lang="en-US" sz="2000" dirty="0">
              <a:cs typeface="Arial" panose="020B0604020202020204" pitchFamily="34" charset="0"/>
            </a:endParaRPr>
          </a:p>
          <a:p>
            <a:r>
              <a:rPr lang="en-US" sz="2000" dirty="0">
                <a:cs typeface="Arial" panose="020B0604020202020204" pitchFamily="34" charset="0"/>
              </a:rPr>
              <a:t>Adjudicated clinical outcomes up to 12 months</a:t>
            </a:r>
          </a:p>
        </p:txBody>
      </p:sp>
      <p:pic>
        <p:nvPicPr>
          <p:cNvPr id="9" name="Picture 8" descr="Text&#10;&#10;Description automatically generated">
            <a:extLst>
              <a:ext uri="{FF2B5EF4-FFF2-40B4-BE49-F238E27FC236}">
                <a16:creationId xmlns:a16="http://schemas.microsoft.com/office/drawing/2014/main" id="{0472200E-E57C-E54C-8656-76C4A11707D0}"/>
              </a:ext>
            </a:extLst>
          </p:cNvPr>
          <p:cNvPicPr>
            <a:picLocks noChangeAspect="1"/>
          </p:cNvPicPr>
          <p:nvPr/>
        </p:nvPicPr>
        <p:blipFill>
          <a:blip r:embed="rId3"/>
          <a:stretch>
            <a:fillRect/>
          </a:stretch>
        </p:blipFill>
        <p:spPr>
          <a:xfrm>
            <a:off x="468738" y="1305708"/>
            <a:ext cx="10520439" cy="2271459"/>
          </a:xfrm>
          <a:prstGeom prst="rect">
            <a:avLst/>
          </a:prstGeom>
        </p:spPr>
      </p:pic>
      <p:sp>
        <p:nvSpPr>
          <p:cNvPr id="10" name="TextBox 9">
            <a:extLst>
              <a:ext uri="{FF2B5EF4-FFF2-40B4-BE49-F238E27FC236}">
                <a16:creationId xmlns:a16="http://schemas.microsoft.com/office/drawing/2014/main" id="{34D0F9DE-62C2-344A-87F4-8F5E0503A524}"/>
              </a:ext>
            </a:extLst>
          </p:cNvPr>
          <p:cNvSpPr txBox="1"/>
          <p:nvPr/>
        </p:nvSpPr>
        <p:spPr>
          <a:xfrm>
            <a:off x="6380429" y="6221978"/>
            <a:ext cx="5950468" cy="646331"/>
          </a:xfrm>
          <a:prstGeom prst="rect">
            <a:avLst/>
          </a:prstGeom>
          <a:noFill/>
        </p:spPr>
        <p:txBody>
          <a:bodyPr wrap="square" rtlCol="0">
            <a:spAutoFit/>
          </a:bodyPr>
          <a:lstStyle/>
          <a:p>
            <a:r>
              <a:rPr lang="en-US" b="1" dirty="0" err="1">
                <a:solidFill>
                  <a:schemeClr val="tx2"/>
                </a:solidFill>
              </a:rPr>
              <a:t>Kanellakis</a:t>
            </a:r>
            <a:r>
              <a:rPr lang="en-US" b="1" dirty="0">
                <a:solidFill>
                  <a:schemeClr val="tx2"/>
                </a:solidFill>
              </a:rPr>
              <a:t> et al TORPIDS Lancet Microbiome Feb 2022</a:t>
            </a:r>
          </a:p>
        </p:txBody>
      </p:sp>
    </p:spTree>
    <p:extLst>
      <p:ext uri="{BB962C8B-B14F-4D97-AF65-F5344CB8AC3E}">
        <p14:creationId xmlns:p14="http://schemas.microsoft.com/office/powerpoint/2010/main" val="366203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graph&#10;&#10;Description automatically generated">
            <a:extLst>
              <a:ext uri="{FF2B5EF4-FFF2-40B4-BE49-F238E27FC236}">
                <a16:creationId xmlns:a16="http://schemas.microsoft.com/office/drawing/2014/main" id="{1260CC40-40F4-B089-7F0F-37EB72EC6636}"/>
              </a:ext>
            </a:extLst>
          </p:cNvPr>
          <p:cNvPicPr>
            <a:picLocks noChangeAspect="1"/>
          </p:cNvPicPr>
          <p:nvPr/>
        </p:nvPicPr>
        <p:blipFill rotWithShape="1">
          <a:blip r:embed="rId3"/>
          <a:srcRect b="38960"/>
          <a:stretch/>
        </p:blipFill>
        <p:spPr>
          <a:xfrm>
            <a:off x="669366" y="3255259"/>
            <a:ext cx="6521845" cy="2967412"/>
          </a:xfrm>
          <a:prstGeom prst="rect">
            <a:avLst/>
          </a:prstGeom>
        </p:spPr>
      </p:pic>
      <p:sp>
        <p:nvSpPr>
          <p:cNvPr id="2" name="TextBox 1">
            <a:extLst>
              <a:ext uri="{FF2B5EF4-FFF2-40B4-BE49-F238E27FC236}">
                <a16:creationId xmlns:a16="http://schemas.microsoft.com/office/drawing/2014/main" id="{B6799E45-4EB8-2B57-0599-44556ABF6AC0}"/>
              </a:ext>
            </a:extLst>
          </p:cNvPr>
          <p:cNvSpPr txBox="1"/>
          <p:nvPr/>
        </p:nvSpPr>
        <p:spPr>
          <a:xfrm>
            <a:off x="569701" y="1416426"/>
            <a:ext cx="5780025" cy="646331"/>
          </a:xfrm>
          <a:prstGeom prst="rect">
            <a:avLst/>
          </a:prstGeom>
          <a:noFill/>
        </p:spPr>
        <p:txBody>
          <a:bodyPr wrap="square" rtlCol="0">
            <a:spAutoFit/>
          </a:bodyPr>
          <a:lstStyle/>
          <a:p>
            <a:r>
              <a:rPr lang="en-GB" b="1" dirty="0">
                <a:solidFill>
                  <a:schemeClr val="tx2"/>
                </a:solidFill>
              </a:rPr>
              <a:t>1. Bacteriology different to pneumonia</a:t>
            </a:r>
          </a:p>
          <a:p>
            <a:r>
              <a:rPr lang="en-GB" b="1" dirty="0">
                <a:solidFill>
                  <a:schemeClr val="tx2"/>
                </a:solidFill>
              </a:rPr>
              <a:t>2. Anaerobic bacteria are dominant</a:t>
            </a:r>
          </a:p>
        </p:txBody>
      </p:sp>
      <p:sp>
        <p:nvSpPr>
          <p:cNvPr id="5" name="TextBox 4">
            <a:extLst>
              <a:ext uri="{FF2B5EF4-FFF2-40B4-BE49-F238E27FC236}">
                <a16:creationId xmlns:a16="http://schemas.microsoft.com/office/drawing/2014/main" id="{AEE3C34A-722B-5834-6FD2-C258F552C6AF}"/>
              </a:ext>
            </a:extLst>
          </p:cNvPr>
          <p:cNvSpPr txBox="1"/>
          <p:nvPr/>
        </p:nvSpPr>
        <p:spPr>
          <a:xfrm>
            <a:off x="1226334" y="2754355"/>
            <a:ext cx="3036049" cy="379656"/>
          </a:xfrm>
          <a:prstGeom prst="rect">
            <a:avLst/>
          </a:prstGeom>
          <a:noFill/>
        </p:spPr>
        <p:txBody>
          <a:bodyPr wrap="square" rtlCol="0">
            <a:spAutoFit/>
          </a:bodyPr>
          <a:lstStyle/>
          <a:p>
            <a:r>
              <a:rPr lang="en-GB" sz="1867" b="1" dirty="0"/>
              <a:t>Community acquired</a:t>
            </a:r>
          </a:p>
        </p:txBody>
      </p:sp>
      <p:sp>
        <p:nvSpPr>
          <p:cNvPr id="6" name="TextBox 5">
            <a:extLst>
              <a:ext uri="{FF2B5EF4-FFF2-40B4-BE49-F238E27FC236}">
                <a16:creationId xmlns:a16="http://schemas.microsoft.com/office/drawing/2014/main" id="{4846E449-3D89-B2AD-F2E1-F7C1231583F3}"/>
              </a:ext>
            </a:extLst>
          </p:cNvPr>
          <p:cNvSpPr txBox="1"/>
          <p:nvPr/>
        </p:nvSpPr>
        <p:spPr>
          <a:xfrm>
            <a:off x="4389982" y="2800743"/>
            <a:ext cx="3036049" cy="379656"/>
          </a:xfrm>
          <a:prstGeom prst="rect">
            <a:avLst/>
          </a:prstGeom>
          <a:noFill/>
        </p:spPr>
        <p:txBody>
          <a:bodyPr wrap="square" rtlCol="0">
            <a:spAutoFit/>
          </a:bodyPr>
          <a:lstStyle/>
          <a:p>
            <a:r>
              <a:rPr lang="en-GB" sz="1867" b="1" dirty="0"/>
              <a:t>Hospital acquired</a:t>
            </a:r>
          </a:p>
        </p:txBody>
      </p:sp>
      <p:pic>
        <p:nvPicPr>
          <p:cNvPr id="8" name="Picture 7" descr="A screenshot of a graph&#10;&#10;Description automatically generated">
            <a:extLst>
              <a:ext uri="{FF2B5EF4-FFF2-40B4-BE49-F238E27FC236}">
                <a16:creationId xmlns:a16="http://schemas.microsoft.com/office/drawing/2014/main" id="{9C345A45-BEC0-F3D5-69BC-D1483E3FE03C}"/>
              </a:ext>
            </a:extLst>
          </p:cNvPr>
          <p:cNvPicPr>
            <a:picLocks noChangeAspect="1"/>
          </p:cNvPicPr>
          <p:nvPr/>
        </p:nvPicPr>
        <p:blipFill rotWithShape="1">
          <a:blip r:embed="rId3"/>
          <a:srcRect t="58218" r="63869"/>
          <a:stretch/>
        </p:blipFill>
        <p:spPr>
          <a:xfrm>
            <a:off x="7553629" y="2438400"/>
            <a:ext cx="4037091" cy="3479913"/>
          </a:xfrm>
          <a:prstGeom prst="rect">
            <a:avLst/>
          </a:prstGeom>
        </p:spPr>
      </p:pic>
    </p:spTree>
    <p:extLst>
      <p:ext uri="{BB962C8B-B14F-4D97-AF65-F5344CB8AC3E}">
        <p14:creationId xmlns:p14="http://schemas.microsoft.com/office/powerpoint/2010/main" val="415548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6DAD-0911-FB6B-64D5-9FFE97DBA599}"/>
            </a:ext>
          </a:extLst>
        </p:cNvPr>
        <p:cNvGrpSpPr/>
        <p:nvPr/>
      </p:nvGrpSpPr>
      <p:grpSpPr>
        <a:xfrm>
          <a:off x="0" y="0"/>
          <a:ext cx="0" cy="0"/>
          <a:chOff x="0" y="0"/>
          <a:chExt cx="0" cy="0"/>
        </a:xfrm>
      </p:grpSpPr>
      <p:pic>
        <p:nvPicPr>
          <p:cNvPr id="3" name="Picture 2" descr="A graph of different colored squares&#10;&#10;Description automatically generated with medium confidence">
            <a:extLst>
              <a:ext uri="{FF2B5EF4-FFF2-40B4-BE49-F238E27FC236}">
                <a16:creationId xmlns:a16="http://schemas.microsoft.com/office/drawing/2014/main" id="{582017C9-5022-E153-E0EF-E93F8647CC44}"/>
              </a:ext>
            </a:extLst>
          </p:cNvPr>
          <p:cNvPicPr>
            <a:picLocks noChangeAspect="1"/>
          </p:cNvPicPr>
          <p:nvPr/>
        </p:nvPicPr>
        <p:blipFill rotWithShape="1">
          <a:blip r:embed="rId3"/>
          <a:srcRect t="55853" r="50408" b="2263"/>
          <a:stretch/>
        </p:blipFill>
        <p:spPr>
          <a:xfrm>
            <a:off x="3773153" y="1994749"/>
            <a:ext cx="3145476" cy="3772897"/>
          </a:xfrm>
          <a:prstGeom prst="rect">
            <a:avLst/>
          </a:prstGeom>
        </p:spPr>
      </p:pic>
      <p:pic>
        <p:nvPicPr>
          <p:cNvPr id="4" name="Picture 3" descr="A graph of different colored squares&#10;&#10;Description automatically generated with medium confidence">
            <a:extLst>
              <a:ext uri="{FF2B5EF4-FFF2-40B4-BE49-F238E27FC236}">
                <a16:creationId xmlns:a16="http://schemas.microsoft.com/office/drawing/2014/main" id="{E3A04C67-BCB5-A760-90CF-6519CF0BEB6B}"/>
              </a:ext>
            </a:extLst>
          </p:cNvPr>
          <p:cNvPicPr>
            <a:picLocks noChangeAspect="1"/>
          </p:cNvPicPr>
          <p:nvPr/>
        </p:nvPicPr>
        <p:blipFill rotWithShape="1">
          <a:blip r:embed="rId3"/>
          <a:srcRect t="1081" r="51511" b="43599"/>
          <a:stretch/>
        </p:blipFill>
        <p:spPr>
          <a:xfrm>
            <a:off x="521952" y="1875229"/>
            <a:ext cx="3000181" cy="4861064"/>
          </a:xfrm>
          <a:prstGeom prst="rect">
            <a:avLst/>
          </a:prstGeom>
        </p:spPr>
      </p:pic>
      <p:sp>
        <p:nvSpPr>
          <p:cNvPr id="2" name="TextBox 1">
            <a:extLst>
              <a:ext uri="{FF2B5EF4-FFF2-40B4-BE49-F238E27FC236}">
                <a16:creationId xmlns:a16="http://schemas.microsoft.com/office/drawing/2014/main" id="{5CB3527F-6DD0-06B1-7F16-438489FA8841}"/>
              </a:ext>
            </a:extLst>
          </p:cNvPr>
          <p:cNvSpPr txBox="1"/>
          <p:nvPr/>
        </p:nvSpPr>
        <p:spPr>
          <a:xfrm>
            <a:off x="353391" y="1348418"/>
            <a:ext cx="6337484" cy="646331"/>
          </a:xfrm>
          <a:prstGeom prst="rect">
            <a:avLst/>
          </a:prstGeom>
          <a:noFill/>
        </p:spPr>
        <p:txBody>
          <a:bodyPr wrap="square" rtlCol="0">
            <a:spAutoFit/>
          </a:bodyPr>
          <a:lstStyle/>
          <a:p>
            <a:r>
              <a:rPr lang="en-GB" b="1" dirty="0">
                <a:solidFill>
                  <a:schemeClr val="tx2"/>
                </a:solidFill>
              </a:rPr>
              <a:t>3. Pleural infection is polymicrobial (~ 80%)</a:t>
            </a:r>
          </a:p>
          <a:p>
            <a:endParaRPr lang="en-GB" b="1" dirty="0">
              <a:solidFill>
                <a:schemeClr val="tx2"/>
              </a:solidFill>
            </a:endParaRPr>
          </a:p>
        </p:txBody>
      </p:sp>
      <p:sp>
        <p:nvSpPr>
          <p:cNvPr id="6" name="TextBox 5">
            <a:extLst>
              <a:ext uri="{FF2B5EF4-FFF2-40B4-BE49-F238E27FC236}">
                <a16:creationId xmlns:a16="http://schemas.microsoft.com/office/drawing/2014/main" id="{3165220D-1F32-E45A-86D5-10FCD3163FE1}"/>
              </a:ext>
            </a:extLst>
          </p:cNvPr>
          <p:cNvSpPr txBox="1"/>
          <p:nvPr/>
        </p:nvSpPr>
        <p:spPr>
          <a:xfrm>
            <a:off x="7670922" y="2708920"/>
            <a:ext cx="3977220" cy="1077026"/>
          </a:xfrm>
          <a:prstGeom prst="rect">
            <a:avLst/>
          </a:prstGeom>
          <a:solidFill>
            <a:srgbClr val="FFC000"/>
          </a:solidFill>
          <a:ln>
            <a:solidFill>
              <a:schemeClr val="tx1"/>
            </a:solidFill>
          </a:ln>
        </p:spPr>
        <p:txBody>
          <a:bodyPr wrap="square">
            <a:spAutoFit/>
          </a:bodyPr>
          <a:lstStyle/>
          <a:p>
            <a:pPr algn="ctr"/>
            <a:r>
              <a:rPr lang="en-GB" sz="2133" i="1" dirty="0"/>
              <a:t>S pneumoniae</a:t>
            </a:r>
            <a:r>
              <a:rPr lang="en-GB" sz="2133" dirty="0"/>
              <a:t> partakes in monomicrobial pleural infection (approx. 20% of all cases)</a:t>
            </a:r>
          </a:p>
        </p:txBody>
      </p:sp>
    </p:spTree>
    <p:extLst>
      <p:ext uri="{BB962C8B-B14F-4D97-AF65-F5344CB8AC3E}">
        <p14:creationId xmlns:p14="http://schemas.microsoft.com/office/powerpoint/2010/main" val="15064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67D0-E8F3-DEBB-EDE1-68A60699AEB6}"/>
            </a:ext>
          </a:extLst>
        </p:cNvPr>
        <p:cNvGrpSpPr/>
        <p:nvPr/>
      </p:nvGrpSpPr>
      <p:grpSpPr>
        <a:xfrm>
          <a:off x="0" y="0"/>
          <a:ext cx="0" cy="0"/>
          <a:chOff x="0" y="0"/>
          <a:chExt cx="0" cy="0"/>
        </a:xfrm>
      </p:grpSpPr>
      <p:pic>
        <p:nvPicPr>
          <p:cNvPr id="9" name="Picture 8" descr="A graph with colorful lines and numbers&#10;&#10;Description automatically generated">
            <a:extLst>
              <a:ext uri="{FF2B5EF4-FFF2-40B4-BE49-F238E27FC236}">
                <a16:creationId xmlns:a16="http://schemas.microsoft.com/office/drawing/2014/main" id="{089B4D57-1E80-AC24-F418-80195F9A1936}"/>
              </a:ext>
            </a:extLst>
          </p:cNvPr>
          <p:cNvPicPr>
            <a:picLocks noChangeAspect="1"/>
          </p:cNvPicPr>
          <p:nvPr/>
        </p:nvPicPr>
        <p:blipFill>
          <a:blip r:embed="rId3"/>
          <a:stretch>
            <a:fillRect/>
          </a:stretch>
        </p:blipFill>
        <p:spPr>
          <a:xfrm>
            <a:off x="839416" y="1638116"/>
            <a:ext cx="6755543" cy="4799305"/>
          </a:xfrm>
          <a:prstGeom prst="rect">
            <a:avLst/>
          </a:prstGeom>
        </p:spPr>
      </p:pic>
      <p:sp>
        <p:nvSpPr>
          <p:cNvPr id="11" name="TextBox 10">
            <a:extLst>
              <a:ext uri="{FF2B5EF4-FFF2-40B4-BE49-F238E27FC236}">
                <a16:creationId xmlns:a16="http://schemas.microsoft.com/office/drawing/2014/main" id="{1BD7ADB1-CD6C-DF6C-76F1-3978BA057F98}"/>
              </a:ext>
            </a:extLst>
          </p:cNvPr>
          <p:cNvSpPr txBox="1"/>
          <p:nvPr/>
        </p:nvSpPr>
        <p:spPr>
          <a:xfrm>
            <a:off x="3852334" y="3577167"/>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CC3D8BB0-6256-A46B-B27D-642DDA675F00}"/>
              </a:ext>
            </a:extLst>
          </p:cNvPr>
          <p:cNvSpPr txBox="1"/>
          <p:nvPr/>
        </p:nvSpPr>
        <p:spPr>
          <a:xfrm>
            <a:off x="7186863" y="6252755"/>
            <a:ext cx="4851133" cy="584775"/>
          </a:xfrm>
          <a:prstGeom prst="rect">
            <a:avLst/>
          </a:prstGeom>
          <a:noFill/>
        </p:spPr>
        <p:txBody>
          <a:bodyPr wrap="square" rtlCol="0">
            <a:spAutoFit/>
          </a:bodyPr>
          <a:lstStyle/>
          <a:p>
            <a:r>
              <a:rPr lang="en-US" sz="1600" b="1" dirty="0" err="1">
                <a:solidFill>
                  <a:schemeClr val="tx2"/>
                </a:solidFill>
              </a:rPr>
              <a:t>Kanellakis</a:t>
            </a:r>
            <a:r>
              <a:rPr lang="en-US" sz="1600" b="1" dirty="0">
                <a:solidFill>
                  <a:schemeClr val="tx2"/>
                </a:solidFill>
              </a:rPr>
              <a:t> et al TORPIDS Lancet Microbiome Feb 2022</a:t>
            </a:r>
          </a:p>
        </p:txBody>
      </p:sp>
      <p:sp>
        <p:nvSpPr>
          <p:cNvPr id="13" name="TextBox 12">
            <a:extLst>
              <a:ext uri="{FF2B5EF4-FFF2-40B4-BE49-F238E27FC236}">
                <a16:creationId xmlns:a16="http://schemas.microsoft.com/office/drawing/2014/main" id="{8D940D5B-49A5-2E96-1422-74A97D4B4A10}"/>
              </a:ext>
            </a:extLst>
          </p:cNvPr>
          <p:cNvSpPr txBox="1"/>
          <p:nvPr/>
        </p:nvSpPr>
        <p:spPr>
          <a:xfrm>
            <a:off x="6561221" y="1963554"/>
            <a:ext cx="6102416" cy="369332"/>
          </a:xfrm>
          <a:prstGeom prst="rect">
            <a:avLst/>
          </a:prstGeom>
          <a:noFill/>
        </p:spPr>
        <p:txBody>
          <a:bodyPr wrap="square">
            <a:spAutoFit/>
          </a:bodyPr>
          <a:lstStyle/>
          <a:p>
            <a:r>
              <a:rPr lang="en-GB" b="1" dirty="0">
                <a:solidFill>
                  <a:schemeClr val="tx2"/>
                </a:solidFill>
              </a:rPr>
              <a:t>4. Dominance of bacteria associates with survival</a:t>
            </a:r>
          </a:p>
        </p:txBody>
      </p:sp>
    </p:spTree>
    <p:extLst>
      <p:ext uri="{BB962C8B-B14F-4D97-AF65-F5344CB8AC3E}">
        <p14:creationId xmlns:p14="http://schemas.microsoft.com/office/powerpoint/2010/main" val="15762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A1D4D-14D3-CE6D-C778-CC29CF699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BBB64-EF19-8407-7F1E-7B914698C688}"/>
              </a:ext>
            </a:extLst>
          </p:cNvPr>
          <p:cNvSpPr>
            <a:spLocks noGrp="1"/>
          </p:cNvSpPr>
          <p:nvPr>
            <p:ph type="title" idx="4294967295"/>
          </p:nvPr>
        </p:nvSpPr>
        <p:spPr>
          <a:xfrm>
            <a:off x="0" y="2720975"/>
            <a:ext cx="10972800" cy="1143000"/>
          </a:xfrm>
        </p:spPr>
        <p:txBody>
          <a:bodyPr/>
          <a:lstStyle/>
          <a:p>
            <a:r>
              <a:rPr lang="en-US" b="1" dirty="0"/>
              <a:t>Treatment</a:t>
            </a:r>
          </a:p>
        </p:txBody>
      </p:sp>
    </p:spTree>
    <p:extLst>
      <p:ext uri="{BB962C8B-B14F-4D97-AF65-F5344CB8AC3E}">
        <p14:creationId xmlns:p14="http://schemas.microsoft.com/office/powerpoint/2010/main" val="221218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97D63-F717-F0CC-9951-C535F29F9758}"/>
              </a:ext>
            </a:extLst>
          </p:cNvPr>
          <p:cNvPicPr>
            <a:picLocks noChangeAspect="1"/>
          </p:cNvPicPr>
          <p:nvPr/>
        </p:nvPicPr>
        <p:blipFill>
          <a:blip r:embed="rId3"/>
          <a:stretch>
            <a:fillRect/>
          </a:stretch>
        </p:blipFill>
        <p:spPr>
          <a:xfrm>
            <a:off x="614869" y="1491727"/>
            <a:ext cx="9981808" cy="4235736"/>
          </a:xfrm>
          <a:prstGeom prst="rect">
            <a:avLst/>
          </a:prstGeom>
        </p:spPr>
      </p:pic>
      <p:sp>
        <p:nvSpPr>
          <p:cNvPr id="4" name="TextBox 3">
            <a:extLst>
              <a:ext uri="{FF2B5EF4-FFF2-40B4-BE49-F238E27FC236}">
                <a16:creationId xmlns:a16="http://schemas.microsoft.com/office/drawing/2014/main" id="{2A8F25B9-70A4-0AB6-2A57-779E9DE5FEE0}"/>
              </a:ext>
            </a:extLst>
          </p:cNvPr>
          <p:cNvSpPr txBox="1"/>
          <p:nvPr/>
        </p:nvSpPr>
        <p:spPr>
          <a:xfrm>
            <a:off x="8079405" y="6276071"/>
            <a:ext cx="6888976" cy="379656"/>
          </a:xfrm>
          <a:prstGeom prst="rect">
            <a:avLst/>
          </a:prstGeom>
          <a:noFill/>
        </p:spPr>
        <p:txBody>
          <a:bodyPr wrap="square" rtlCol="0">
            <a:spAutoFit/>
          </a:bodyPr>
          <a:lstStyle/>
          <a:p>
            <a:r>
              <a:rPr lang="en-GB" sz="1867" b="1" dirty="0">
                <a:solidFill>
                  <a:schemeClr val="tx2"/>
                </a:solidFill>
                <a:cs typeface="Arial" panose="020B0604020202020204" pitchFamily="34" charset="0"/>
              </a:rPr>
              <a:t>Bedawi et al ERJ February 2023</a:t>
            </a:r>
          </a:p>
        </p:txBody>
      </p:sp>
    </p:spTree>
    <p:extLst>
      <p:ext uri="{BB962C8B-B14F-4D97-AF65-F5344CB8AC3E}">
        <p14:creationId xmlns:p14="http://schemas.microsoft.com/office/powerpoint/2010/main" val="257635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A2CBE-A68C-1631-1111-7D58B1F8ACF4}"/>
              </a:ext>
            </a:extLst>
          </p:cNvPr>
          <p:cNvSpPr txBox="1"/>
          <p:nvPr/>
        </p:nvSpPr>
        <p:spPr>
          <a:xfrm>
            <a:off x="579663" y="1881023"/>
            <a:ext cx="7173667" cy="6547690"/>
          </a:xfrm>
          <a:prstGeom prst="rect">
            <a:avLst/>
          </a:prstGeom>
          <a:noFill/>
        </p:spPr>
        <p:txBody>
          <a:bodyPr wrap="square" rtlCol="0">
            <a:spAutoFit/>
          </a:bodyPr>
          <a:lstStyle/>
          <a:p>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r>
              <a:rPr lang="en-US" sz="2133" dirty="0">
                <a:latin typeface="Arial" panose="020B0604020202020204" pitchFamily="34" charset="0"/>
                <a:cs typeface="Arial" panose="020B0604020202020204" pitchFamily="34" charset="0"/>
              </a:rPr>
              <a:t>High index of suspicion</a:t>
            </a: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r>
              <a:rPr lang="en-US" sz="2133" dirty="0">
                <a:latin typeface="Arial" panose="020B0604020202020204" pitchFamily="34" charset="0"/>
                <a:cs typeface="Arial" panose="020B0604020202020204" pitchFamily="34" charset="0"/>
              </a:rPr>
              <a:t>Early admission and initiation of intravenous antibiotic therapy</a:t>
            </a: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r>
              <a:rPr lang="en-US" sz="2133" dirty="0">
                <a:latin typeface="Arial" panose="020B0604020202020204" pitchFamily="34" charset="0"/>
                <a:cs typeface="Arial" panose="020B0604020202020204" pitchFamily="34" charset="0"/>
              </a:rPr>
              <a:t>Early diagnostic sampling and drainage</a:t>
            </a: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r>
              <a:rPr lang="en-US" sz="2133" dirty="0">
                <a:latin typeface="Arial" panose="020B0604020202020204" pitchFamily="34" charset="0"/>
                <a:cs typeface="Arial" panose="020B0604020202020204" pitchFamily="34" charset="0"/>
              </a:rPr>
              <a:t>Nutritional support</a:t>
            </a: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r>
              <a:rPr lang="en-US" sz="2133" dirty="0">
                <a:latin typeface="Arial" panose="020B0604020202020204" pitchFamily="34" charset="0"/>
                <a:cs typeface="Arial" panose="020B0604020202020204" pitchFamily="34" charset="0"/>
              </a:rPr>
              <a:t>VTE prophylaxis</a:t>
            </a: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baseline="30000"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baseline="30000" dirty="0">
              <a:latin typeface="Arial" panose="020B0604020202020204" pitchFamily="34" charset="0"/>
              <a:cs typeface="Arial" panose="020B0604020202020204" pitchFamily="34" charset="0"/>
            </a:endParaRPr>
          </a:p>
          <a:p>
            <a:endParaRPr lang="en-US" sz="2133" baseline="30000"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baseline="30000" dirty="0">
              <a:latin typeface="Arial" panose="020B0604020202020204" pitchFamily="34" charset="0"/>
              <a:cs typeface="Arial" panose="020B0604020202020204" pitchFamily="34" charset="0"/>
            </a:endParaRPr>
          </a:p>
          <a:p>
            <a:endParaRPr lang="en-US" sz="2133" baseline="30000"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baseline="30000" dirty="0">
              <a:latin typeface="Arial" panose="020B0604020202020204" pitchFamily="34" charset="0"/>
              <a:cs typeface="Arial" panose="020B0604020202020204" pitchFamily="34" charset="0"/>
            </a:endParaRPr>
          </a:p>
          <a:p>
            <a:pPr marL="285737" indent="-285737">
              <a:buFont typeface="Arial" panose="020B0604020202020204" pitchFamily="34" charset="0"/>
              <a:buChar char="•"/>
            </a:pPr>
            <a:endParaRPr lang="en-US" sz="2133" baseline="30000" dirty="0">
              <a:latin typeface="Arial" panose="020B0604020202020204" pitchFamily="34" charset="0"/>
              <a:cs typeface="Arial" panose="020B0604020202020204" pitchFamily="34" charset="0"/>
            </a:endParaRPr>
          </a:p>
        </p:txBody>
      </p:sp>
      <p:pic>
        <p:nvPicPr>
          <p:cNvPr id="4" name="Picture 3" descr="X-ray of a person's chest&#10;&#10;Description automatically generated with medium confidence">
            <a:extLst>
              <a:ext uri="{FF2B5EF4-FFF2-40B4-BE49-F238E27FC236}">
                <a16:creationId xmlns:a16="http://schemas.microsoft.com/office/drawing/2014/main" id="{EE3BA034-407A-5AF2-7742-871DC3C829B0}"/>
              </a:ext>
            </a:extLst>
          </p:cNvPr>
          <p:cNvPicPr>
            <a:picLocks noChangeAspect="1"/>
          </p:cNvPicPr>
          <p:nvPr/>
        </p:nvPicPr>
        <p:blipFill>
          <a:blip r:embed="rId3"/>
          <a:stretch>
            <a:fillRect/>
          </a:stretch>
        </p:blipFill>
        <p:spPr>
          <a:xfrm>
            <a:off x="8208085" y="2227776"/>
            <a:ext cx="3169330" cy="3169330"/>
          </a:xfrm>
          <a:prstGeom prst="rect">
            <a:avLst/>
          </a:prstGeom>
        </p:spPr>
      </p:pic>
      <p:sp>
        <p:nvSpPr>
          <p:cNvPr id="6" name="Rectangle 5">
            <a:extLst>
              <a:ext uri="{FF2B5EF4-FFF2-40B4-BE49-F238E27FC236}">
                <a16:creationId xmlns:a16="http://schemas.microsoft.com/office/drawing/2014/main" id="{DA27A861-C0A6-1D95-810B-6D2988608771}"/>
              </a:ext>
            </a:extLst>
          </p:cNvPr>
          <p:cNvSpPr/>
          <p:nvPr/>
        </p:nvSpPr>
        <p:spPr>
          <a:xfrm>
            <a:off x="4598571" y="680694"/>
            <a:ext cx="7219027" cy="1384995"/>
          </a:xfrm>
          <a:prstGeom prst="rect">
            <a:avLst/>
          </a:prstGeom>
        </p:spPr>
        <p:txBody>
          <a:bodyPr wrap="square">
            <a:spAutoFit/>
          </a:bodyPr>
          <a:lstStyle/>
          <a:p>
            <a:r>
              <a:rPr lang="en-US" sz="2800" b="1" dirty="0">
                <a:solidFill>
                  <a:srgbClr val="133176"/>
                </a:solidFill>
                <a:latin typeface="Arial"/>
                <a:cs typeface="Arial"/>
              </a:rPr>
              <a:t>Basic principles</a:t>
            </a:r>
          </a:p>
          <a:p>
            <a:endParaRPr lang="en-US" sz="2800" b="1" dirty="0">
              <a:solidFill>
                <a:srgbClr val="133176"/>
              </a:solidFill>
              <a:latin typeface="Arial"/>
              <a:cs typeface="Arial"/>
            </a:endParaRPr>
          </a:p>
          <a:p>
            <a:pPr marL="800100" lvl="1" indent="-342900">
              <a:buFont typeface="Arial" panose="020B0604020202020204" pitchFamily="34" charset="0"/>
              <a:buChar char="•"/>
            </a:pPr>
            <a:endParaRPr lang="en-US" sz="2800" b="1" dirty="0">
              <a:solidFill>
                <a:srgbClr val="133176"/>
              </a:solidFill>
              <a:latin typeface="Arial"/>
              <a:cs typeface="Arial"/>
            </a:endParaRPr>
          </a:p>
        </p:txBody>
      </p:sp>
    </p:spTree>
    <p:extLst>
      <p:ext uri="{BB962C8B-B14F-4D97-AF65-F5344CB8AC3E}">
        <p14:creationId xmlns:p14="http://schemas.microsoft.com/office/powerpoint/2010/main" val="291460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50605-B17A-B78C-5CF9-B4ADD672DBB2}"/>
              </a:ext>
            </a:extLst>
          </p:cNvPr>
          <p:cNvSpPr txBox="1"/>
          <p:nvPr/>
        </p:nvSpPr>
        <p:spPr>
          <a:xfrm>
            <a:off x="855190" y="1249076"/>
            <a:ext cx="7979013" cy="4790670"/>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80990" indent="-380990">
              <a:buFont typeface="Wingdings" pitchFamily="2" charset="2"/>
              <a:buChar char="Ø"/>
            </a:pPr>
            <a:r>
              <a:rPr lang="en-GB" sz="2133" dirty="0">
                <a:latin typeface="Arial" panose="020B0604020202020204" pitchFamily="34" charset="0"/>
                <a:cs typeface="Arial" panose="020B0604020202020204" pitchFamily="34" charset="0"/>
              </a:rPr>
              <a:t>Danish Pleural Empyema Group; </a:t>
            </a:r>
          </a:p>
          <a:p>
            <a:pPr lvl="1">
              <a:spcBef>
                <a:spcPts val="800"/>
              </a:spcBef>
            </a:pPr>
            <a:r>
              <a:rPr lang="en-GB" sz="2133" dirty="0">
                <a:latin typeface="Arial" panose="020B0604020202020204" pitchFamily="34" charset="0"/>
                <a:cs typeface="Arial" panose="020B0604020202020204" pitchFamily="34" charset="0"/>
              </a:rPr>
              <a:t>Retrospective clinical outcome study</a:t>
            </a:r>
          </a:p>
          <a:p>
            <a:pPr lvl="1">
              <a:spcBef>
                <a:spcPts val="800"/>
              </a:spcBef>
            </a:pPr>
            <a:r>
              <a:rPr lang="en-GB" sz="2133" dirty="0">
                <a:cs typeface="Arial" panose="020B0604020202020204" pitchFamily="34" charset="0"/>
              </a:rPr>
              <a:t>9 hospitals in East Denmark</a:t>
            </a:r>
            <a:endParaRPr lang="en-GB" sz="2133" dirty="0">
              <a:latin typeface="Arial" panose="020B0604020202020204" pitchFamily="34" charset="0"/>
              <a:cs typeface="Arial" panose="020B0604020202020204" pitchFamily="34" charset="0"/>
            </a:endParaRPr>
          </a:p>
          <a:p>
            <a:pPr lvl="1">
              <a:spcBef>
                <a:spcPts val="800"/>
              </a:spcBef>
            </a:pPr>
            <a:r>
              <a:rPr lang="en-GB" sz="2133" dirty="0">
                <a:latin typeface="Arial" panose="020B0604020202020204" pitchFamily="34" charset="0"/>
                <a:cs typeface="Arial" panose="020B0604020202020204" pitchFamily="34" charset="0"/>
              </a:rPr>
              <a:t>n=437</a:t>
            </a:r>
          </a:p>
          <a:p>
            <a:pPr lvl="1">
              <a:spcBef>
                <a:spcPts val="800"/>
              </a:spcBef>
            </a:pPr>
            <a:r>
              <a:rPr lang="en-GB" sz="2133" dirty="0">
                <a:latin typeface="Arial" panose="020B0604020202020204" pitchFamily="34" charset="0"/>
                <a:cs typeface="Arial" panose="020B0604020202020204" pitchFamily="34" charset="0"/>
              </a:rPr>
              <a:t>HES data</a:t>
            </a:r>
          </a:p>
          <a:p>
            <a:pPr lvl="1">
              <a:spcBef>
                <a:spcPts val="800"/>
              </a:spcBef>
            </a:pPr>
            <a:endParaRPr lang="en-GB" sz="2133"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80990" indent="-380990">
              <a:buFont typeface="Wingdings" pitchFamily="2" charset="2"/>
              <a:buChar char="Ø"/>
            </a:pP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98C5F2-3BAC-20C1-11DD-E4001135E113}"/>
              </a:ext>
            </a:extLst>
          </p:cNvPr>
          <p:cNvSpPr txBox="1"/>
          <p:nvPr/>
        </p:nvSpPr>
        <p:spPr>
          <a:xfrm>
            <a:off x="8184232" y="6301367"/>
            <a:ext cx="7006541" cy="379656"/>
          </a:xfrm>
          <a:prstGeom prst="rect">
            <a:avLst/>
          </a:prstGeom>
          <a:noFill/>
        </p:spPr>
        <p:txBody>
          <a:bodyPr wrap="square" rtlCol="0">
            <a:spAutoFit/>
          </a:bodyPr>
          <a:lstStyle/>
          <a:p>
            <a:r>
              <a:rPr lang="en-GB" sz="1867" b="1" dirty="0">
                <a:solidFill>
                  <a:schemeClr val="tx2"/>
                </a:solidFill>
              </a:rPr>
              <a:t>Meyer et al BMC </a:t>
            </a:r>
            <a:r>
              <a:rPr lang="en-GB" sz="1867" b="1" dirty="0" err="1">
                <a:solidFill>
                  <a:schemeClr val="tx2"/>
                </a:solidFill>
              </a:rPr>
              <a:t>Pulm</a:t>
            </a:r>
            <a:r>
              <a:rPr lang="en-GB" sz="1867" b="1" dirty="0">
                <a:solidFill>
                  <a:schemeClr val="tx2"/>
                </a:solidFill>
              </a:rPr>
              <a:t> Med 2018</a:t>
            </a:r>
          </a:p>
        </p:txBody>
      </p:sp>
      <p:sp>
        <p:nvSpPr>
          <p:cNvPr id="5" name="Title 3">
            <a:extLst>
              <a:ext uri="{FF2B5EF4-FFF2-40B4-BE49-F238E27FC236}">
                <a16:creationId xmlns:a16="http://schemas.microsoft.com/office/drawing/2014/main" id="{D2B92408-261C-EB43-B7ED-AF3B40E2B009}"/>
              </a:ext>
            </a:extLst>
          </p:cNvPr>
          <p:cNvSpPr>
            <a:spLocks noGrp="1"/>
          </p:cNvSpPr>
          <p:nvPr>
            <p:ph type="title" idx="4294967295"/>
          </p:nvPr>
        </p:nvSpPr>
        <p:spPr>
          <a:xfrm>
            <a:off x="2490724" y="553751"/>
            <a:ext cx="7454900" cy="695325"/>
          </a:xfrm>
        </p:spPr>
        <p:txBody>
          <a:bodyPr>
            <a:normAutofit/>
          </a:bodyPr>
          <a:lstStyle/>
          <a:p>
            <a:r>
              <a:rPr lang="en-GB" sz="2800" b="1" dirty="0"/>
              <a:t>The sun shall not set?</a:t>
            </a:r>
            <a:endParaRPr lang="en-CH" sz="2800" b="1" dirty="0"/>
          </a:p>
        </p:txBody>
      </p:sp>
      <p:sp>
        <p:nvSpPr>
          <p:cNvPr id="6" name="TextBox 5">
            <a:extLst>
              <a:ext uri="{FF2B5EF4-FFF2-40B4-BE49-F238E27FC236}">
                <a16:creationId xmlns:a16="http://schemas.microsoft.com/office/drawing/2014/main" id="{77E9027D-AE78-7EBC-8712-2453AB73695E}"/>
              </a:ext>
            </a:extLst>
          </p:cNvPr>
          <p:cNvSpPr txBox="1"/>
          <p:nvPr/>
        </p:nvSpPr>
        <p:spPr>
          <a:xfrm>
            <a:off x="2228717" y="4901038"/>
            <a:ext cx="7699248" cy="707886"/>
          </a:xfrm>
          <a:prstGeom prst="rect">
            <a:avLst/>
          </a:prstGeom>
          <a:solidFill>
            <a:schemeClr val="accent4">
              <a:lumMod val="40000"/>
              <a:lumOff val="60000"/>
            </a:schemeClr>
          </a:solidFill>
        </p:spPr>
        <p:txBody>
          <a:bodyPr wrap="square">
            <a:spAutoFit/>
          </a:bodyPr>
          <a:lstStyle/>
          <a:p>
            <a:pPr lvl="1" algn="ctr">
              <a:spcBef>
                <a:spcPts val="800"/>
              </a:spcBef>
            </a:pPr>
            <a:r>
              <a:rPr lang="en-GB" sz="2000" b="1" dirty="0">
                <a:latin typeface="Arial" panose="020B0604020202020204" pitchFamily="34" charset="0"/>
                <a:cs typeface="Arial" panose="020B0604020202020204" pitchFamily="34" charset="0"/>
              </a:rPr>
              <a:t>Pleural drainage delay &gt; 2 days independently predicted increased 30-day and 90-day mortality</a:t>
            </a:r>
          </a:p>
        </p:txBody>
      </p:sp>
    </p:spTree>
    <p:extLst>
      <p:ext uri="{BB962C8B-B14F-4D97-AF65-F5344CB8AC3E}">
        <p14:creationId xmlns:p14="http://schemas.microsoft.com/office/powerpoint/2010/main" val="14400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DEEF18F3-26A4-9361-22FE-0B1EE7CB3C09}"/>
              </a:ext>
            </a:extLst>
          </p:cNvPr>
          <p:cNvPicPr>
            <a:picLocks noChangeAspect="1"/>
          </p:cNvPicPr>
          <p:nvPr/>
        </p:nvPicPr>
        <p:blipFill rotWithShape="1">
          <a:blip r:embed="rId3"/>
          <a:srcRect t="30537"/>
          <a:stretch/>
        </p:blipFill>
        <p:spPr>
          <a:xfrm>
            <a:off x="890954" y="2218879"/>
            <a:ext cx="9659876" cy="2953495"/>
          </a:xfrm>
          <a:prstGeom prst="rect">
            <a:avLst/>
          </a:prstGeom>
        </p:spPr>
      </p:pic>
      <p:sp>
        <p:nvSpPr>
          <p:cNvPr id="4" name="Rectangle 3">
            <a:extLst>
              <a:ext uri="{FF2B5EF4-FFF2-40B4-BE49-F238E27FC236}">
                <a16:creationId xmlns:a16="http://schemas.microsoft.com/office/drawing/2014/main" id="{F374C07B-02C2-35A9-8981-D68E14C1BF3F}"/>
              </a:ext>
            </a:extLst>
          </p:cNvPr>
          <p:cNvSpPr/>
          <p:nvPr/>
        </p:nvSpPr>
        <p:spPr>
          <a:xfrm>
            <a:off x="7918414" y="5902772"/>
            <a:ext cx="3103735" cy="379656"/>
          </a:xfrm>
          <a:prstGeom prst="rect">
            <a:avLst/>
          </a:prstGeom>
        </p:spPr>
        <p:txBody>
          <a:bodyPr wrap="none">
            <a:spAutoFit/>
          </a:bodyPr>
          <a:lstStyle/>
          <a:p>
            <a:pPr defTabSz="609585"/>
            <a:r>
              <a:rPr lang="en-US" sz="1867" b="1" dirty="0">
                <a:solidFill>
                  <a:srgbClr val="133176"/>
                </a:solidFill>
                <a:latin typeface="Arial"/>
                <a:cs typeface="Arial"/>
              </a:rPr>
              <a:t>Mei et al Respiration 2023</a:t>
            </a:r>
            <a:endParaRPr lang="en-US" sz="1867" dirty="0">
              <a:solidFill>
                <a:prstClr val="black"/>
              </a:solidFill>
              <a:latin typeface="Calibri"/>
            </a:endParaRPr>
          </a:p>
        </p:txBody>
      </p:sp>
      <p:sp>
        <p:nvSpPr>
          <p:cNvPr id="6" name="Rectangle 5">
            <a:extLst>
              <a:ext uri="{FF2B5EF4-FFF2-40B4-BE49-F238E27FC236}">
                <a16:creationId xmlns:a16="http://schemas.microsoft.com/office/drawing/2014/main" id="{E3F5F41C-638F-A108-2397-8DF196E3FBE4}"/>
              </a:ext>
            </a:extLst>
          </p:cNvPr>
          <p:cNvSpPr/>
          <p:nvPr/>
        </p:nvSpPr>
        <p:spPr>
          <a:xfrm>
            <a:off x="309170" y="1389137"/>
            <a:ext cx="9976833" cy="502766"/>
          </a:xfrm>
          <a:prstGeom prst="rect">
            <a:avLst/>
          </a:prstGeom>
        </p:spPr>
        <p:txBody>
          <a:bodyPr wrap="square">
            <a:spAutoFit/>
          </a:bodyPr>
          <a:lstStyle/>
          <a:p>
            <a:pPr defTabSz="609585"/>
            <a:r>
              <a:rPr lang="en-US" sz="2667" b="1" dirty="0">
                <a:solidFill>
                  <a:srgbClr val="1F497D"/>
                </a:solidFill>
                <a:latin typeface="Arial" panose="020B0604020202020204" pitchFamily="34" charset="0"/>
                <a:cs typeface="Arial" panose="020B0604020202020204" pitchFamily="34" charset="0"/>
              </a:rPr>
              <a:t>Chest tube size – is bigger better?</a:t>
            </a:r>
          </a:p>
        </p:txBody>
      </p:sp>
    </p:spTree>
    <p:extLst>
      <p:ext uri="{BB962C8B-B14F-4D97-AF65-F5344CB8AC3E}">
        <p14:creationId xmlns:p14="http://schemas.microsoft.com/office/powerpoint/2010/main" val="3932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F5F41C-638F-A108-2397-8DF196E3FBE4}"/>
              </a:ext>
            </a:extLst>
          </p:cNvPr>
          <p:cNvSpPr/>
          <p:nvPr/>
        </p:nvSpPr>
        <p:spPr>
          <a:xfrm>
            <a:off x="309170" y="1389137"/>
            <a:ext cx="9976833" cy="502766"/>
          </a:xfrm>
          <a:prstGeom prst="rect">
            <a:avLst/>
          </a:prstGeom>
        </p:spPr>
        <p:txBody>
          <a:bodyPr wrap="square">
            <a:spAutoFit/>
          </a:bodyPr>
          <a:lstStyle/>
          <a:p>
            <a:pPr defTabSz="609585"/>
            <a:r>
              <a:rPr lang="en-US" sz="2667" b="1" dirty="0">
                <a:solidFill>
                  <a:srgbClr val="1F497D"/>
                </a:solidFill>
                <a:latin typeface="Arial" panose="020B0604020202020204" pitchFamily="34" charset="0"/>
                <a:cs typeface="Arial" panose="020B0604020202020204" pitchFamily="34" charset="0"/>
              </a:rPr>
              <a:t>Chest tube size – is bigger better?</a:t>
            </a:r>
          </a:p>
        </p:txBody>
      </p:sp>
      <p:pic>
        <p:nvPicPr>
          <p:cNvPr id="2" name="Picture 1" descr="Graphical user interface, text, application, letter&#10;&#10;Description automatically generated">
            <a:extLst>
              <a:ext uri="{FF2B5EF4-FFF2-40B4-BE49-F238E27FC236}">
                <a16:creationId xmlns:a16="http://schemas.microsoft.com/office/drawing/2014/main" id="{C86E2E57-D039-1DA5-90E5-DD3EC242D1C3}"/>
              </a:ext>
            </a:extLst>
          </p:cNvPr>
          <p:cNvPicPr>
            <a:picLocks noChangeAspect="1"/>
          </p:cNvPicPr>
          <p:nvPr/>
        </p:nvPicPr>
        <p:blipFill rotWithShape="1">
          <a:blip r:embed="rId3"/>
          <a:srcRect t="70367"/>
          <a:stretch/>
        </p:blipFill>
        <p:spPr>
          <a:xfrm>
            <a:off x="2206143" y="2663269"/>
            <a:ext cx="9632805" cy="908459"/>
          </a:xfrm>
          <a:prstGeom prst="rect">
            <a:avLst/>
          </a:prstGeom>
        </p:spPr>
      </p:pic>
      <p:sp>
        <p:nvSpPr>
          <p:cNvPr id="4" name="TextBox 3">
            <a:extLst>
              <a:ext uri="{FF2B5EF4-FFF2-40B4-BE49-F238E27FC236}">
                <a16:creationId xmlns:a16="http://schemas.microsoft.com/office/drawing/2014/main" id="{7DF20BF7-4207-7857-85A2-2F227D64C44A}"/>
              </a:ext>
            </a:extLst>
          </p:cNvPr>
          <p:cNvSpPr txBox="1"/>
          <p:nvPr/>
        </p:nvSpPr>
        <p:spPr>
          <a:xfrm>
            <a:off x="2454088" y="4667592"/>
            <a:ext cx="8116584" cy="1528945"/>
          </a:xfrm>
          <a:prstGeom prst="rect">
            <a:avLst/>
          </a:prstGeom>
          <a:noFill/>
        </p:spPr>
        <p:txBody>
          <a:bodyPr wrap="square">
            <a:spAutoFit/>
          </a:bodyPr>
          <a:lstStyle/>
          <a:p>
            <a:pPr marL="380990" indent="-380990" defTabSz="609585">
              <a:buFont typeface="Wingdings" pitchFamily="2" charset="2"/>
              <a:buChar char="Ø"/>
            </a:pPr>
            <a:r>
              <a:rPr lang="en-GB" sz="1867" dirty="0">
                <a:solidFill>
                  <a:prstClr val="black"/>
                </a:solidFill>
                <a:latin typeface="Arial" panose="020B0604020202020204" pitchFamily="34" charset="0"/>
                <a:cs typeface="Arial" panose="020B0604020202020204" pitchFamily="34" charset="0"/>
                <a:sym typeface="Wingdings"/>
              </a:rPr>
              <a:t>Small-bore (12-14F) chest tubes using </a:t>
            </a:r>
          </a:p>
          <a:p>
            <a:pPr marL="1320734" lvl="1" indent="-507974" defTabSz="609585">
              <a:buFont typeface="Courier New" panose="02070309020205020404" pitchFamily="49" charset="0"/>
              <a:buChar char="o"/>
            </a:pPr>
            <a:r>
              <a:rPr lang="en-GB" sz="1867" dirty="0">
                <a:solidFill>
                  <a:prstClr val="black"/>
                </a:solidFill>
                <a:latin typeface="Arial" panose="020B0604020202020204" pitchFamily="34" charset="0"/>
                <a:cs typeface="Arial" panose="020B0604020202020204" pitchFamily="34" charset="0"/>
                <a:sym typeface="Wingdings"/>
              </a:rPr>
              <a:t>optimally placed targeting the deepest site/largest locule under US guidance</a:t>
            </a:r>
          </a:p>
          <a:p>
            <a:pPr marL="1320734" lvl="1" indent="-507974" defTabSz="609585">
              <a:buFont typeface="Courier New" panose="02070309020205020404" pitchFamily="49" charset="0"/>
              <a:buChar char="o"/>
            </a:pPr>
            <a:r>
              <a:rPr lang="en-GB" sz="1867" dirty="0">
                <a:solidFill>
                  <a:prstClr val="black"/>
                </a:solidFill>
                <a:latin typeface="Arial" panose="020B0604020202020204" pitchFamily="34" charset="0"/>
                <a:cs typeface="Arial" panose="020B0604020202020204" pitchFamily="34" charset="0"/>
                <a:sym typeface="Wingdings"/>
              </a:rPr>
              <a:t>Secured using sutures and bespoke dressings</a:t>
            </a:r>
          </a:p>
          <a:p>
            <a:pPr marL="1320734" lvl="1" indent="-507974" defTabSz="609585">
              <a:buFont typeface="Courier New" panose="02070309020205020404" pitchFamily="49" charset="0"/>
              <a:buChar char="o"/>
            </a:pPr>
            <a:r>
              <a:rPr lang="en-GB" sz="1867" dirty="0">
                <a:solidFill>
                  <a:prstClr val="black"/>
                </a:solidFill>
                <a:latin typeface="Arial" panose="020B0604020202020204" pitchFamily="34" charset="0"/>
                <a:cs typeface="Arial" panose="020B0604020202020204" pitchFamily="34" charset="0"/>
                <a:sym typeface="Wingdings"/>
              </a:rPr>
              <a:t>Regular saline flushes</a:t>
            </a:r>
            <a:endParaRPr lang="en-US" sz="1867" dirty="0">
              <a:solidFill>
                <a:prstClr val="black"/>
              </a:solidFill>
              <a:latin typeface="Arial" panose="020B0604020202020204" pitchFamily="34" charset="0"/>
              <a:cs typeface="Arial" panose="020B0604020202020204" pitchFamily="34" charset="0"/>
            </a:endParaRPr>
          </a:p>
        </p:txBody>
      </p:sp>
      <p:pic>
        <p:nvPicPr>
          <p:cNvPr id="8" name="Picture 7" descr="Logo&#10;&#10;Description automatically generated with medium confidence">
            <a:extLst>
              <a:ext uri="{FF2B5EF4-FFF2-40B4-BE49-F238E27FC236}">
                <a16:creationId xmlns:a16="http://schemas.microsoft.com/office/drawing/2014/main" id="{D32510FF-F53B-CD24-71B7-47EDD536F685}"/>
              </a:ext>
            </a:extLst>
          </p:cNvPr>
          <p:cNvPicPr>
            <a:picLocks noChangeAspect="1"/>
          </p:cNvPicPr>
          <p:nvPr/>
        </p:nvPicPr>
        <p:blipFill>
          <a:blip r:embed="rId4"/>
          <a:stretch>
            <a:fillRect/>
          </a:stretch>
        </p:blipFill>
        <p:spPr>
          <a:xfrm>
            <a:off x="590619" y="4667593"/>
            <a:ext cx="1498291" cy="658732"/>
          </a:xfrm>
          <a:prstGeom prst="rect">
            <a:avLst/>
          </a:prstGeom>
        </p:spPr>
      </p:pic>
      <p:pic>
        <p:nvPicPr>
          <p:cNvPr id="9" name="Picture 2" descr="Education and Events | British Thoracic Society | Better lung health for all">
            <a:extLst>
              <a:ext uri="{FF2B5EF4-FFF2-40B4-BE49-F238E27FC236}">
                <a16:creationId xmlns:a16="http://schemas.microsoft.com/office/drawing/2014/main" id="{9A885133-9340-742D-BB47-D184D502E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50" y="2788855"/>
            <a:ext cx="1395684" cy="66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8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9A42-B2C0-814D-9D37-4560CD74DE6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04142BC-994F-8B68-6B6A-0AECEA0F3BA4}"/>
              </a:ext>
            </a:extLst>
          </p:cNvPr>
          <p:cNvSpPr txBox="1"/>
          <p:nvPr/>
        </p:nvSpPr>
        <p:spPr>
          <a:xfrm>
            <a:off x="3852335" y="3577167"/>
            <a:ext cx="184731" cy="369332"/>
          </a:xfrm>
          <a:prstGeom prst="rect">
            <a:avLst/>
          </a:prstGeom>
          <a:noFill/>
        </p:spPr>
        <p:txBody>
          <a:bodyPr wrap="none" rtlCol="0">
            <a:spAutoFit/>
          </a:bodyPr>
          <a:lstStyle/>
          <a:p>
            <a:pPr defTabSz="609585" eaLnBrk="1" fontAlgn="auto" hangingPunct="1">
              <a:spcBef>
                <a:spcPts val="0"/>
              </a:spcBef>
              <a:spcAft>
                <a:spcPts val="0"/>
              </a:spcAft>
            </a:pPr>
            <a:endParaRPr lang="en-US" dirty="0">
              <a:solidFill>
                <a:prstClr val="black"/>
              </a:solidFill>
              <a:latin typeface="Calibri"/>
            </a:endParaRPr>
          </a:p>
        </p:txBody>
      </p:sp>
      <p:sp>
        <p:nvSpPr>
          <p:cNvPr id="27" name="Rectangle 26">
            <a:extLst>
              <a:ext uri="{FF2B5EF4-FFF2-40B4-BE49-F238E27FC236}">
                <a16:creationId xmlns:a16="http://schemas.microsoft.com/office/drawing/2014/main" id="{136660B1-AB0A-B194-F420-9FB07AF34748}"/>
              </a:ext>
            </a:extLst>
          </p:cNvPr>
          <p:cNvSpPr/>
          <p:nvPr/>
        </p:nvSpPr>
        <p:spPr>
          <a:xfrm>
            <a:off x="4727848" y="570661"/>
            <a:ext cx="9976833" cy="666786"/>
          </a:xfrm>
          <a:prstGeom prst="rect">
            <a:avLst/>
          </a:prstGeom>
        </p:spPr>
        <p:txBody>
          <a:bodyPr wrap="square">
            <a:spAutoFit/>
          </a:bodyPr>
          <a:lstStyle/>
          <a:p>
            <a:pPr defTabSz="609585" eaLnBrk="1" fontAlgn="auto" hangingPunct="1">
              <a:spcBef>
                <a:spcPts val="0"/>
              </a:spcBef>
              <a:spcAft>
                <a:spcPts val="0"/>
              </a:spcAft>
            </a:pPr>
            <a:r>
              <a:rPr lang="en-US" sz="3733" b="1" dirty="0">
                <a:solidFill>
                  <a:srgbClr val="133176"/>
                </a:solidFill>
                <a:latin typeface="Arial"/>
                <a:cs typeface="Arial"/>
              </a:rPr>
              <a:t>Outline</a:t>
            </a:r>
          </a:p>
        </p:txBody>
      </p:sp>
      <p:sp>
        <p:nvSpPr>
          <p:cNvPr id="2" name="Content Placeholder 2">
            <a:extLst>
              <a:ext uri="{FF2B5EF4-FFF2-40B4-BE49-F238E27FC236}">
                <a16:creationId xmlns:a16="http://schemas.microsoft.com/office/drawing/2014/main" id="{453EB16A-ABE9-2233-71BE-47288161975F}"/>
              </a:ext>
            </a:extLst>
          </p:cNvPr>
          <p:cNvSpPr txBox="1">
            <a:spLocks/>
          </p:cNvSpPr>
          <p:nvPr/>
        </p:nvSpPr>
        <p:spPr>
          <a:xfrm>
            <a:off x="609600" y="2133601"/>
            <a:ext cx="10972800" cy="60346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457189" fontAlgn="auto">
              <a:spcAft>
                <a:spcPts val="0"/>
              </a:spcAft>
              <a:buNone/>
            </a:pPr>
            <a:endParaRPr lang="en-US" sz="3200" dirty="0">
              <a:solidFill>
                <a:prstClr val="black"/>
              </a:solidFill>
              <a:latin typeface="Calibri"/>
            </a:endParaRPr>
          </a:p>
        </p:txBody>
      </p:sp>
      <p:sp>
        <p:nvSpPr>
          <p:cNvPr id="3" name="Content Placeholder 2">
            <a:extLst>
              <a:ext uri="{FF2B5EF4-FFF2-40B4-BE49-F238E27FC236}">
                <a16:creationId xmlns:a16="http://schemas.microsoft.com/office/drawing/2014/main" id="{42816D5C-52E3-A1C1-1C24-2FF8100C0CE6}"/>
              </a:ext>
            </a:extLst>
          </p:cNvPr>
          <p:cNvSpPr txBox="1">
            <a:spLocks/>
          </p:cNvSpPr>
          <p:nvPr/>
        </p:nvSpPr>
        <p:spPr>
          <a:xfrm>
            <a:off x="911424" y="2088945"/>
            <a:ext cx="9837832" cy="60346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fontAlgn="auto">
              <a:spcBef>
                <a:spcPts val="1176"/>
              </a:spcBef>
              <a:spcAft>
                <a:spcPts val="0"/>
              </a:spcAft>
            </a:pPr>
            <a:r>
              <a:rPr lang="en-US" dirty="0">
                <a:solidFill>
                  <a:prstClr val="black"/>
                </a:solidFill>
                <a:latin typeface="Arial" panose="020B0604020202020204" pitchFamily="34" charset="0"/>
                <a:cs typeface="Arial" panose="020B0604020202020204" pitchFamily="34" charset="0"/>
              </a:rPr>
              <a:t>Epidemiology</a:t>
            </a:r>
          </a:p>
          <a:p>
            <a:pPr marL="342891" indent="-342891" defTabSz="457189" fontAlgn="auto">
              <a:spcBef>
                <a:spcPts val="1176"/>
              </a:spcBef>
              <a:spcAft>
                <a:spcPts val="0"/>
              </a:spcAft>
            </a:pPr>
            <a:r>
              <a:rPr lang="en-US" dirty="0" err="1">
                <a:solidFill>
                  <a:prstClr val="black"/>
                </a:solidFill>
                <a:latin typeface="Arial" panose="020B0604020202020204" pitchFamily="34" charset="0"/>
                <a:cs typeface="Arial" panose="020B0604020202020204" pitchFamily="34" charset="0"/>
              </a:rPr>
              <a:t>Aetiopathogenesis</a:t>
            </a:r>
            <a:r>
              <a:rPr lang="en-US" dirty="0">
                <a:solidFill>
                  <a:prstClr val="black"/>
                </a:solidFill>
                <a:latin typeface="Arial" panose="020B0604020202020204" pitchFamily="34" charset="0"/>
                <a:cs typeface="Arial" panose="020B0604020202020204" pitchFamily="34" charset="0"/>
              </a:rPr>
              <a:t> and microbiology</a:t>
            </a:r>
          </a:p>
          <a:p>
            <a:pPr marL="342891" indent="-342891" defTabSz="457189" fontAlgn="auto">
              <a:spcBef>
                <a:spcPts val="1176"/>
              </a:spcBef>
              <a:spcAft>
                <a:spcPts val="0"/>
              </a:spcAft>
            </a:pPr>
            <a:r>
              <a:rPr lang="en-US" dirty="0">
                <a:solidFill>
                  <a:prstClr val="black"/>
                </a:solidFill>
                <a:latin typeface="Arial" panose="020B0604020202020204" pitchFamily="34" charset="0"/>
                <a:cs typeface="Arial" panose="020B0604020202020204" pitchFamily="34" charset="0"/>
              </a:rPr>
              <a:t>Biomarkers – current and in development</a:t>
            </a:r>
          </a:p>
          <a:p>
            <a:pPr marL="342891" indent="-342891" defTabSz="457189" fontAlgn="auto">
              <a:spcBef>
                <a:spcPts val="1176"/>
              </a:spcBef>
              <a:spcAft>
                <a:spcPts val="0"/>
              </a:spcAft>
            </a:pPr>
            <a:r>
              <a:rPr lang="en-US" dirty="0">
                <a:solidFill>
                  <a:prstClr val="black"/>
                </a:solidFill>
                <a:latin typeface="Arial" panose="020B0604020202020204" pitchFamily="34" charset="0"/>
                <a:cs typeface="Arial" panose="020B0604020202020204" pitchFamily="34" charset="0"/>
              </a:rPr>
              <a:t>Treatment </a:t>
            </a:r>
          </a:p>
          <a:p>
            <a:pPr marL="342891" indent="-342891" defTabSz="457189" fontAlgn="auto">
              <a:spcBef>
                <a:spcPts val="1176"/>
              </a:spcBef>
              <a:spcAft>
                <a:spcPts val="0"/>
              </a:spcAft>
            </a:pPr>
            <a:r>
              <a:rPr lang="en-US" dirty="0">
                <a:solidFill>
                  <a:prstClr val="black"/>
                </a:solidFill>
                <a:latin typeface="Arial" panose="020B0604020202020204" pitchFamily="34" charset="0"/>
                <a:cs typeface="Arial" panose="020B0604020202020204" pitchFamily="34" charset="0"/>
              </a:rPr>
              <a:t>Outcome prediction</a:t>
            </a:r>
          </a:p>
          <a:p>
            <a:pPr marL="342891" indent="-342891" defTabSz="457189" fontAlgn="auto">
              <a:spcBef>
                <a:spcPts val="1176"/>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9343E2D-48F1-8BD1-434F-E3B7675079C0}"/>
              </a:ext>
            </a:extLst>
          </p:cNvPr>
          <p:cNvSpPr/>
          <p:nvPr/>
        </p:nvSpPr>
        <p:spPr>
          <a:xfrm>
            <a:off x="7752184" y="47667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1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8916D3-F939-FA5D-7814-C00717177BBA}"/>
              </a:ext>
            </a:extLst>
          </p:cNvPr>
          <p:cNvSpPr txBox="1"/>
          <p:nvPr/>
        </p:nvSpPr>
        <p:spPr>
          <a:xfrm>
            <a:off x="1226409" y="2205206"/>
            <a:ext cx="8804281" cy="3133743"/>
          </a:xfrm>
          <a:prstGeom prst="rect">
            <a:avLst/>
          </a:prstGeom>
          <a:noFill/>
        </p:spPr>
        <p:txBody>
          <a:bodyPr wrap="square">
            <a:spAutoFit/>
          </a:bodyPr>
          <a:lstStyle/>
          <a:p>
            <a:pPr marL="342882" indent="-342882">
              <a:spcBef>
                <a:spcPts val="1400"/>
              </a:spcBef>
              <a:buFont typeface="Arial" panose="020B0604020202020204" pitchFamily="34" charset="0"/>
              <a:buChar char="•"/>
            </a:pPr>
            <a:r>
              <a:rPr lang="en-GB" sz="2133" dirty="0">
                <a:latin typeface="Arial" charset="0"/>
              </a:rPr>
              <a:t>Often empirical</a:t>
            </a:r>
          </a:p>
          <a:p>
            <a:pPr marL="342882" indent="-342882">
              <a:spcBef>
                <a:spcPts val="1400"/>
              </a:spcBef>
              <a:buFont typeface="Arial" panose="020B0604020202020204" pitchFamily="34" charset="0"/>
              <a:buChar char="•"/>
            </a:pPr>
            <a:r>
              <a:rPr lang="en-GB" sz="2133" dirty="0">
                <a:latin typeface="Arial" charset="0"/>
              </a:rPr>
              <a:t>Duration</a:t>
            </a:r>
          </a:p>
          <a:p>
            <a:pPr marL="990575" lvl="1" indent="-380990">
              <a:spcBef>
                <a:spcPts val="800"/>
              </a:spcBef>
              <a:buFontTx/>
              <a:buChar char="-"/>
            </a:pPr>
            <a:r>
              <a:rPr lang="en-GB" sz="2133" dirty="0">
                <a:latin typeface="Arial" charset="0"/>
              </a:rPr>
              <a:t>ODAPE</a:t>
            </a:r>
            <a:r>
              <a:rPr lang="en-GB" sz="2133" baseline="30000" dirty="0">
                <a:latin typeface="Arial" charset="0"/>
              </a:rPr>
              <a:t>2</a:t>
            </a:r>
            <a:r>
              <a:rPr lang="en-GB" sz="2133" dirty="0">
                <a:latin typeface="Arial" charset="0"/>
              </a:rPr>
              <a:t> and SLIM</a:t>
            </a:r>
            <a:r>
              <a:rPr lang="en-GB" sz="2133" baseline="30000" dirty="0">
                <a:latin typeface="Arial" charset="0"/>
              </a:rPr>
              <a:t>3</a:t>
            </a:r>
            <a:r>
              <a:rPr lang="en-GB" sz="2133" dirty="0">
                <a:latin typeface="Arial" charset="0"/>
              </a:rPr>
              <a:t> underpowered</a:t>
            </a:r>
          </a:p>
          <a:p>
            <a:pPr marL="990575" lvl="1" indent="-380990">
              <a:spcBef>
                <a:spcPts val="800"/>
              </a:spcBef>
              <a:buFontTx/>
              <a:buChar char="-"/>
            </a:pPr>
            <a:r>
              <a:rPr lang="en-GB" sz="2133" dirty="0">
                <a:latin typeface="Arial" charset="0"/>
              </a:rPr>
              <a:t>Total duration min. 4 weeks</a:t>
            </a:r>
          </a:p>
          <a:p>
            <a:pPr marL="342882" indent="-342882">
              <a:spcBef>
                <a:spcPts val="1400"/>
              </a:spcBef>
              <a:buFont typeface="Arial" panose="020B0604020202020204" pitchFamily="34" charset="0"/>
              <a:buChar char="•"/>
            </a:pPr>
            <a:r>
              <a:rPr lang="en-GB" sz="2133" dirty="0">
                <a:latin typeface="Arial" charset="0"/>
              </a:rPr>
              <a:t>IV/oral switch guided by clinical improvement (prolonged IV not routinely required)</a:t>
            </a:r>
          </a:p>
          <a:p>
            <a:pPr marL="342882" indent="-342882">
              <a:spcBef>
                <a:spcPts val="1400"/>
              </a:spcBef>
              <a:buFont typeface="Arial" panose="020B0604020202020204" pitchFamily="34" charset="0"/>
              <a:buChar char="•"/>
            </a:pPr>
            <a:r>
              <a:rPr lang="en-GB" sz="2133" dirty="0">
                <a:latin typeface="Arial" charset="0"/>
              </a:rPr>
              <a:t>Liaise with local microbiologists</a:t>
            </a:r>
          </a:p>
        </p:txBody>
      </p:sp>
      <p:sp>
        <p:nvSpPr>
          <p:cNvPr id="18" name="Rectangle 17">
            <a:extLst>
              <a:ext uri="{FF2B5EF4-FFF2-40B4-BE49-F238E27FC236}">
                <a16:creationId xmlns:a16="http://schemas.microsoft.com/office/drawing/2014/main" id="{74A00DC6-E6F9-ACC3-85CA-8BA33A5E40A9}"/>
              </a:ext>
            </a:extLst>
          </p:cNvPr>
          <p:cNvSpPr/>
          <p:nvPr/>
        </p:nvSpPr>
        <p:spPr>
          <a:xfrm>
            <a:off x="607588" y="1345781"/>
            <a:ext cx="7482625" cy="523220"/>
          </a:xfrm>
          <a:prstGeom prst="rect">
            <a:avLst/>
          </a:prstGeom>
        </p:spPr>
        <p:txBody>
          <a:bodyPr wrap="square">
            <a:spAutoFit/>
          </a:bodyPr>
          <a:lstStyle/>
          <a:p>
            <a:r>
              <a:rPr lang="en-US" sz="2800" b="1" dirty="0">
                <a:solidFill>
                  <a:srgbClr val="133176"/>
                </a:solidFill>
                <a:latin typeface="Arial"/>
                <a:cs typeface="Arial"/>
              </a:rPr>
              <a:t>Optimal antibiotic strategy</a:t>
            </a:r>
          </a:p>
        </p:txBody>
      </p:sp>
      <p:sp>
        <p:nvSpPr>
          <p:cNvPr id="2" name="TextBox 1">
            <a:extLst>
              <a:ext uri="{FF2B5EF4-FFF2-40B4-BE49-F238E27FC236}">
                <a16:creationId xmlns:a16="http://schemas.microsoft.com/office/drawing/2014/main" id="{6F5109A6-B8EE-459B-90B8-1F215E0BB86C}"/>
              </a:ext>
            </a:extLst>
          </p:cNvPr>
          <p:cNvSpPr txBox="1"/>
          <p:nvPr/>
        </p:nvSpPr>
        <p:spPr>
          <a:xfrm>
            <a:off x="7704645" y="5809408"/>
            <a:ext cx="4145280" cy="830997"/>
          </a:xfrm>
          <a:prstGeom prst="rect">
            <a:avLst/>
          </a:prstGeom>
          <a:noFill/>
        </p:spPr>
        <p:txBody>
          <a:bodyPr wrap="square">
            <a:spAutoFit/>
          </a:bodyPr>
          <a:lstStyle/>
          <a:p>
            <a:r>
              <a:rPr lang="en-US" sz="1600" b="1" baseline="30000" dirty="0">
                <a:solidFill>
                  <a:schemeClr val="accent2">
                    <a:lumMod val="75000"/>
                  </a:schemeClr>
                </a:solidFill>
                <a:latin typeface="Arial" panose="020B0604020202020204" pitchFamily="34" charset="0"/>
                <a:cs typeface="Arial" panose="020B0604020202020204" pitchFamily="34" charset="0"/>
              </a:rPr>
              <a:t>2</a:t>
            </a:r>
            <a:r>
              <a:rPr lang="en-US" sz="1600" b="1" dirty="0">
                <a:solidFill>
                  <a:schemeClr val="accent2">
                    <a:lumMod val="75000"/>
                  </a:schemeClr>
                </a:solidFill>
                <a:latin typeface="Arial" panose="020B0604020202020204" pitchFamily="34" charset="0"/>
                <a:cs typeface="Arial" panose="020B0604020202020204" pitchFamily="34" charset="0"/>
              </a:rPr>
              <a:t>Porcel et al Pleural &amp; Peritoneum 2020</a:t>
            </a:r>
          </a:p>
          <a:p>
            <a:r>
              <a:rPr lang="en-US" sz="1600" b="1" baseline="30000" dirty="0">
                <a:solidFill>
                  <a:schemeClr val="accent2">
                    <a:lumMod val="75000"/>
                  </a:schemeClr>
                </a:solidFill>
                <a:latin typeface="Arial" panose="020B0604020202020204" pitchFamily="34" charset="0"/>
                <a:cs typeface="Arial" panose="020B0604020202020204" pitchFamily="34" charset="0"/>
              </a:rPr>
              <a:t>3</a:t>
            </a:r>
            <a:r>
              <a:rPr lang="en-US" sz="1600" b="1" dirty="0">
                <a:solidFill>
                  <a:schemeClr val="accent2">
                    <a:lumMod val="75000"/>
                  </a:schemeClr>
                </a:solidFill>
                <a:latin typeface="Arial" panose="020B0604020202020204" pitchFamily="34" charset="0"/>
                <a:cs typeface="Arial" panose="020B0604020202020204" pitchFamily="34" charset="0"/>
              </a:rPr>
              <a:t>Hassan et al ERJ Open Research 2023</a:t>
            </a:r>
          </a:p>
          <a:p>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A57B-A915-F60C-F5B6-08A187CF6218}"/>
            </a:ext>
          </a:extLst>
        </p:cNvPr>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87D0B556-9908-2298-720F-F80B3461316D}"/>
              </a:ext>
            </a:extLst>
          </p:cNvPr>
          <p:cNvPicPr>
            <a:picLocks noChangeAspect="1"/>
          </p:cNvPicPr>
          <p:nvPr/>
        </p:nvPicPr>
        <p:blipFill>
          <a:blip r:embed="rId3"/>
          <a:srcRect t="5781"/>
          <a:stretch/>
        </p:blipFill>
        <p:spPr>
          <a:xfrm>
            <a:off x="640894" y="3240157"/>
            <a:ext cx="10910212" cy="1701178"/>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C8BF096D-D28E-EB17-6604-710F30EFF129}"/>
              </a:ext>
            </a:extLst>
          </p:cNvPr>
          <p:cNvPicPr>
            <a:picLocks noChangeAspect="1"/>
          </p:cNvPicPr>
          <p:nvPr/>
        </p:nvPicPr>
        <p:blipFill>
          <a:blip r:embed="rId4"/>
          <a:stretch>
            <a:fillRect/>
          </a:stretch>
        </p:blipFill>
        <p:spPr>
          <a:xfrm>
            <a:off x="492815" y="1752324"/>
            <a:ext cx="6782628" cy="980745"/>
          </a:xfrm>
          <a:prstGeom prst="rect">
            <a:avLst/>
          </a:prstGeom>
        </p:spPr>
      </p:pic>
      <p:sp>
        <p:nvSpPr>
          <p:cNvPr id="6" name="TextBox 5">
            <a:extLst>
              <a:ext uri="{FF2B5EF4-FFF2-40B4-BE49-F238E27FC236}">
                <a16:creationId xmlns:a16="http://schemas.microsoft.com/office/drawing/2014/main" id="{8391AD98-E3B0-E73E-617D-EE815F69EB96}"/>
              </a:ext>
            </a:extLst>
          </p:cNvPr>
          <p:cNvSpPr txBox="1"/>
          <p:nvPr/>
        </p:nvSpPr>
        <p:spPr>
          <a:xfrm>
            <a:off x="9221973" y="6143944"/>
            <a:ext cx="7006541" cy="379656"/>
          </a:xfrm>
          <a:prstGeom prst="rect">
            <a:avLst/>
          </a:prstGeom>
          <a:noFill/>
        </p:spPr>
        <p:txBody>
          <a:bodyPr wrap="square" rtlCol="0">
            <a:spAutoFit/>
          </a:bodyPr>
          <a:lstStyle/>
          <a:p>
            <a:r>
              <a:rPr lang="en-GB" sz="1867" b="1" dirty="0">
                <a:solidFill>
                  <a:schemeClr val="tx2"/>
                </a:solidFill>
              </a:rPr>
              <a:t>Corcoran et al ERJ 2020</a:t>
            </a:r>
          </a:p>
        </p:txBody>
      </p:sp>
      <p:sp>
        <p:nvSpPr>
          <p:cNvPr id="7" name="TextBox 6">
            <a:extLst>
              <a:ext uri="{FF2B5EF4-FFF2-40B4-BE49-F238E27FC236}">
                <a16:creationId xmlns:a16="http://schemas.microsoft.com/office/drawing/2014/main" id="{FEF51C16-D6BE-E8D2-6196-FC2AA6D22E49}"/>
              </a:ext>
            </a:extLst>
          </p:cNvPr>
          <p:cNvSpPr txBox="1"/>
          <p:nvPr/>
        </p:nvSpPr>
        <p:spPr>
          <a:xfrm>
            <a:off x="1175657" y="5312947"/>
            <a:ext cx="4114800" cy="830997"/>
          </a:xfrm>
          <a:prstGeom prst="rect">
            <a:avLst/>
          </a:prstGeom>
          <a:noFill/>
        </p:spPr>
        <p:txBody>
          <a:bodyPr wrap="square" rtlCol="0">
            <a:spAutoFit/>
          </a:bodyPr>
          <a:lstStyle/>
          <a:p>
            <a:r>
              <a:rPr lang="en-GB" sz="2400" dirty="0">
                <a:latin typeface="Avenir Book" panose="02000503020000020003" pitchFamily="2" charset="0"/>
              </a:rPr>
              <a:t>n = 546</a:t>
            </a:r>
          </a:p>
          <a:p>
            <a:r>
              <a:rPr lang="en-GB" sz="2400" dirty="0">
                <a:latin typeface="Avenir Book" panose="02000503020000020003" pitchFamily="2" charset="0"/>
              </a:rPr>
              <a:t>29 centres</a:t>
            </a:r>
          </a:p>
        </p:txBody>
      </p:sp>
      <p:sp>
        <p:nvSpPr>
          <p:cNvPr id="2" name="TextBox 1">
            <a:extLst>
              <a:ext uri="{FF2B5EF4-FFF2-40B4-BE49-F238E27FC236}">
                <a16:creationId xmlns:a16="http://schemas.microsoft.com/office/drawing/2014/main" id="{339FB2C3-9920-FF31-E4B2-E7C0EE315A00}"/>
              </a:ext>
            </a:extLst>
          </p:cNvPr>
          <p:cNvSpPr txBox="1"/>
          <p:nvPr/>
        </p:nvSpPr>
        <p:spPr>
          <a:xfrm>
            <a:off x="3902529" y="2987925"/>
            <a:ext cx="4448937" cy="1569660"/>
          </a:xfrm>
          <a:prstGeom prst="rect">
            <a:avLst/>
          </a:prstGeom>
          <a:solidFill>
            <a:schemeClr val="accent2"/>
          </a:solidFill>
          <a:ln>
            <a:solidFill>
              <a:schemeClr val="tx1"/>
            </a:solidFill>
          </a:ln>
        </p:spPr>
        <p:txBody>
          <a:bodyPr wrap="square" rtlCol="0">
            <a:spAutoFit/>
          </a:bodyPr>
          <a:lstStyle/>
          <a:p>
            <a:pPr algn="ctr"/>
            <a:endParaRPr lang="en-GB" sz="2400" dirty="0">
              <a:solidFill>
                <a:schemeClr val="bg1"/>
              </a:solidFill>
              <a:latin typeface="Arial" panose="020B0604020202020204" pitchFamily="34" charset="0"/>
              <a:cs typeface="Arial" panose="020B0604020202020204" pitchFamily="34" charset="0"/>
            </a:endParaRPr>
          </a:p>
          <a:p>
            <a:pPr algn="ctr"/>
            <a:r>
              <a:rPr lang="en-GB" sz="2400" b="1" dirty="0">
                <a:solidFill>
                  <a:schemeClr val="bg1"/>
                </a:solidFill>
                <a:latin typeface="Arial" panose="020B0604020202020204" pitchFamily="34" charset="0"/>
                <a:cs typeface="Arial" panose="020B0604020202020204" pitchFamily="34" charset="0"/>
              </a:rPr>
              <a:t>Rate of medical treatment failure = 33.5%</a:t>
            </a:r>
          </a:p>
          <a:p>
            <a:pPr algn="ct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50605-B17A-B78C-5CF9-B4ADD672DBB2}"/>
              </a:ext>
            </a:extLst>
          </p:cNvPr>
          <p:cNvSpPr txBox="1"/>
          <p:nvPr/>
        </p:nvSpPr>
        <p:spPr>
          <a:xfrm>
            <a:off x="2142907" y="2391882"/>
            <a:ext cx="7039778" cy="646331"/>
          </a:xfrm>
          <a:prstGeom prst="rect">
            <a:avLst/>
          </a:prstGeom>
          <a:noFill/>
        </p:spPr>
        <p:txBody>
          <a:bodyPr wrap="square" rtlCol="0">
            <a:spAutoFit/>
          </a:bodyPr>
          <a:lstStyle/>
          <a:p>
            <a:pPr marL="285750" indent="-285750">
              <a:buFont typeface="Wingdings" pitchFamily="2" charset="2"/>
              <a:buChar char="Ø"/>
            </a:pPr>
            <a:endParaRPr lang="en-GB" dirty="0"/>
          </a:p>
          <a:p>
            <a:pPr marL="285750" indent="-285750">
              <a:buFont typeface="Wingdings" pitchFamily="2" charset="2"/>
              <a:buChar char="Ø"/>
            </a:pPr>
            <a:endParaRPr lang="en-GB" dirty="0"/>
          </a:p>
        </p:txBody>
      </p:sp>
      <p:pic>
        <p:nvPicPr>
          <p:cNvPr id="4" name="Picture 3">
            <a:extLst>
              <a:ext uri="{FF2B5EF4-FFF2-40B4-BE49-F238E27FC236}">
                <a16:creationId xmlns:a16="http://schemas.microsoft.com/office/drawing/2014/main" id="{67B4B8E6-D34F-CB52-F885-BEC04A57AAD4}"/>
              </a:ext>
            </a:extLst>
          </p:cNvPr>
          <p:cNvPicPr>
            <a:picLocks noChangeAspect="1" noChangeArrowheads="1"/>
          </p:cNvPicPr>
          <p:nvPr/>
        </p:nvPicPr>
        <p:blipFill>
          <a:blip r:embed="rId3" cstate="print">
            <a:alphaModFix amt="30000"/>
            <a:extLst>
              <a:ext uri="{28A0092B-C50C-407E-A947-70E740481C1C}">
                <a14:useLocalDpi xmlns:a14="http://schemas.microsoft.com/office/drawing/2010/main" val="0"/>
              </a:ext>
            </a:extLst>
          </a:blip>
          <a:srcRect/>
          <a:stretch>
            <a:fillRect/>
          </a:stretch>
        </p:blipFill>
        <p:spPr bwMode="auto">
          <a:xfrm>
            <a:off x="1962266" y="1913966"/>
            <a:ext cx="2450986" cy="3811648"/>
          </a:xfrm>
          <a:prstGeom prst="rect">
            <a:avLst/>
          </a:prstGeom>
          <a:noFill/>
          <a:ln>
            <a:noFill/>
          </a:ln>
          <a:effectLst>
            <a:outerShdw dist="35921" dir="2700000" algn="ctr" rotWithShape="0">
              <a:srgbClr val="808080">
                <a:alpha val="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5" name="Text Box 4">
            <a:extLst>
              <a:ext uri="{FF2B5EF4-FFF2-40B4-BE49-F238E27FC236}">
                <a16:creationId xmlns:a16="http://schemas.microsoft.com/office/drawing/2014/main" id="{1D31A767-27B4-74B6-AD64-873D6F0C0C8C}"/>
              </a:ext>
            </a:extLst>
          </p:cNvPr>
          <p:cNvSpPr txBox="1">
            <a:spLocks noChangeArrowheads="1"/>
          </p:cNvSpPr>
          <p:nvPr/>
        </p:nvSpPr>
        <p:spPr bwMode="auto">
          <a:xfrm>
            <a:off x="3936206" y="6398146"/>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200" b="1" dirty="0">
                <a:latin typeface="Arial" panose="020B0604020202020204" pitchFamily="34" charset="0"/>
              </a:rPr>
              <a:t>Helen E Davies et al. Thorax 2010;65:ii41-ii53</a:t>
            </a:r>
          </a:p>
        </p:txBody>
      </p:sp>
      <p:pic>
        <p:nvPicPr>
          <p:cNvPr id="8" name="Picture 3">
            <a:extLst>
              <a:ext uri="{FF2B5EF4-FFF2-40B4-BE49-F238E27FC236}">
                <a16:creationId xmlns:a16="http://schemas.microsoft.com/office/drawing/2014/main" id="{08757581-DE5B-46FB-3B6E-03AA0AD2EB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3" t="51239" r="39931" b="14055"/>
          <a:stretch/>
        </p:blipFill>
        <p:spPr bwMode="auto">
          <a:xfrm>
            <a:off x="5662796" y="1883284"/>
            <a:ext cx="3782604" cy="3512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8">
            <a:extLst>
              <a:ext uri="{FF2B5EF4-FFF2-40B4-BE49-F238E27FC236}">
                <a16:creationId xmlns:a16="http://schemas.microsoft.com/office/drawing/2014/main" id="{284A725F-9A58-BAE6-2B48-293F49B5AA6C}"/>
              </a:ext>
            </a:extLst>
          </p:cNvPr>
          <p:cNvSpPr/>
          <p:nvPr/>
        </p:nvSpPr>
        <p:spPr>
          <a:xfrm>
            <a:off x="6547414" y="3644569"/>
            <a:ext cx="659757" cy="17522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7CA45EA9-4FB1-6FF5-6522-9E3F7E8E41DD}"/>
              </a:ext>
            </a:extLst>
          </p:cNvPr>
          <p:cNvCxnSpPr>
            <a:cxnSpLocks/>
          </p:cNvCxnSpPr>
          <p:nvPr/>
        </p:nvCxnSpPr>
        <p:spPr>
          <a:xfrm flipV="1">
            <a:off x="2443808" y="3142962"/>
            <a:ext cx="4445059" cy="1199503"/>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78393C0-6E87-17B5-C6DC-E49F5630A9A4}"/>
              </a:ext>
            </a:extLst>
          </p:cNvPr>
          <p:cNvCxnSpPr/>
          <p:nvPr/>
        </p:nvCxnSpPr>
        <p:spPr>
          <a:xfrm flipV="1">
            <a:off x="2443808" y="3970840"/>
            <a:ext cx="4445059" cy="682906"/>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 Box 4">
            <a:extLst>
              <a:ext uri="{FF2B5EF4-FFF2-40B4-BE49-F238E27FC236}">
                <a16:creationId xmlns:a16="http://schemas.microsoft.com/office/drawing/2014/main" id="{8D0942E4-AB56-CD14-9A8D-11312CE667E8}"/>
              </a:ext>
            </a:extLst>
          </p:cNvPr>
          <p:cNvSpPr txBox="1">
            <a:spLocks noChangeArrowheads="1"/>
          </p:cNvSpPr>
          <p:nvPr/>
        </p:nvSpPr>
        <p:spPr bwMode="auto">
          <a:xfrm>
            <a:off x="4413252" y="3170516"/>
            <a:ext cx="3754304" cy="1015663"/>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defTabSz="685800">
              <a:spcBef>
                <a:spcPct val="50000"/>
              </a:spcBef>
              <a:defRPr/>
            </a:pPr>
            <a:endParaRPr lang="en-GB" sz="1500" dirty="0">
              <a:solidFill>
                <a:srgbClr val="FFFFFF"/>
              </a:solidFill>
            </a:endParaRPr>
          </a:p>
          <a:p>
            <a:pPr algn="ctr" defTabSz="685800">
              <a:spcBef>
                <a:spcPct val="50000"/>
              </a:spcBef>
              <a:defRPr/>
            </a:pPr>
            <a:r>
              <a:rPr lang="en-GB" sz="1500" b="1" dirty="0">
                <a:solidFill>
                  <a:srgbClr val="FFFFFF"/>
                </a:solidFill>
                <a:cs typeface="Arial" panose="020B0604020202020204" pitchFamily="34" charset="0"/>
              </a:rPr>
              <a:t>Based on expert consensus</a:t>
            </a:r>
          </a:p>
          <a:p>
            <a:pPr algn="ctr" defTabSz="685800">
              <a:spcBef>
                <a:spcPct val="50000"/>
              </a:spcBef>
              <a:defRPr/>
            </a:pPr>
            <a:endParaRPr lang="en-US" sz="1500" dirty="0">
              <a:solidFill>
                <a:srgbClr val="FFFFFF"/>
              </a:solidFill>
            </a:endParaRPr>
          </a:p>
        </p:txBody>
      </p:sp>
      <p:sp>
        <p:nvSpPr>
          <p:cNvPr id="11" name="Title 1">
            <a:extLst>
              <a:ext uri="{FF2B5EF4-FFF2-40B4-BE49-F238E27FC236}">
                <a16:creationId xmlns:a16="http://schemas.microsoft.com/office/drawing/2014/main" id="{F189E31E-D3AF-F211-B068-FAEABD5FA040}"/>
              </a:ext>
            </a:extLst>
          </p:cNvPr>
          <p:cNvSpPr>
            <a:spLocks noGrp="1"/>
          </p:cNvSpPr>
          <p:nvPr>
            <p:ph type="title" idx="4294967295"/>
          </p:nvPr>
        </p:nvSpPr>
        <p:spPr>
          <a:xfrm>
            <a:off x="1682824" y="274638"/>
            <a:ext cx="8229600" cy="1143000"/>
          </a:xfrm>
        </p:spPr>
        <p:txBody>
          <a:bodyPr>
            <a:normAutofit/>
          </a:bodyPr>
          <a:lstStyle/>
          <a:p>
            <a:r>
              <a:rPr lang="en-US" sz="3600" b="1" dirty="0"/>
              <a:t>Guidelines</a:t>
            </a:r>
          </a:p>
        </p:txBody>
      </p:sp>
    </p:spTree>
    <p:extLst>
      <p:ext uri="{BB962C8B-B14F-4D97-AF65-F5344CB8AC3E}">
        <p14:creationId xmlns:p14="http://schemas.microsoft.com/office/powerpoint/2010/main" val="24432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E027-10DC-2531-E6B3-99F41E3248E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A123D37-29A2-AD15-7A5B-F974094A6F9A}"/>
              </a:ext>
            </a:extLst>
          </p:cNvPr>
          <p:cNvSpPr txBox="1"/>
          <p:nvPr/>
        </p:nvSpPr>
        <p:spPr>
          <a:xfrm>
            <a:off x="3852334" y="357716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F4D862C7-B4E2-6BEB-0D2A-418BAA1B0F82}"/>
              </a:ext>
            </a:extLst>
          </p:cNvPr>
          <p:cNvSpPr/>
          <p:nvPr/>
        </p:nvSpPr>
        <p:spPr>
          <a:xfrm>
            <a:off x="2676677" y="3038558"/>
            <a:ext cx="6575540" cy="1569660"/>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Why is early assessment of medical treatment failure important?</a:t>
            </a:r>
          </a:p>
        </p:txBody>
      </p:sp>
    </p:spTree>
    <p:extLst>
      <p:ext uri="{BB962C8B-B14F-4D97-AF65-F5344CB8AC3E}">
        <p14:creationId xmlns:p14="http://schemas.microsoft.com/office/powerpoint/2010/main" val="354696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hest x-ray of a person&#10;&#10;Description automatically generated">
            <a:extLst>
              <a:ext uri="{FF2B5EF4-FFF2-40B4-BE49-F238E27FC236}">
                <a16:creationId xmlns:a16="http://schemas.microsoft.com/office/drawing/2014/main" id="{15072612-8901-A2F1-E9A8-9FF8BEEB7A69}"/>
              </a:ext>
            </a:extLst>
          </p:cNvPr>
          <p:cNvPicPr>
            <a:picLocks noGrp="1" noChangeAspect="1"/>
          </p:cNvPicPr>
          <p:nvPr>
            <p:ph sz="half" idx="4294967295"/>
          </p:nvPr>
        </p:nvPicPr>
        <p:blipFill>
          <a:blip r:embed="rId3"/>
          <a:stretch>
            <a:fillRect/>
          </a:stretch>
        </p:blipFill>
        <p:spPr>
          <a:xfrm>
            <a:off x="0" y="1722438"/>
            <a:ext cx="4456113" cy="4454525"/>
          </a:xfrm>
        </p:spPr>
      </p:pic>
    </p:spTree>
    <p:extLst>
      <p:ext uri="{BB962C8B-B14F-4D97-AF65-F5344CB8AC3E}">
        <p14:creationId xmlns:p14="http://schemas.microsoft.com/office/powerpoint/2010/main" val="24243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hest x-ray of a person&#10;&#10;Description automatically generated">
            <a:extLst>
              <a:ext uri="{FF2B5EF4-FFF2-40B4-BE49-F238E27FC236}">
                <a16:creationId xmlns:a16="http://schemas.microsoft.com/office/drawing/2014/main" id="{15072612-8901-A2F1-E9A8-9FF8BEEB7A69}"/>
              </a:ext>
            </a:extLst>
          </p:cNvPr>
          <p:cNvPicPr>
            <a:picLocks noGrp="1" noChangeAspect="1"/>
          </p:cNvPicPr>
          <p:nvPr>
            <p:ph sz="half" idx="4294967295"/>
          </p:nvPr>
        </p:nvPicPr>
        <p:blipFill>
          <a:blip r:embed="rId5"/>
          <a:stretch>
            <a:fillRect/>
          </a:stretch>
        </p:blipFill>
        <p:spPr>
          <a:xfrm>
            <a:off x="0" y="1879600"/>
            <a:ext cx="4295775" cy="4295775"/>
          </a:xfrm>
        </p:spPr>
      </p:pic>
      <p:pic>
        <p:nvPicPr>
          <p:cNvPr id="11" name="3.8">
            <a:hlinkClick r:id="" action="ppaction://media"/>
            <a:extLst>
              <a:ext uri="{FF2B5EF4-FFF2-40B4-BE49-F238E27FC236}">
                <a16:creationId xmlns:a16="http://schemas.microsoft.com/office/drawing/2014/main" id="{B29DC184-98CD-D11D-C2A8-3EF3887403E0}"/>
              </a:ext>
            </a:extLst>
          </p:cNvPr>
          <p:cNvPicPr>
            <a:picLocks noGrp="1" noChangeAspect="1"/>
          </p:cNvPicPr>
          <p:nvPr>
            <p:ph sz="half" idx="4294967295"/>
            <a:videoFile r:link="rId2"/>
            <p:extLst>
              <p:ext uri="{DAA4B4D4-6D71-4841-9C94-3DE7FCFB9230}">
                <p14:media xmlns:p14="http://schemas.microsoft.com/office/powerpoint/2010/main" r:embed="rId1"/>
              </p:ext>
            </p:extLst>
          </p:nvPr>
        </p:nvPicPr>
        <p:blipFill>
          <a:blip r:embed="rId6"/>
          <a:srcRect t="13646"/>
          <a:stretch/>
        </p:blipFill>
        <p:spPr>
          <a:xfrm>
            <a:off x="7283450" y="1893888"/>
            <a:ext cx="4908550" cy="3981450"/>
          </a:xfrm>
        </p:spPr>
      </p:pic>
    </p:spTree>
    <p:extLst>
      <p:ext uri="{BB962C8B-B14F-4D97-AF65-F5344CB8AC3E}">
        <p14:creationId xmlns:p14="http://schemas.microsoft.com/office/powerpoint/2010/main" val="41294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hest x-ray of a person&#10;&#10;Description automatically generated">
            <a:extLst>
              <a:ext uri="{FF2B5EF4-FFF2-40B4-BE49-F238E27FC236}">
                <a16:creationId xmlns:a16="http://schemas.microsoft.com/office/drawing/2014/main" id="{15072612-8901-A2F1-E9A8-9FF8BEEB7A69}"/>
              </a:ext>
            </a:extLst>
          </p:cNvPr>
          <p:cNvPicPr>
            <a:picLocks noGrp="1" noChangeAspect="1"/>
          </p:cNvPicPr>
          <p:nvPr>
            <p:ph sz="half" idx="4294967295"/>
          </p:nvPr>
        </p:nvPicPr>
        <p:blipFill>
          <a:blip r:embed="rId3"/>
          <a:stretch>
            <a:fillRect/>
          </a:stretch>
        </p:blipFill>
        <p:spPr>
          <a:xfrm>
            <a:off x="0" y="2427288"/>
            <a:ext cx="3749675" cy="3749675"/>
          </a:xfrm>
        </p:spPr>
      </p:pic>
      <p:pic>
        <p:nvPicPr>
          <p:cNvPr id="5" name="Content Placeholder 9" descr="An x-ray of a chest&#10;&#10;Description automatically generated">
            <a:extLst>
              <a:ext uri="{FF2B5EF4-FFF2-40B4-BE49-F238E27FC236}">
                <a16:creationId xmlns:a16="http://schemas.microsoft.com/office/drawing/2014/main" id="{785CA58D-AD3D-9810-430E-559F7F561DAF}"/>
              </a:ext>
            </a:extLst>
          </p:cNvPr>
          <p:cNvPicPr>
            <a:picLocks noGrp="1" noChangeAspect="1"/>
          </p:cNvPicPr>
          <p:nvPr>
            <p:ph sz="half" idx="4294967295"/>
          </p:nvPr>
        </p:nvPicPr>
        <p:blipFill>
          <a:blip r:embed="rId4"/>
          <a:stretch>
            <a:fillRect/>
          </a:stretch>
        </p:blipFill>
        <p:spPr>
          <a:xfrm>
            <a:off x="6364288" y="1925638"/>
            <a:ext cx="5827712" cy="4251325"/>
          </a:xfrm>
        </p:spPr>
      </p:pic>
    </p:spTree>
    <p:extLst>
      <p:ext uri="{BB962C8B-B14F-4D97-AF65-F5344CB8AC3E}">
        <p14:creationId xmlns:p14="http://schemas.microsoft.com/office/powerpoint/2010/main" val="394966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0C94-44B7-1B7C-F24C-36957294E9B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C1EF93E-B520-9A03-4C61-5A896D0FCB7B}"/>
              </a:ext>
            </a:extLst>
          </p:cNvPr>
          <p:cNvSpPr txBox="1"/>
          <p:nvPr/>
        </p:nvSpPr>
        <p:spPr>
          <a:xfrm>
            <a:off x="2495600" y="2346925"/>
            <a:ext cx="5961888"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Confirming chest tube placement position</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Lung abscess / cavitating pneumonia</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Bronchopleural fistula</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Subdiaphragmatic collections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Malignancy</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Surgical planning</a:t>
            </a:r>
          </a:p>
        </p:txBody>
      </p:sp>
      <p:sp>
        <p:nvSpPr>
          <p:cNvPr id="4" name="Rectangle 3">
            <a:extLst>
              <a:ext uri="{FF2B5EF4-FFF2-40B4-BE49-F238E27FC236}">
                <a16:creationId xmlns:a16="http://schemas.microsoft.com/office/drawing/2014/main" id="{E025B021-23D9-4B81-B98A-31C6373B7F81}"/>
              </a:ext>
            </a:extLst>
          </p:cNvPr>
          <p:cNvSpPr/>
          <p:nvPr/>
        </p:nvSpPr>
        <p:spPr>
          <a:xfrm>
            <a:off x="628844" y="1593978"/>
            <a:ext cx="7219027" cy="1569660"/>
          </a:xfrm>
          <a:prstGeom prst="rect">
            <a:avLst/>
          </a:prstGeom>
        </p:spPr>
        <p:txBody>
          <a:bodyPr wrap="square">
            <a:spAutoFit/>
          </a:bodyPr>
          <a:lstStyle/>
          <a:p>
            <a:r>
              <a:rPr lang="en-US" sz="3200" b="1" dirty="0">
                <a:solidFill>
                  <a:srgbClr val="133176"/>
                </a:solidFill>
                <a:latin typeface="Arial"/>
                <a:cs typeface="Arial"/>
              </a:rPr>
              <a:t>Early CT</a:t>
            </a:r>
            <a:endParaRPr lang="en-US" sz="3200" dirty="0">
              <a:solidFill>
                <a:srgbClr val="133176"/>
              </a:solidFill>
              <a:latin typeface="Arial"/>
              <a:cs typeface="Arial"/>
            </a:endParaRPr>
          </a:p>
          <a:p>
            <a:pPr marL="742950" lvl="1" indent="-285750">
              <a:buFontTx/>
              <a:buChar char="-"/>
            </a:pPr>
            <a:endParaRPr lang="en-US" sz="3200" dirty="0">
              <a:solidFill>
                <a:srgbClr val="133176"/>
              </a:solidFill>
              <a:latin typeface="Arial"/>
              <a:cs typeface="Arial"/>
            </a:endParaRPr>
          </a:p>
          <a:p>
            <a:pPr lvl="1"/>
            <a:endParaRPr lang="en-US" sz="3200" dirty="0">
              <a:solidFill>
                <a:srgbClr val="133176"/>
              </a:solidFill>
              <a:latin typeface="Arial"/>
              <a:cs typeface="Arial"/>
            </a:endParaRPr>
          </a:p>
        </p:txBody>
      </p:sp>
    </p:spTree>
    <p:extLst>
      <p:ext uri="{BB962C8B-B14F-4D97-AF65-F5344CB8AC3E}">
        <p14:creationId xmlns:p14="http://schemas.microsoft.com/office/powerpoint/2010/main" val="2149415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2" y="3540125"/>
            <a:ext cx="184731" cy="300082"/>
          </a:xfrm>
          <a:prstGeom prst="rect">
            <a:avLst/>
          </a:prstGeom>
          <a:noFill/>
        </p:spPr>
        <p:txBody>
          <a:bodyPr wrap="none" rtlCol="0">
            <a:spAutoFit/>
          </a:bodyPr>
          <a:lstStyle/>
          <a:p>
            <a:endParaRPr lang="en-US" sz="1350" dirty="0"/>
          </a:p>
        </p:txBody>
      </p:sp>
      <p:pic>
        <p:nvPicPr>
          <p:cNvPr id="21" name="Picture 20">
            <a:extLst>
              <a:ext uri="{FF2B5EF4-FFF2-40B4-BE49-F238E27FC236}">
                <a16:creationId xmlns:a16="http://schemas.microsoft.com/office/drawing/2014/main" id="{D4C9CE0B-AF17-0A4D-B5A2-C776B1F36CF5}"/>
              </a:ext>
            </a:extLst>
          </p:cNvPr>
          <p:cNvPicPr>
            <a:picLocks noChangeAspect="1"/>
          </p:cNvPicPr>
          <p:nvPr/>
        </p:nvPicPr>
        <p:blipFill>
          <a:blip r:embed="rId3"/>
          <a:stretch>
            <a:fillRect/>
          </a:stretch>
        </p:blipFill>
        <p:spPr>
          <a:xfrm>
            <a:off x="1979690" y="2227285"/>
            <a:ext cx="4867120" cy="2625683"/>
          </a:xfrm>
          <a:prstGeom prst="rect">
            <a:avLst/>
          </a:prstGeom>
          <a:ln>
            <a:solidFill>
              <a:schemeClr val="tx1"/>
            </a:solidFill>
          </a:ln>
        </p:spPr>
      </p:pic>
      <p:sp>
        <p:nvSpPr>
          <p:cNvPr id="7" name="Rectangle 6">
            <a:extLst>
              <a:ext uri="{FF2B5EF4-FFF2-40B4-BE49-F238E27FC236}">
                <a16:creationId xmlns:a16="http://schemas.microsoft.com/office/drawing/2014/main" id="{F8F6197A-A314-9A9F-308A-4D79E08E0B51}"/>
              </a:ext>
            </a:extLst>
          </p:cNvPr>
          <p:cNvSpPr/>
          <p:nvPr/>
        </p:nvSpPr>
        <p:spPr>
          <a:xfrm>
            <a:off x="4871864" y="6237312"/>
            <a:ext cx="2214132" cy="300082"/>
          </a:xfrm>
          <a:prstGeom prst="rect">
            <a:avLst/>
          </a:prstGeom>
        </p:spPr>
        <p:txBody>
          <a:bodyPr wrap="none">
            <a:spAutoFit/>
          </a:bodyPr>
          <a:lstStyle/>
          <a:p>
            <a:r>
              <a:rPr lang="en-US" sz="1350" b="1" dirty="0">
                <a:solidFill>
                  <a:srgbClr val="133176"/>
                </a:solidFill>
                <a:latin typeface="Arial"/>
                <a:cs typeface="Arial"/>
              </a:rPr>
              <a:t>Rahman et al NEJM 2011</a:t>
            </a:r>
            <a:endParaRPr lang="en-US" sz="1350" dirty="0"/>
          </a:p>
        </p:txBody>
      </p:sp>
      <p:pic>
        <p:nvPicPr>
          <p:cNvPr id="2" name="Picture 1" descr="Chart, scatter chart&#10;&#10;Description automatically generated">
            <a:extLst>
              <a:ext uri="{FF2B5EF4-FFF2-40B4-BE49-F238E27FC236}">
                <a16:creationId xmlns:a16="http://schemas.microsoft.com/office/drawing/2014/main" id="{BB0040B4-56FB-D4CF-7068-C906310345FD}"/>
              </a:ext>
            </a:extLst>
          </p:cNvPr>
          <p:cNvPicPr>
            <a:picLocks noChangeAspect="1"/>
          </p:cNvPicPr>
          <p:nvPr/>
        </p:nvPicPr>
        <p:blipFill>
          <a:blip r:embed="rId4"/>
          <a:stretch>
            <a:fillRect/>
          </a:stretch>
        </p:blipFill>
        <p:spPr>
          <a:xfrm>
            <a:off x="7363676" y="2158909"/>
            <a:ext cx="2650499" cy="3276600"/>
          </a:xfrm>
          <a:prstGeom prst="rect">
            <a:avLst/>
          </a:prstGeom>
        </p:spPr>
      </p:pic>
      <p:sp>
        <p:nvSpPr>
          <p:cNvPr id="3" name="Title 1">
            <a:extLst>
              <a:ext uri="{FF2B5EF4-FFF2-40B4-BE49-F238E27FC236}">
                <a16:creationId xmlns:a16="http://schemas.microsoft.com/office/drawing/2014/main" id="{6DBF9678-44F2-18FD-8432-3BDB8979DC38}"/>
              </a:ext>
            </a:extLst>
          </p:cNvPr>
          <p:cNvSpPr>
            <a:spLocks noGrp="1"/>
          </p:cNvSpPr>
          <p:nvPr>
            <p:ph type="title" idx="4294967295"/>
          </p:nvPr>
        </p:nvSpPr>
        <p:spPr>
          <a:xfrm>
            <a:off x="1466800" y="274638"/>
            <a:ext cx="8229600" cy="1143000"/>
          </a:xfrm>
        </p:spPr>
        <p:txBody>
          <a:bodyPr/>
          <a:lstStyle/>
          <a:p>
            <a:r>
              <a:rPr lang="en-US" b="1" dirty="0"/>
              <a:t>MIST-2</a:t>
            </a:r>
          </a:p>
        </p:txBody>
      </p:sp>
    </p:spTree>
    <p:extLst>
      <p:ext uri="{BB962C8B-B14F-4D97-AF65-F5344CB8AC3E}">
        <p14:creationId xmlns:p14="http://schemas.microsoft.com/office/powerpoint/2010/main" val="20091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4" y="3577167"/>
            <a:ext cx="184731" cy="369332"/>
          </a:xfrm>
          <a:prstGeom prst="rect">
            <a:avLst/>
          </a:prstGeom>
          <a:noFill/>
        </p:spPr>
        <p:txBody>
          <a:bodyPr wrap="none" rtlCol="0">
            <a:spAutoFit/>
          </a:bodyPr>
          <a:lstStyle/>
          <a:p>
            <a:endParaRPr lang="en-US"/>
          </a:p>
        </p:txBody>
      </p:sp>
      <p:sp>
        <p:nvSpPr>
          <p:cNvPr id="4" name="Rectangle 3">
            <a:extLst>
              <a:ext uri="{FF2B5EF4-FFF2-40B4-BE49-F238E27FC236}">
                <a16:creationId xmlns:a16="http://schemas.microsoft.com/office/drawing/2014/main" id="{5A788BE2-1088-AD46-B8FA-B2E8D4FD34A5}"/>
              </a:ext>
            </a:extLst>
          </p:cNvPr>
          <p:cNvSpPr/>
          <p:nvPr/>
        </p:nvSpPr>
        <p:spPr>
          <a:xfrm>
            <a:off x="376536" y="1425261"/>
            <a:ext cx="8128233" cy="584775"/>
          </a:xfrm>
          <a:prstGeom prst="rect">
            <a:avLst/>
          </a:prstGeom>
        </p:spPr>
        <p:txBody>
          <a:bodyPr wrap="square">
            <a:spAutoFit/>
          </a:bodyPr>
          <a:lstStyle/>
          <a:p>
            <a:r>
              <a:rPr lang="en-US" sz="3200" b="1" dirty="0">
                <a:solidFill>
                  <a:srgbClr val="133176"/>
                </a:solidFill>
                <a:latin typeface="Arial"/>
                <a:cs typeface="Arial"/>
              </a:rPr>
              <a:t>Combination tPA/DNase</a:t>
            </a:r>
          </a:p>
        </p:txBody>
      </p:sp>
      <p:sp>
        <p:nvSpPr>
          <p:cNvPr id="8" name="TextBox 7">
            <a:extLst>
              <a:ext uri="{FF2B5EF4-FFF2-40B4-BE49-F238E27FC236}">
                <a16:creationId xmlns:a16="http://schemas.microsoft.com/office/drawing/2014/main" id="{87E08D23-899F-4845-BCE7-3358FCC5D40F}"/>
              </a:ext>
            </a:extLst>
          </p:cNvPr>
          <p:cNvSpPr txBox="1"/>
          <p:nvPr/>
        </p:nvSpPr>
        <p:spPr>
          <a:xfrm>
            <a:off x="895983" y="2594504"/>
            <a:ext cx="9287932" cy="3149260"/>
          </a:xfrm>
          <a:prstGeom prst="rect">
            <a:avLst/>
          </a:prstGeom>
          <a:noFill/>
        </p:spPr>
        <p:txBody>
          <a:bodyPr wrap="square" rtlCol="0">
            <a:spAutoFit/>
          </a:bodyPr>
          <a:lstStyle/>
          <a:p>
            <a:r>
              <a:rPr lang="en-US" dirty="0">
                <a:solidFill>
                  <a:schemeClr val="accent3">
                    <a:lumMod val="50000"/>
                  </a:schemeClr>
                </a:solidFill>
              </a:rPr>
              <a:t>tPA (Alteplase)</a:t>
            </a:r>
          </a:p>
          <a:p>
            <a:pPr marL="285744" indent="-285744">
              <a:spcBef>
                <a:spcPts val="600"/>
              </a:spcBef>
              <a:buFont typeface="Arial" panose="020B0604020202020204" pitchFamily="34" charset="0"/>
              <a:buChar char="•"/>
            </a:pPr>
            <a:r>
              <a:rPr lang="en-US" sz="2133" dirty="0"/>
              <a:t>Break up </a:t>
            </a:r>
            <a:r>
              <a:rPr lang="en-US" sz="2133" b="1" dirty="0"/>
              <a:t>septations</a:t>
            </a:r>
            <a:r>
              <a:rPr lang="en-US" sz="2133" dirty="0"/>
              <a:t> (PAI-1 driven inflammation → depressed fibrinolytic activity)</a:t>
            </a:r>
          </a:p>
          <a:p>
            <a:pPr marL="285744" indent="-285744">
              <a:spcBef>
                <a:spcPts val="600"/>
              </a:spcBef>
              <a:buFont typeface="Arial" panose="020B0604020202020204" pitchFamily="34" charset="0"/>
              <a:buChar char="•"/>
            </a:pPr>
            <a:r>
              <a:rPr lang="en-US" sz="2133" b="1" dirty="0"/>
              <a:t>Lavage</a:t>
            </a:r>
            <a:r>
              <a:rPr lang="en-US" sz="2133" dirty="0"/>
              <a:t> effect (predominantly MCP-1 driven pathway)</a:t>
            </a:r>
          </a:p>
          <a:p>
            <a:endParaRPr lang="en-US" dirty="0"/>
          </a:p>
          <a:p>
            <a:endParaRPr lang="en-US" dirty="0"/>
          </a:p>
          <a:p>
            <a:r>
              <a:rPr lang="en-US" dirty="0">
                <a:solidFill>
                  <a:srgbClr val="FF0000"/>
                </a:solidFill>
              </a:rPr>
              <a:t>DNase (</a:t>
            </a:r>
            <a:r>
              <a:rPr lang="en-US" dirty="0" err="1">
                <a:solidFill>
                  <a:srgbClr val="FF0000"/>
                </a:solidFill>
              </a:rPr>
              <a:t>Dornase</a:t>
            </a:r>
            <a:r>
              <a:rPr lang="en-US" dirty="0">
                <a:solidFill>
                  <a:srgbClr val="FF0000"/>
                </a:solidFill>
              </a:rPr>
              <a:t> alfa)</a:t>
            </a:r>
          </a:p>
          <a:p>
            <a:pPr marL="285744" indent="-285744">
              <a:spcBef>
                <a:spcPts val="600"/>
              </a:spcBef>
              <a:buFont typeface="Arial" panose="020B0604020202020204" pitchFamily="34" charset="0"/>
              <a:buChar char="•"/>
            </a:pPr>
            <a:r>
              <a:rPr lang="en-US" sz="2133" b="1" dirty="0"/>
              <a:t>Viscosity</a:t>
            </a:r>
            <a:r>
              <a:rPr lang="en-US" sz="2133" dirty="0"/>
              <a:t> (extracellular uncoiled DNA liberated from dead leucocytes)</a:t>
            </a:r>
          </a:p>
          <a:p>
            <a:pPr marL="285744" indent="-285744">
              <a:spcBef>
                <a:spcPts val="600"/>
              </a:spcBef>
              <a:buFont typeface="Arial" panose="020B0604020202020204" pitchFamily="34" charset="0"/>
              <a:buChar char="•"/>
            </a:pPr>
            <a:r>
              <a:rPr lang="en-US" sz="2133" b="1" dirty="0"/>
              <a:t>Biofilm</a:t>
            </a:r>
            <a:r>
              <a:rPr lang="en-US" sz="2133" dirty="0"/>
              <a:t> formation (incorporating fibrin and DNA)</a:t>
            </a:r>
          </a:p>
        </p:txBody>
      </p:sp>
      <p:sp>
        <p:nvSpPr>
          <p:cNvPr id="14" name="Rectangle 13">
            <a:extLst>
              <a:ext uri="{FF2B5EF4-FFF2-40B4-BE49-F238E27FC236}">
                <a16:creationId xmlns:a16="http://schemas.microsoft.com/office/drawing/2014/main" id="{92886E6D-257D-F075-FA5E-A7D10111CBCC}"/>
              </a:ext>
            </a:extLst>
          </p:cNvPr>
          <p:cNvSpPr/>
          <p:nvPr/>
        </p:nvSpPr>
        <p:spPr>
          <a:xfrm>
            <a:off x="9031298" y="5993726"/>
            <a:ext cx="2890600" cy="646331"/>
          </a:xfrm>
          <a:prstGeom prst="rect">
            <a:avLst/>
          </a:prstGeom>
        </p:spPr>
        <p:txBody>
          <a:bodyPr wrap="none">
            <a:spAutoFit/>
          </a:bodyPr>
          <a:lstStyle/>
          <a:p>
            <a:r>
              <a:rPr lang="en-US" b="1" dirty="0">
                <a:solidFill>
                  <a:srgbClr val="133176"/>
                </a:solidFill>
                <a:latin typeface="Arial"/>
                <a:cs typeface="Arial"/>
              </a:rPr>
              <a:t>MIST-2</a:t>
            </a:r>
          </a:p>
          <a:p>
            <a:r>
              <a:rPr lang="en-US" b="1" dirty="0">
                <a:solidFill>
                  <a:srgbClr val="133176"/>
                </a:solidFill>
                <a:latin typeface="Arial"/>
                <a:cs typeface="Arial"/>
              </a:rPr>
              <a:t>Rahman et al NEJM 2011</a:t>
            </a:r>
            <a:endParaRPr lang="en-US" dirty="0"/>
          </a:p>
        </p:txBody>
      </p:sp>
    </p:spTree>
    <p:extLst>
      <p:ext uri="{BB962C8B-B14F-4D97-AF65-F5344CB8AC3E}">
        <p14:creationId xmlns:p14="http://schemas.microsoft.com/office/powerpoint/2010/main" val="24674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FF81C-45CC-1558-A4F6-181D01DE02DD}"/>
              </a:ext>
            </a:extLst>
          </p:cNvPr>
          <p:cNvSpPr txBox="1"/>
          <p:nvPr/>
        </p:nvSpPr>
        <p:spPr>
          <a:xfrm>
            <a:off x="5879976" y="5844698"/>
            <a:ext cx="5774615" cy="738664"/>
          </a:xfrm>
          <a:prstGeom prst="rect">
            <a:avLst/>
          </a:prstGeom>
          <a:noFill/>
        </p:spPr>
        <p:txBody>
          <a:bodyPr wrap="square">
            <a:spAutoFit/>
          </a:bodyPr>
          <a:lstStyle/>
          <a:p>
            <a:pPr algn="r"/>
            <a:endParaRPr lang="en-GB" sz="1400" b="1" dirty="0">
              <a:solidFill>
                <a:srgbClr val="C00000"/>
              </a:solidFill>
            </a:endParaRPr>
          </a:p>
          <a:p>
            <a:pPr algn="r"/>
            <a:r>
              <a:rPr lang="en-GB" sz="1400" b="1" dirty="0">
                <a:solidFill>
                  <a:srgbClr val="C00000"/>
                </a:solidFill>
              </a:rPr>
              <a:t>Bedawi et al ERS/ESTS Pleural Infection Taskforce Statement </a:t>
            </a:r>
          </a:p>
          <a:p>
            <a:pPr algn="r"/>
            <a:r>
              <a:rPr lang="en-GB" sz="1400" b="1" dirty="0">
                <a:solidFill>
                  <a:srgbClr val="C00000"/>
                </a:solidFill>
              </a:rPr>
              <a:t>ERJ 2023</a:t>
            </a:r>
          </a:p>
        </p:txBody>
      </p:sp>
      <p:sp>
        <p:nvSpPr>
          <p:cNvPr id="7" name="Title 1">
            <a:extLst>
              <a:ext uri="{FF2B5EF4-FFF2-40B4-BE49-F238E27FC236}">
                <a16:creationId xmlns:a16="http://schemas.microsoft.com/office/drawing/2014/main" id="{1E6B9B7B-CE0C-D29E-6D1F-74A0168392DB}"/>
              </a:ext>
            </a:extLst>
          </p:cNvPr>
          <p:cNvSpPr>
            <a:spLocks noGrp="1"/>
          </p:cNvSpPr>
          <p:nvPr>
            <p:ph type="title" idx="4294967295"/>
          </p:nvPr>
        </p:nvSpPr>
        <p:spPr>
          <a:xfrm>
            <a:off x="1765176" y="249277"/>
            <a:ext cx="8229600" cy="1143000"/>
          </a:xfrm>
        </p:spPr>
        <p:txBody>
          <a:bodyPr>
            <a:normAutofit/>
          </a:bodyPr>
          <a:lstStyle/>
          <a:p>
            <a:r>
              <a:rPr lang="en-US" sz="3600" b="1" dirty="0"/>
              <a:t>Epidemiology</a:t>
            </a:r>
          </a:p>
        </p:txBody>
      </p:sp>
      <p:graphicFrame>
        <p:nvGraphicFramePr>
          <p:cNvPr id="3" name="Content Placeholder 5">
            <a:extLst>
              <a:ext uri="{FF2B5EF4-FFF2-40B4-BE49-F238E27FC236}">
                <a16:creationId xmlns:a16="http://schemas.microsoft.com/office/drawing/2014/main" id="{6D57FE1D-88C7-5C65-7E80-10356549F3B6}"/>
              </a:ext>
            </a:extLst>
          </p:cNvPr>
          <p:cNvGraphicFramePr>
            <a:graphicFrameLocks/>
          </p:cNvGraphicFramePr>
          <p:nvPr>
            <p:extLst>
              <p:ext uri="{D42A27DB-BD31-4B8C-83A1-F6EECF244321}">
                <p14:modId xmlns:p14="http://schemas.microsoft.com/office/powerpoint/2010/main" val="4046833875"/>
              </p:ext>
            </p:extLst>
          </p:nvPr>
        </p:nvGraphicFramePr>
        <p:xfrm>
          <a:off x="984448" y="2019159"/>
          <a:ext cx="10224120" cy="3498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6352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2" y="3540125"/>
            <a:ext cx="184731" cy="300082"/>
          </a:xfrm>
          <a:prstGeom prst="rect">
            <a:avLst/>
          </a:prstGeom>
          <a:noFill/>
        </p:spPr>
        <p:txBody>
          <a:bodyPr wrap="none" rtlCol="0">
            <a:spAutoFit/>
          </a:bodyPr>
          <a:lstStyle/>
          <a:p>
            <a:endParaRPr lang="en-US" sz="1350" dirty="0"/>
          </a:p>
        </p:txBody>
      </p:sp>
      <p:sp>
        <p:nvSpPr>
          <p:cNvPr id="4" name="Rectangle 3">
            <a:extLst>
              <a:ext uri="{FF2B5EF4-FFF2-40B4-BE49-F238E27FC236}">
                <a16:creationId xmlns:a16="http://schemas.microsoft.com/office/drawing/2014/main" id="{5A788BE2-1088-AD46-B8FA-B2E8D4FD34A5}"/>
              </a:ext>
            </a:extLst>
          </p:cNvPr>
          <p:cNvSpPr/>
          <p:nvPr/>
        </p:nvSpPr>
        <p:spPr>
          <a:xfrm>
            <a:off x="5231905" y="1772816"/>
            <a:ext cx="6096175" cy="400110"/>
          </a:xfrm>
          <a:prstGeom prst="rect">
            <a:avLst/>
          </a:prstGeom>
        </p:spPr>
        <p:txBody>
          <a:bodyPr wrap="square">
            <a:spAutoFit/>
          </a:bodyPr>
          <a:lstStyle/>
          <a:p>
            <a:r>
              <a:rPr lang="en-US" sz="2000" b="1" dirty="0">
                <a:solidFill>
                  <a:srgbClr val="C00000"/>
                </a:solidFill>
                <a:cs typeface="Arial" panose="020B0604020202020204" pitchFamily="34" charset="0"/>
              </a:rPr>
              <a:t>Current state of MIST-2 in the literature</a:t>
            </a:r>
          </a:p>
        </p:txBody>
      </p:sp>
      <p:sp>
        <p:nvSpPr>
          <p:cNvPr id="2" name="TextBox 1">
            <a:extLst>
              <a:ext uri="{FF2B5EF4-FFF2-40B4-BE49-F238E27FC236}">
                <a16:creationId xmlns:a16="http://schemas.microsoft.com/office/drawing/2014/main" id="{AF666CC3-A173-CACE-FF30-21B377961631}"/>
              </a:ext>
            </a:extLst>
          </p:cNvPr>
          <p:cNvSpPr txBox="1"/>
          <p:nvPr/>
        </p:nvSpPr>
        <p:spPr>
          <a:xfrm>
            <a:off x="5331416" y="2603754"/>
            <a:ext cx="4525213" cy="138499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cs typeface="Arial" panose="020B0604020202020204" pitchFamily="34" charset="0"/>
              </a:rPr>
              <a:t>Pooled treatment success (</a:t>
            </a:r>
            <a:r>
              <a:rPr lang="en-GB" sz="1600" dirty="0" err="1">
                <a:cs typeface="Arial" panose="020B0604020202020204" pitchFamily="34" charset="0"/>
              </a:rPr>
              <a:t>i.e</a:t>
            </a:r>
            <a:r>
              <a:rPr lang="en-GB" sz="1600" dirty="0">
                <a:cs typeface="Arial" panose="020B0604020202020204" pitchFamily="34" charset="0"/>
              </a:rPr>
              <a:t> surgery sparing) rate of 90% </a:t>
            </a:r>
          </a:p>
          <a:p>
            <a:pPr marL="285750" indent="-285750">
              <a:spcBef>
                <a:spcPts val="1200"/>
              </a:spcBef>
              <a:buFont typeface="Arial" panose="020B0604020202020204" pitchFamily="34" charset="0"/>
              <a:buChar char="•"/>
            </a:pPr>
            <a:r>
              <a:rPr lang="en-GB" sz="1600" dirty="0">
                <a:cs typeface="Arial" panose="020B0604020202020204" pitchFamily="34" charset="0"/>
              </a:rPr>
              <a:t>Improves CXR opacification</a:t>
            </a:r>
          </a:p>
          <a:p>
            <a:pPr marL="285750" indent="-285750">
              <a:spcBef>
                <a:spcPts val="1200"/>
              </a:spcBef>
              <a:buFont typeface="Arial" panose="020B0604020202020204" pitchFamily="34" charset="0"/>
              <a:buChar char="•"/>
            </a:pPr>
            <a:r>
              <a:rPr lang="en-GB" sz="1600" dirty="0">
                <a:cs typeface="Arial" panose="020B0604020202020204" pitchFamily="34" charset="0"/>
              </a:rPr>
              <a:t>Reduces LOS</a:t>
            </a:r>
          </a:p>
        </p:txBody>
      </p:sp>
      <p:sp>
        <p:nvSpPr>
          <p:cNvPr id="10" name="Rectangle 9">
            <a:extLst>
              <a:ext uri="{FF2B5EF4-FFF2-40B4-BE49-F238E27FC236}">
                <a16:creationId xmlns:a16="http://schemas.microsoft.com/office/drawing/2014/main" id="{04EC6519-6379-8064-F8AC-DE347031E253}"/>
              </a:ext>
            </a:extLst>
          </p:cNvPr>
          <p:cNvSpPr/>
          <p:nvPr/>
        </p:nvSpPr>
        <p:spPr>
          <a:xfrm>
            <a:off x="5978816" y="6476915"/>
            <a:ext cx="4602350" cy="276999"/>
          </a:xfrm>
          <a:prstGeom prst="rect">
            <a:avLst/>
          </a:prstGeom>
        </p:spPr>
        <p:txBody>
          <a:bodyPr wrap="none">
            <a:spAutoFit/>
          </a:bodyPr>
          <a:lstStyle/>
          <a:p>
            <a:r>
              <a:rPr lang="en-US" sz="1200" b="1" dirty="0">
                <a:solidFill>
                  <a:srgbClr val="C00000"/>
                </a:solidFill>
              </a:rPr>
              <a:t>Bedawi et al ERS/ESTS Pleural Infection Taskforce ERJ 2022</a:t>
            </a:r>
          </a:p>
        </p:txBody>
      </p:sp>
      <p:graphicFrame>
        <p:nvGraphicFramePr>
          <p:cNvPr id="3" name="Table 2">
            <a:extLst>
              <a:ext uri="{FF2B5EF4-FFF2-40B4-BE49-F238E27FC236}">
                <a16:creationId xmlns:a16="http://schemas.microsoft.com/office/drawing/2014/main" id="{FE635F86-E738-8E56-DBBC-7D291EAEAD08}"/>
              </a:ext>
            </a:extLst>
          </p:cNvPr>
          <p:cNvGraphicFramePr>
            <a:graphicFrameLocks noGrp="1"/>
          </p:cNvGraphicFramePr>
          <p:nvPr>
            <p:extLst>
              <p:ext uri="{D42A27DB-BD31-4B8C-83A1-F6EECF244321}">
                <p14:modId xmlns:p14="http://schemas.microsoft.com/office/powerpoint/2010/main" val="443616199"/>
              </p:ext>
            </p:extLst>
          </p:nvPr>
        </p:nvGraphicFramePr>
        <p:xfrm>
          <a:off x="1847529" y="1772816"/>
          <a:ext cx="2974109" cy="4704098"/>
        </p:xfrm>
        <a:graphic>
          <a:graphicData uri="http://schemas.openxmlformats.org/drawingml/2006/table">
            <a:tbl>
              <a:tblPr firstRow="1" firstCol="1" bandRow="1">
                <a:tableStyleId>{5C22544A-7EE6-4342-B048-85BDC9FD1C3A}</a:tableStyleId>
              </a:tblPr>
              <a:tblGrid>
                <a:gridCol w="934719">
                  <a:extLst>
                    <a:ext uri="{9D8B030D-6E8A-4147-A177-3AD203B41FA5}">
                      <a16:colId xmlns:a16="http://schemas.microsoft.com/office/drawing/2014/main" val="1294165176"/>
                    </a:ext>
                  </a:extLst>
                </a:gridCol>
                <a:gridCol w="1083263">
                  <a:extLst>
                    <a:ext uri="{9D8B030D-6E8A-4147-A177-3AD203B41FA5}">
                      <a16:colId xmlns:a16="http://schemas.microsoft.com/office/drawing/2014/main" val="1693441359"/>
                    </a:ext>
                  </a:extLst>
                </a:gridCol>
                <a:gridCol w="956127">
                  <a:extLst>
                    <a:ext uri="{9D8B030D-6E8A-4147-A177-3AD203B41FA5}">
                      <a16:colId xmlns:a16="http://schemas.microsoft.com/office/drawing/2014/main" val="3368457170"/>
                    </a:ext>
                  </a:extLst>
                </a:gridCol>
              </a:tblGrid>
              <a:tr h="522764">
                <a:tc>
                  <a:txBody>
                    <a:bodyPr/>
                    <a:lstStyle/>
                    <a:p>
                      <a:pPr algn="ctr">
                        <a:lnSpc>
                          <a:spcPct val="115000"/>
                        </a:lnSpc>
                        <a:spcAft>
                          <a:spcPts val="1000"/>
                        </a:spcAft>
                      </a:pPr>
                      <a:r>
                        <a:rPr lang="en-GB" sz="1000" b="0" dirty="0">
                          <a:effectLst/>
                        </a:rPr>
                        <a:t>Author</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Study Type</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No. of pts. treated with active combination</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0179309"/>
                  </a:ext>
                </a:extLst>
              </a:tr>
              <a:tr h="390469">
                <a:tc>
                  <a:txBody>
                    <a:bodyPr/>
                    <a:lstStyle/>
                    <a:p>
                      <a:pPr algn="ctr">
                        <a:lnSpc>
                          <a:spcPct val="115000"/>
                        </a:lnSpc>
                        <a:spcAft>
                          <a:spcPts val="1000"/>
                        </a:spcAft>
                      </a:pPr>
                      <a:r>
                        <a:rPr lang="en-GB" sz="1000" b="0" dirty="0">
                          <a:effectLst/>
                        </a:rPr>
                        <a:t>Rahman et al – 2011</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RCT</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52 / 210</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0416909"/>
                  </a:ext>
                </a:extLst>
              </a:tr>
              <a:tr h="390870">
                <a:tc>
                  <a:txBody>
                    <a:bodyPr/>
                    <a:lstStyle/>
                    <a:p>
                      <a:pPr algn="ctr">
                        <a:lnSpc>
                          <a:spcPct val="115000"/>
                        </a:lnSpc>
                        <a:spcAft>
                          <a:spcPts val="1000"/>
                        </a:spcAft>
                      </a:pPr>
                      <a:r>
                        <a:rPr lang="en-GB" sz="1000" b="0">
                          <a:effectLst/>
                        </a:rPr>
                        <a:t>Piccolo et al – 2014</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Prospective observational</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107 / 107</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3553518"/>
                  </a:ext>
                </a:extLst>
              </a:tr>
              <a:tr h="379645">
                <a:tc>
                  <a:txBody>
                    <a:bodyPr/>
                    <a:lstStyle/>
                    <a:p>
                      <a:pPr algn="ctr">
                        <a:lnSpc>
                          <a:spcPct val="115000"/>
                        </a:lnSpc>
                        <a:spcAft>
                          <a:spcPts val="1000"/>
                        </a:spcAft>
                      </a:pPr>
                      <a:r>
                        <a:rPr lang="en-GB" sz="1000" b="0" dirty="0">
                          <a:effectLst/>
                        </a:rPr>
                        <a:t>Majid et al – 2016</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Retrospective</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73 / 73</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58319501"/>
                  </a:ext>
                </a:extLst>
              </a:tr>
              <a:tr h="324803">
                <a:tc>
                  <a:txBody>
                    <a:bodyPr/>
                    <a:lstStyle/>
                    <a:p>
                      <a:pPr algn="ctr">
                        <a:lnSpc>
                          <a:spcPct val="115000"/>
                        </a:lnSpc>
                        <a:spcAft>
                          <a:spcPts val="1000"/>
                        </a:spcAft>
                      </a:pPr>
                      <a:r>
                        <a:rPr lang="en-GB" sz="1000" b="0">
                          <a:effectLst/>
                        </a:rPr>
                        <a:t>McClune et al - 2016</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Retrospective</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101 / 101</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26214332"/>
                  </a:ext>
                </a:extLst>
              </a:tr>
              <a:tr h="324803">
                <a:tc>
                  <a:txBody>
                    <a:bodyPr/>
                    <a:lstStyle/>
                    <a:p>
                      <a:pPr algn="ctr">
                        <a:lnSpc>
                          <a:spcPct val="115000"/>
                        </a:lnSpc>
                        <a:spcAft>
                          <a:spcPts val="1000"/>
                        </a:spcAft>
                      </a:pPr>
                      <a:r>
                        <a:rPr lang="en-GB" sz="1000" b="0">
                          <a:effectLst/>
                        </a:rPr>
                        <a:t>Mehta et al – 2016</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Retrospective</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55 / 55</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14161768"/>
                  </a:ext>
                </a:extLst>
              </a:tr>
              <a:tr h="435449">
                <a:tc>
                  <a:txBody>
                    <a:bodyPr/>
                    <a:lstStyle/>
                    <a:p>
                      <a:pPr algn="ctr">
                        <a:lnSpc>
                          <a:spcPct val="115000"/>
                        </a:lnSpc>
                        <a:spcAft>
                          <a:spcPts val="1000"/>
                        </a:spcAft>
                      </a:pPr>
                      <a:r>
                        <a:rPr lang="en-GB" sz="1000" b="0">
                          <a:effectLst/>
                        </a:rPr>
                        <a:t>Popowicz et al – 2017</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Prospective observational</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61 / 61</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32559939"/>
                  </a:ext>
                </a:extLst>
              </a:tr>
              <a:tr h="811409">
                <a:tc>
                  <a:txBody>
                    <a:bodyPr/>
                    <a:lstStyle/>
                    <a:p>
                      <a:pPr algn="ctr">
                        <a:lnSpc>
                          <a:spcPct val="115000"/>
                        </a:lnSpc>
                        <a:spcAft>
                          <a:spcPts val="1000"/>
                        </a:spcAft>
                      </a:pPr>
                      <a:r>
                        <a:rPr lang="en-GB" sz="1000" b="0" dirty="0" err="1">
                          <a:effectLst/>
                        </a:rPr>
                        <a:t>Kheir</a:t>
                      </a:r>
                      <a:r>
                        <a:rPr lang="en-GB" sz="1000" b="0" dirty="0">
                          <a:effectLst/>
                        </a:rPr>
                        <a:t> et al – 2018</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Prospective observational</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38 / 38</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997061"/>
                  </a:ext>
                </a:extLst>
              </a:tr>
              <a:tr h="435449">
                <a:tc>
                  <a:txBody>
                    <a:bodyPr/>
                    <a:lstStyle/>
                    <a:p>
                      <a:pPr algn="ctr">
                        <a:lnSpc>
                          <a:spcPct val="115000"/>
                        </a:lnSpc>
                        <a:spcAft>
                          <a:spcPts val="1000"/>
                        </a:spcAft>
                      </a:pPr>
                      <a:r>
                        <a:rPr lang="en-GB" sz="1000" b="0">
                          <a:effectLst/>
                        </a:rPr>
                        <a:t>Khemasuwan </a:t>
                      </a:r>
                    </a:p>
                    <a:p>
                      <a:pPr algn="ctr">
                        <a:lnSpc>
                          <a:spcPct val="115000"/>
                        </a:lnSpc>
                        <a:spcAft>
                          <a:spcPts val="1000"/>
                        </a:spcAft>
                      </a:pPr>
                      <a:r>
                        <a:rPr lang="en-GB" sz="1000" b="0">
                          <a:effectLst/>
                        </a:rPr>
                        <a:t>et al – 2018</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Retrospective analysis</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84 / 84</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37824161"/>
                  </a:ext>
                </a:extLst>
              </a:tr>
              <a:tr h="625793">
                <a:tc>
                  <a:txBody>
                    <a:bodyPr/>
                    <a:lstStyle/>
                    <a:p>
                      <a:pPr algn="ctr">
                        <a:lnSpc>
                          <a:spcPct val="115000"/>
                        </a:lnSpc>
                        <a:spcAft>
                          <a:spcPts val="1000"/>
                        </a:spcAft>
                      </a:pPr>
                      <a:r>
                        <a:rPr lang="en-GB" sz="1000" b="0">
                          <a:effectLst/>
                        </a:rPr>
                        <a:t>Jiang et al - 2020</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a:effectLst/>
                        </a:rPr>
                        <a:t>Retrospective cohort</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000" b="0" dirty="0">
                          <a:effectLst/>
                        </a:rPr>
                        <a:t>56 / 56</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199384"/>
                  </a:ext>
                </a:extLst>
              </a:tr>
            </a:tbl>
          </a:graphicData>
        </a:graphic>
      </p:graphicFrame>
      <p:sp>
        <p:nvSpPr>
          <p:cNvPr id="6" name="Title 1">
            <a:extLst>
              <a:ext uri="{FF2B5EF4-FFF2-40B4-BE49-F238E27FC236}">
                <a16:creationId xmlns:a16="http://schemas.microsoft.com/office/drawing/2014/main" id="{96E91A37-F8AC-D599-8C1A-6BF5DD6246CD}"/>
              </a:ext>
            </a:extLst>
          </p:cNvPr>
          <p:cNvSpPr>
            <a:spLocks noGrp="1"/>
          </p:cNvSpPr>
          <p:nvPr>
            <p:ph type="title" idx="4294967295"/>
          </p:nvPr>
        </p:nvSpPr>
        <p:spPr>
          <a:xfrm>
            <a:off x="1864016" y="157288"/>
            <a:ext cx="8229600" cy="1143000"/>
          </a:xfrm>
        </p:spPr>
        <p:txBody>
          <a:bodyPr>
            <a:normAutofit/>
          </a:bodyPr>
          <a:lstStyle/>
          <a:p>
            <a:r>
              <a:rPr lang="en-US" sz="3200" b="1" dirty="0"/>
              <a:t>tPA / </a:t>
            </a:r>
            <a:r>
              <a:rPr lang="en-US" sz="3200" b="1" dirty="0" err="1"/>
              <a:t>DNAse</a:t>
            </a:r>
            <a:r>
              <a:rPr lang="en-US" sz="3200" b="1" dirty="0"/>
              <a:t> experience</a:t>
            </a:r>
          </a:p>
        </p:txBody>
      </p:sp>
    </p:spTree>
    <p:extLst>
      <p:ext uri="{BB962C8B-B14F-4D97-AF65-F5344CB8AC3E}">
        <p14:creationId xmlns:p14="http://schemas.microsoft.com/office/powerpoint/2010/main" val="7955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684F1F9A-1919-584E-E254-C5C8C9675968}"/>
              </a:ext>
            </a:extLst>
          </p:cNvPr>
          <p:cNvSpPr txBox="1">
            <a:spLocks noChangeArrowheads="1"/>
          </p:cNvSpPr>
          <p:nvPr/>
        </p:nvSpPr>
        <p:spPr bwMode="auto">
          <a:xfrm>
            <a:off x="6095800" y="6453336"/>
            <a:ext cx="61208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sz="1400" b="1" dirty="0">
                <a:solidFill>
                  <a:srgbClr val="C00000"/>
                </a:solidFill>
                <a:latin typeface="Arial" panose="020B0604020202020204" pitchFamily="34" charset="0"/>
                <a:cs typeface="Arial" panose="020B0604020202020204" pitchFamily="34" charset="0"/>
              </a:rPr>
              <a:t>Akulian and Bedawi et al, Chest 2022 Jun 15;S0012-3692(22)01089-3</a:t>
            </a:r>
          </a:p>
        </p:txBody>
      </p:sp>
      <p:pic>
        <p:nvPicPr>
          <p:cNvPr id="5" name="Picture 4" descr="Graphical user interface, text&#10;&#10;Description automatically generated">
            <a:extLst>
              <a:ext uri="{FF2B5EF4-FFF2-40B4-BE49-F238E27FC236}">
                <a16:creationId xmlns:a16="http://schemas.microsoft.com/office/drawing/2014/main" id="{E908AE1F-51D8-2912-B73A-47BB6B0A4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01138"/>
            <a:ext cx="7772400" cy="4736174"/>
          </a:xfrm>
          <a:prstGeom prst="rect">
            <a:avLst/>
          </a:prstGeom>
          <a:ln>
            <a:solidFill>
              <a:schemeClr val="tx1"/>
            </a:solidFill>
          </a:ln>
        </p:spPr>
      </p:pic>
    </p:spTree>
    <p:extLst>
      <p:ext uri="{BB962C8B-B14F-4D97-AF65-F5344CB8AC3E}">
        <p14:creationId xmlns:p14="http://schemas.microsoft.com/office/powerpoint/2010/main" val="3345283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E97F-AA61-4543-BC13-CF0731839620}"/>
              </a:ext>
            </a:extLst>
          </p:cNvPr>
          <p:cNvSpPr>
            <a:spLocks noGrp="1"/>
          </p:cNvSpPr>
          <p:nvPr>
            <p:ph type="title" idx="4294967295"/>
          </p:nvPr>
        </p:nvSpPr>
        <p:spPr>
          <a:xfrm>
            <a:off x="0" y="274638"/>
            <a:ext cx="10972800" cy="1143000"/>
          </a:xfrm>
        </p:spPr>
        <p:txBody>
          <a:bodyPr>
            <a:normAutofit/>
          </a:bodyPr>
          <a:lstStyle/>
          <a:p>
            <a:r>
              <a:rPr lang="en-US" sz="3600" b="1" dirty="0"/>
              <a:t>RETROLYSIS</a:t>
            </a:r>
          </a:p>
        </p:txBody>
      </p:sp>
      <p:sp>
        <p:nvSpPr>
          <p:cNvPr id="3" name="Content Placeholder 2">
            <a:extLst>
              <a:ext uri="{FF2B5EF4-FFF2-40B4-BE49-F238E27FC236}">
                <a16:creationId xmlns:a16="http://schemas.microsoft.com/office/drawing/2014/main" id="{F2F49CF4-5741-5C4C-AAB8-4534518237BF}"/>
              </a:ext>
            </a:extLst>
          </p:cNvPr>
          <p:cNvSpPr>
            <a:spLocks noGrp="1"/>
          </p:cNvSpPr>
          <p:nvPr>
            <p:ph idx="4294967295"/>
          </p:nvPr>
        </p:nvSpPr>
        <p:spPr>
          <a:xfrm>
            <a:off x="609600" y="1707119"/>
            <a:ext cx="10972800" cy="4525963"/>
          </a:xfrm>
        </p:spPr>
        <p:txBody>
          <a:bodyPr>
            <a:normAutofit/>
          </a:bodyPr>
          <a:lstStyle/>
          <a:p>
            <a:r>
              <a:rPr lang="en-US" sz="2800" dirty="0"/>
              <a:t>tPA + DNase </a:t>
            </a:r>
          </a:p>
          <a:p>
            <a:r>
              <a:rPr lang="en-US" sz="2800" dirty="0"/>
              <a:t>25 centres over 8 years</a:t>
            </a:r>
          </a:p>
          <a:p>
            <a:pPr lvl="2"/>
            <a:r>
              <a:rPr lang="en-US" sz="2000" b="1" dirty="0">
                <a:solidFill>
                  <a:srgbClr val="C00000"/>
                </a:solidFill>
              </a:rPr>
              <a:t>1850 cases</a:t>
            </a:r>
          </a:p>
          <a:p>
            <a:r>
              <a:rPr lang="en-US" sz="2800" dirty="0"/>
              <a:t>Results</a:t>
            </a:r>
          </a:p>
          <a:p>
            <a:pPr lvl="2"/>
            <a:r>
              <a:rPr lang="en-US" sz="2000" dirty="0"/>
              <a:t>Bleeding risk = </a:t>
            </a:r>
            <a:r>
              <a:rPr lang="en-US" sz="2000" b="1" dirty="0"/>
              <a:t>4.1%</a:t>
            </a:r>
          </a:p>
          <a:p>
            <a:pPr lvl="2"/>
            <a:r>
              <a:rPr lang="en-US" sz="2000" dirty="0"/>
              <a:t>Bleed requiring intervention = </a:t>
            </a:r>
            <a:r>
              <a:rPr lang="en-US" sz="2000" b="1" dirty="0"/>
              <a:t>1.3%</a:t>
            </a:r>
          </a:p>
          <a:p>
            <a:pPr lvl="2"/>
            <a:r>
              <a:rPr lang="en-US" sz="2000" dirty="0"/>
              <a:t>Increased with:</a:t>
            </a:r>
          </a:p>
          <a:p>
            <a:pPr lvl="4"/>
            <a:r>
              <a:rPr lang="en-US" sz="1600" dirty="0"/>
              <a:t>Anticoagulation</a:t>
            </a:r>
          </a:p>
          <a:p>
            <a:pPr lvl="4"/>
            <a:r>
              <a:rPr lang="en-US" sz="1600" dirty="0"/>
              <a:t>Renal impairment</a:t>
            </a:r>
          </a:p>
          <a:p>
            <a:pPr lvl="4"/>
            <a:r>
              <a:rPr lang="en-US" sz="1600" dirty="0"/>
              <a:t>Increased RAPID score (urea)</a:t>
            </a:r>
          </a:p>
        </p:txBody>
      </p:sp>
      <p:sp>
        <p:nvSpPr>
          <p:cNvPr id="4" name="TextBox 1">
            <a:extLst>
              <a:ext uri="{FF2B5EF4-FFF2-40B4-BE49-F238E27FC236}">
                <a16:creationId xmlns:a16="http://schemas.microsoft.com/office/drawing/2014/main" id="{19CF847B-4466-9F49-B3D7-CDC9503B525F}"/>
              </a:ext>
            </a:extLst>
          </p:cNvPr>
          <p:cNvSpPr txBox="1">
            <a:spLocks noChangeArrowheads="1"/>
          </p:cNvSpPr>
          <p:nvPr/>
        </p:nvSpPr>
        <p:spPr bwMode="auto">
          <a:xfrm>
            <a:off x="1559296" y="6534636"/>
            <a:ext cx="61208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sz="1400" b="1" dirty="0">
                <a:solidFill>
                  <a:srgbClr val="C00000"/>
                </a:solidFill>
                <a:latin typeface="Arial" panose="020B0604020202020204" pitchFamily="34" charset="0"/>
                <a:cs typeface="Arial" panose="020B0604020202020204" pitchFamily="34" charset="0"/>
              </a:rPr>
              <a:t>Akulian and Bedawi et al, Chest 2022 Jun 15;S0012-3692(22)01089-3</a:t>
            </a:r>
          </a:p>
        </p:txBody>
      </p:sp>
    </p:spTree>
    <p:extLst>
      <p:ext uri="{BB962C8B-B14F-4D97-AF65-F5344CB8AC3E}">
        <p14:creationId xmlns:p14="http://schemas.microsoft.com/office/powerpoint/2010/main" val="3534416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2" y="3540125"/>
            <a:ext cx="184731" cy="300082"/>
          </a:xfrm>
          <a:prstGeom prst="rect">
            <a:avLst/>
          </a:prstGeom>
          <a:noFill/>
        </p:spPr>
        <p:txBody>
          <a:bodyPr wrap="none" rtlCol="0">
            <a:spAutoFit/>
          </a:bodyPr>
          <a:lstStyle/>
          <a:p>
            <a:endParaRPr lang="en-US" sz="1350"/>
          </a:p>
        </p:txBody>
      </p:sp>
      <p:graphicFrame>
        <p:nvGraphicFramePr>
          <p:cNvPr id="7" name="Chart 6">
            <a:extLst>
              <a:ext uri="{FF2B5EF4-FFF2-40B4-BE49-F238E27FC236}">
                <a16:creationId xmlns:a16="http://schemas.microsoft.com/office/drawing/2014/main" id="{9093F25C-037D-548E-B922-EE6D2E3A39F7}"/>
              </a:ext>
            </a:extLst>
          </p:cNvPr>
          <p:cNvGraphicFramePr/>
          <p:nvPr>
            <p:extLst>
              <p:ext uri="{D42A27DB-BD31-4B8C-83A1-F6EECF244321}">
                <p14:modId xmlns:p14="http://schemas.microsoft.com/office/powerpoint/2010/main" val="2180718199"/>
              </p:ext>
            </p:extLst>
          </p:nvPr>
        </p:nvGraphicFramePr>
        <p:xfrm>
          <a:off x="2423592" y="1876142"/>
          <a:ext cx="7872842" cy="392912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FFA6DB1-89AE-EBE8-B5C7-D7F6DEDED8E3}"/>
              </a:ext>
            </a:extLst>
          </p:cNvPr>
          <p:cNvSpPr/>
          <p:nvPr/>
        </p:nvSpPr>
        <p:spPr>
          <a:xfrm>
            <a:off x="7488027" y="6429474"/>
            <a:ext cx="3199915" cy="307777"/>
          </a:xfrm>
          <a:prstGeom prst="rect">
            <a:avLst/>
          </a:prstGeom>
        </p:spPr>
        <p:txBody>
          <a:bodyPr wrap="none">
            <a:spAutoFit/>
          </a:bodyPr>
          <a:lstStyle/>
          <a:p>
            <a:r>
              <a:rPr lang="en-US" sz="1400" b="1" dirty="0" err="1">
                <a:solidFill>
                  <a:srgbClr val="C00000"/>
                </a:solidFill>
              </a:rPr>
              <a:t>Akulian</a:t>
            </a:r>
            <a:r>
              <a:rPr lang="en-US" sz="1400" b="1" dirty="0">
                <a:solidFill>
                  <a:srgbClr val="C00000"/>
                </a:solidFill>
              </a:rPr>
              <a:t> &amp; Bedawi</a:t>
            </a:r>
            <a:r>
              <a:rPr lang="en-US" sz="1400" b="1" i="1" dirty="0">
                <a:solidFill>
                  <a:srgbClr val="C00000"/>
                </a:solidFill>
              </a:rPr>
              <a:t> et al </a:t>
            </a:r>
            <a:r>
              <a:rPr lang="en-US" sz="1400" b="1" dirty="0">
                <a:solidFill>
                  <a:srgbClr val="C00000"/>
                </a:solidFill>
              </a:rPr>
              <a:t>CHEST 2022</a:t>
            </a:r>
          </a:p>
        </p:txBody>
      </p:sp>
      <p:sp>
        <p:nvSpPr>
          <p:cNvPr id="6" name="Title 1">
            <a:extLst>
              <a:ext uri="{FF2B5EF4-FFF2-40B4-BE49-F238E27FC236}">
                <a16:creationId xmlns:a16="http://schemas.microsoft.com/office/drawing/2014/main" id="{ECC03E39-FE82-CE98-1BAA-CB084FA643EF}"/>
              </a:ext>
            </a:extLst>
          </p:cNvPr>
          <p:cNvSpPr>
            <a:spLocks noGrp="1"/>
          </p:cNvSpPr>
          <p:nvPr>
            <p:ph type="title" idx="4294967295"/>
          </p:nvPr>
        </p:nvSpPr>
        <p:spPr>
          <a:xfrm>
            <a:off x="2076397" y="305121"/>
            <a:ext cx="8229600" cy="1143000"/>
          </a:xfrm>
        </p:spPr>
        <p:txBody>
          <a:bodyPr>
            <a:normAutofit/>
          </a:bodyPr>
          <a:lstStyle/>
          <a:p>
            <a:r>
              <a:rPr lang="en-US" sz="3600" b="1" dirty="0"/>
              <a:t>RETROLYSIS</a:t>
            </a:r>
          </a:p>
        </p:txBody>
      </p:sp>
    </p:spTree>
    <p:extLst>
      <p:ext uri="{BB962C8B-B14F-4D97-AF65-F5344CB8AC3E}">
        <p14:creationId xmlns:p14="http://schemas.microsoft.com/office/powerpoint/2010/main" val="208628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2" y="3540125"/>
            <a:ext cx="184731" cy="300082"/>
          </a:xfrm>
          <a:prstGeom prst="rect">
            <a:avLst/>
          </a:prstGeom>
          <a:noFill/>
        </p:spPr>
        <p:txBody>
          <a:bodyPr wrap="none" rtlCol="0">
            <a:spAutoFit/>
          </a:bodyPr>
          <a:lstStyle/>
          <a:p>
            <a:endParaRPr lang="en-US" sz="1350"/>
          </a:p>
        </p:txBody>
      </p:sp>
      <p:graphicFrame>
        <p:nvGraphicFramePr>
          <p:cNvPr id="2" name="Table 1">
            <a:extLst>
              <a:ext uri="{FF2B5EF4-FFF2-40B4-BE49-F238E27FC236}">
                <a16:creationId xmlns:a16="http://schemas.microsoft.com/office/drawing/2014/main" id="{3A29F9F1-8222-42A8-ACA8-CBED199A1A13}"/>
              </a:ext>
            </a:extLst>
          </p:cNvPr>
          <p:cNvGraphicFramePr>
            <a:graphicFrameLocks noGrp="1"/>
          </p:cNvGraphicFramePr>
          <p:nvPr>
            <p:extLst>
              <p:ext uri="{D42A27DB-BD31-4B8C-83A1-F6EECF244321}">
                <p14:modId xmlns:p14="http://schemas.microsoft.com/office/powerpoint/2010/main" val="2154175696"/>
              </p:ext>
            </p:extLst>
          </p:nvPr>
        </p:nvGraphicFramePr>
        <p:xfrm>
          <a:off x="1646267" y="1783659"/>
          <a:ext cx="8899465" cy="4113096"/>
        </p:xfrm>
        <a:graphic>
          <a:graphicData uri="http://schemas.openxmlformats.org/drawingml/2006/table">
            <a:tbl>
              <a:tblPr firstRow="1" bandRow="1">
                <a:tableStyleId>{5C22544A-7EE6-4342-B048-85BDC9FD1C3A}</a:tableStyleId>
              </a:tblPr>
              <a:tblGrid>
                <a:gridCol w="3613709">
                  <a:extLst>
                    <a:ext uri="{9D8B030D-6E8A-4147-A177-3AD203B41FA5}">
                      <a16:colId xmlns:a16="http://schemas.microsoft.com/office/drawing/2014/main" val="836616083"/>
                    </a:ext>
                  </a:extLst>
                </a:gridCol>
                <a:gridCol w="1091727">
                  <a:extLst>
                    <a:ext uri="{9D8B030D-6E8A-4147-A177-3AD203B41FA5}">
                      <a16:colId xmlns:a16="http://schemas.microsoft.com/office/drawing/2014/main" val="1837446821"/>
                    </a:ext>
                  </a:extLst>
                </a:gridCol>
                <a:gridCol w="1967046">
                  <a:extLst>
                    <a:ext uri="{9D8B030D-6E8A-4147-A177-3AD203B41FA5}">
                      <a16:colId xmlns:a16="http://schemas.microsoft.com/office/drawing/2014/main" val="1628354724"/>
                    </a:ext>
                  </a:extLst>
                </a:gridCol>
                <a:gridCol w="2226983">
                  <a:extLst>
                    <a:ext uri="{9D8B030D-6E8A-4147-A177-3AD203B41FA5}">
                      <a16:colId xmlns:a16="http://schemas.microsoft.com/office/drawing/2014/main" val="3246835496"/>
                    </a:ext>
                  </a:extLst>
                </a:gridCol>
              </a:tblGrid>
              <a:tr h="996472">
                <a:tc>
                  <a:txBody>
                    <a:bodyPr/>
                    <a:lstStyle/>
                    <a:p>
                      <a:pPr algn="ctr"/>
                      <a:r>
                        <a:rPr lang="en-US" sz="1800" b="0" dirty="0">
                          <a:effectLst/>
                        </a:rPr>
                        <a:t>Adverse event</a:t>
                      </a:r>
                      <a:endParaRPr lang="en-GB" sz="1800" b="0" dirty="0">
                        <a:effectLst/>
                        <a:latin typeface="Times New Roman" panose="02020603050405020304" pitchFamily="18" charset="0"/>
                        <a:ea typeface="Times New Roman" panose="02020603050405020304" pitchFamily="18" charset="0"/>
                      </a:endParaRPr>
                    </a:p>
                  </a:txBody>
                  <a:tcPr marL="66675" marR="66675" marT="38100" marB="38100" anchor="ctr"/>
                </a:tc>
                <a:tc>
                  <a:txBody>
                    <a:bodyPr/>
                    <a:lstStyle/>
                    <a:p>
                      <a:pPr algn="ctr"/>
                      <a:r>
                        <a:rPr lang="en-US" sz="1800" b="0" dirty="0">
                          <a:effectLst/>
                        </a:rPr>
                        <a:t>n</a:t>
                      </a:r>
                      <a:endParaRPr lang="en-GB" sz="1800" b="0" dirty="0">
                        <a:effectLst/>
                        <a:latin typeface="Times New Roman" panose="02020603050405020304" pitchFamily="18" charset="0"/>
                        <a:ea typeface="Times New Roman" panose="02020603050405020304" pitchFamily="18" charset="0"/>
                      </a:endParaRPr>
                    </a:p>
                  </a:txBody>
                  <a:tcPr marL="66675" marR="66675" marT="38100" marB="38100" anchor="ctr"/>
                </a:tc>
                <a:tc>
                  <a:txBody>
                    <a:bodyPr/>
                    <a:lstStyle/>
                    <a:p>
                      <a:pPr algn="ctr"/>
                      <a:r>
                        <a:rPr lang="en-US" sz="1800" b="0" dirty="0">
                          <a:effectLst/>
                        </a:rPr>
                        <a:t>% of all adverse events</a:t>
                      </a:r>
                      <a:endParaRPr lang="en-GB" sz="1800" b="0" dirty="0">
                        <a:effectLst/>
                      </a:endParaRPr>
                    </a:p>
                    <a:p>
                      <a:pPr algn="ctr"/>
                      <a:r>
                        <a:rPr lang="en-US" sz="1800" b="0" dirty="0">
                          <a:effectLst/>
                        </a:rPr>
                        <a:t> (n=561)</a:t>
                      </a:r>
                      <a:endParaRPr lang="en-GB" sz="1800" b="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r>
                        <a:rPr lang="en-US" sz="1800" b="0" dirty="0">
                          <a:effectLst/>
                        </a:rPr>
                        <a:t>% of study population (n=1833)</a:t>
                      </a:r>
                      <a:endParaRPr lang="en-GB" sz="1800" b="0" dirty="0">
                        <a:effectLst/>
                        <a:latin typeface="Times New Roman" panose="02020603050405020304" pitchFamily="18" charset="0"/>
                        <a:ea typeface="Times New Roman" panose="02020603050405020304" pitchFamily="18" charset="0"/>
                      </a:endParaRPr>
                    </a:p>
                  </a:txBody>
                  <a:tcPr marL="66675" marR="66675" marT="38100" marB="38100" anchor="ctr"/>
                </a:tc>
                <a:extLst>
                  <a:ext uri="{0D108BD9-81ED-4DB2-BD59-A6C34878D82A}">
                    <a16:rowId xmlns:a16="http://schemas.microsoft.com/office/drawing/2014/main" val="1841641854"/>
                  </a:ext>
                </a:extLst>
              </a:tr>
              <a:tr h="699650">
                <a:tc>
                  <a:txBody>
                    <a:bodyPr/>
                    <a:lstStyle/>
                    <a:p>
                      <a:pPr algn="ctr"/>
                      <a:r>
                        <a:rPr lang="en-US" sz="1800" b="1" dirty="0">
                          <a:effectLst/>
                          <a:latin typeface="+mn-lt"/>
                        </a:rPr>
                        <a:t>Pain requiring escalation of analgesics</a:t>
                      </a:r>
                      <a:endParaRPr lang="en-GB" sz="1800" b="1" dirty="0">
                        <a:effectLst/>
                        <a:latin typeface="+mn-lt"/>
                        <a:ea typeface="Times New Roman" panose="02020603050405020304" pitchFamily="18" charset="0"/>
                      </a:endParaRPr>
                    </a:p>
                  </a:txBody>
                  <a:tcPr marL="66675" marR="66675" marT="38100" marB="38100" anchor="ctr">
                    <a:solidFill>
                      <a:schemeClr val="accent6">
                        <a:lumMod val="60000"/>
                        <a:lumOff val="40000"/>
                      </a:schemeClr>
                    </a:solidFill>
                  </a:tcPr>
                </a:tc>
                <a:tc>
                  <a:txBody>
                    <a:bodyPr/>
                    <a:lstStyle/>
                    <a:p>
                      <a:pPr algn="ctr"/>
                      <a:r>
                        <a:rPr lang="en-US" sz="1800" b="1" dirty="0">
                          <a:effectLst/>
                          <a:latin typeface="+mn-lt"/>
                        </a:rPr>
                        <a:t>224</a:t>
                      </a:r>
                      <a:endParaRPr lang="en-GB" sz="1800" b="1" dirty="0">
                        <a:effectLst/>
                        <a:latin typeface="+mn-lt"/>
                        <a:ea typeface="Times New Roman" panose="02020603050405020304" pitchFamily="18" charset="0"/>
                      </a:endParaRPr>
                    </a:p>
                  </a:txBody>
                  <a:tcPr marL="66675" marR="66675" marT="38100" marB="38100" anchor="ctr">
                    <a:solidFill>
                      <a:schemeClr val="accent6">
                        <a:lumMod val="60000"/>
                        <a:lumOff val="40000"/>
                      </a:schemeClr>
                    </a:solidFill>
                  </a:tcPr>
                </a:tc>
                <a:tc>
                  <a:txBody>
                    <a:bodyPr/>
                    <a:lstStyle/>
                    <a:p>
                      <a:pPr algn="ctr"/>
                      <a:r>
                        <a:rPr lang="en-US" sz="1800" b="1" dirty="0">
                          <a:effectLst/>
                          <a:latin typeface="+mn-lt"/>
                        </a:rPr>
                        <a:t>39.9</a:t>
                      </a:r>
                      <a:endParaRPr lang="en-GB" sz="1800" b="1" dirty="0">
                        <a:effectLst/>
                        <a:latin typeface="+mn-lt"/>
                        <a:ea typeface="Times New Roman" panose="02020603050405020304" pitchFamily="18" charset="0"/>
                      </a:endParaRPr>
                    </a:p>
                  </a:txBody>
                  <a:tcPr marL="51435" marR="51435" marT="0" marB="0" anchor="ctr">
                    <a:solidFill>
                      <a:schemeClr val="accent6">
                        <a:lumMod val="60000"/>
                        <a:lumOff val="40000"/>
                      </a:schemeClr>
                    </a:solidFill>
                  </a:tcPr>
                </a:tc>
                <a:tc>
                  <a:txBody>
                    <a:bodyPr/>
                    <a:lstStyle/>
                    <a:p>
                      <a:pPr algn="ctr"/>
                      <a:r>
                        <a:rPr lang="en-US" sz="1800" b="1" dirty="0">
                          <a:effectLst/>
                          <a:latin typeface="+mn-lt"/>
                        </a:rPr>
                        <a:t>12.2</a:t>
                      </a:r>
                      <a:endParaRPr lang="en-GB" sz="1800" b="1" dirty="0">
                        <a:effectLst/>
                        <a:latin typeface="+mn-lt"/>
                        <a:ea typeface="Times New Roman" panose="02020603050405020304" pitchFamily="18" charset="0"/>
                      </a:endParaRPr>
                    </a:p>
                  </a:txBody>
                  <a:tcPr marL="66675" marR="66675" marT="38100" marB="38100" anchor="ctr">
                    <a:solidFill>
                      <a:schemeClr val="accent6">
                        <a:lumMod val="60000"/>
                        <a:lumOff val="40000"/>
                      </a:schemeClr>
                    </a:solidFill>
                  </a:tcPr>
                </a:tc>
                <a:extLst>
                  <a:ext uri="{0D108BD9-81ED-4DB2-BD59-A6C34878D82A}">
                    <a16:rowId xmlns:a16="http://schemas.microsoft.com/office/drawing/2014/main" val="2960189043"/>
                  </a:ext>
                </a:extLst>
              </a:tr>
              <a:tr h="402829">
                <a:tc>
                  <a:txBody>
                    <a:bodyPr/>
                    <a:lstStyle/>
                    <a:p>
                      <a:pPr algn="ctr"/>
                      <a:r>
                        <a:rPr lang="en-US" sz="1800" dirty="0">
                          <a:effectLst/>
                          <a:latin typeface="+mn-lt"/>
                        </a:rPr>
                        <a:t>Increased level of care</a:t>
                      </a:r>
                      <a:endParaRPr lang="en-GB" sz="1800" dirty="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rPr>
                        <a:t>44</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dirty="0">
                          <a:effectLst/>
                          <a:latin typeface="+mn-lt"/>
                        </a:rPr>
                        <a:t>7.8</a:t>
                      </a:r>
                      <a:endParaRPr lang="en-GB" sz="1800" dirty="0">
                        <a:effectLst/>
                        <a:latin typeface="+mn-lt"/>
                        <a:ea typeface="Times New Roman" panose="02020603050405020304" pitchFamily="18" charset="0"/>
                      </a:endParaRPr>
                    </a:p>
                  </a:txBody>
                  <a:tcPr marL="51435" marR="51435" marT="0" marB="0" anchor="ctr"/>
                </a:tc>
                <a:tc>
                  <a:txBody>
                    <a:bodyPr/>
                    <a:lstStyle/>
                    <a:p>
                      <a:pPr algn="ctr"/>
                      <a:r>
                        <a:rPr lang="en-US" sz="1800" dirty="0">
                          <a:effectLst/>
                          <a:latin typeface="+mn-lt"/>
                        </a:rPr>
                        <a:t>2.4</a:t>
                      </a:r>
                      <a:endParaRPr lang="en-GB" sz="1800" dirty="0">
                        <a:effectLst/>
                        <a:latin typeface="+mn-lt"/>
                        <a:ea typeface="Times New Roman" panose="02020603050405020304" pitchFamily="18" charset="0"/>
                      </a:endParaRPr>
                    </a:p>
                  </a:txBody>
                  <a:tcPr marL="66675" marR="66675" marT="38100" marB="38100" anchor="ctr"/>
                </a:tc>
                <a:extLst>
                  <a:ext uri="{0D108BD9-81ED-4DB2-BD59-A6C34878D82A}">
                    <a16:rowId xmlns:a16="http://schemas.microsoft.com/office/drawing/2014/main" val="2582402750"/>
                  </a:ext>
                </a:extLst>
              </a:tr>
              <a:tr h="402829">
                <a:tc>
                  <a:txBody>
                    <a:bodyPr/>
                    <a:lstStyle/>
                    <a:p>
                      <a:pPr algn="ctr"/>
                      <a:r>
                        <a:rPr lang="en-US" sz="1800">
                          <a:effectLst/>
                          <a:latin typeface="+mn-lt"/>
                        </a:rPr>
                        <a:t>Death</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rPr>
                        <a:t>16</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rPr>
                        <a:t>2.8</a:t>
                      </a:r>
                      <a:endParaRPr lang="en-GB" sz="1800">
                        <a:effectLst/>
                        <a:latin typeface="+mn-lt"/>
                        <a:ea typeface="Times New Roman" panose="02020603050405020304" pitchFamily="18" charset="0"/>
                      </a:endParaRPr>
                    </a:p>
                  </a:txBody>
                  <a:tcPr marL="51435" marR="51435" marT="0" marB="0" anchor="ctr"/>
                </a:tc>
                <a:tc>
                  <a:txBody>
                    <a:bodyPr/>
                    <a:lstStyle/>
                    <a:p>
                      <a:pPr algn="ctr"/>
                      <a:r>
                        <a:rPr lang="en-US" sz="1800">
                          <a:effectLst/>
                          <a:latin typeface="+mn-lt"/>
                        </a:rPr>
                        <a:t>0.9</a:t>
                      </a:r>
                      <a:endParaRPr lang="en-GB" sz="1800">
                        <a:effectLst/>
                        <a:latin typeface="+mn-lt"/>
                        <a:ea typeface="Times New Roman" panose="02020603050405020304" pitchFamily="18" charset="0"/>
                      </a:endParaRPr>
                    </a:p>
                  </a:txBody>
                  <a:tcPr marL="66675" marR="66675" marT="38100" marB="38100" anchor="ctr"/>
                </a:tc>
                <a:extLst>
                  <a:ext uri="{0D108BD9-81ED-4DB2-BD59-A6C34878D82A}">
                    <a16:rowId xmlns:a16="http://schemas.microsoft.com/office/drawing/2014/main" val="1287739556"/>
                  </a:ext>
                </a:extLst>
              </a:tr>
              <a:tr h="402829">
                <a:tc>
                  <a:txBody>
                    <a:bodyPr/>
                    <a:lstStyle/>
                    <a:p>
                      <a:pPr algn="ctr"/>
                      <a:r>
                        <a:rPr lang="en-US" sz="1800">
                          <a:effectLst/>
                          <a:latin typeface="+mn-lt"/>
                        </a:rPr>
                        <a:t>Hemoptysis</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rPr>
                        <a:t>7</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rPr>
                        <a:t>1.2</a:t>
                      </a:r>
                      <a:endParaRPr lang="en-GB" sz="1800">
                        <a:effectLst/>
                        <a:latin typeface="+mn-lt"/>
                        <a:ea typeface="Times New Roman" panose="02020603050405020304" pitchFamily="18" charset="0"/>
                      </a:endParaRPr>
                    </a:p>
                  </a:txBody>
                  <a:tcPr marL="51435" marR="51435" marT="0" marB="0" anchor="ctr"/>
                </a:tc>
                <a:tc>
                  <a:txBody>
                    <a:bodyPr/>
                    <a:lstStyle/>
                    <a:p>
                      <a:pPr algn="ctr"/>
                      <a:r>
                        <a:rPr lang="en-US" sz="1800">
                          <a:effectLst/>
                          <a:latin typeface="+mn-lt"/>
                        </a:rPr>
                        <a:t>0.4</a:t>
                      </a:r>
                      <a:endParaRPr lang="en-GB" sz="1800">
                        <a:effectLst/>
                        <a:latin typeface="+mn-lt"/>
                        <a:ea typeface="Times New Roman" panose="02020603050405020304" pitchFamily="18" charset="0"/>
                      </a:endParaRPr>
                    </a:p>
                  </a:txBody>
                  <a:tcPr marL="66675" marR="66675" marT="38100" marB="38100" anchor="ctr"/>
                </a:tc>
                <a:extLst>
                  <a:ext uri="{0D108BD9-81ED-4DB2-BD59-A6C34878D82A}">
                    <a16:rowId xmlns:a16="http://schemas.microsoft.com/office/drawing/2014/main" val="956425504"/>
                  </a:ext>
                </a:extLst>
              </a:tr>
              <a:tr h="402829">
                <a:tc>
                  <a:txBody>
                    <a:bodyPr/>
                    <a:lstStyle/>
                    <a:p>
                      <a:pPr algn="ctr"/>
                      <a:r>
                        <a:rPr lang="en-US" sz="1800">
                          <a:effectLst/>
                          <a:latin typeface="+mn-lt"/>
                        </a:rPr>
                        <a:t>Chest wall </a:t>
                      </a:r>
                      <a:r>
                        <a:rPr lang="en-US" sz="1800" err="1">
                          <a:effectLst/>
                          <a:latin typeface="+mn-lt"/>
                        </a:rPr>
                        <a:t>haematoma</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ea typeface="Times New Roman" panose="02020603050405020304" pitchFamily="18" charset="0"/>
                        </a:rPr>
                        <a:t>8</a:t>
                      </a:r>
                      <a:endParaRPr lang="en-GB" sz="1800">
                        <a:effectLst/>
                        <a:latin typeface="+mn-lt"/>
                        <a:ea typeface="Times New Roman" panose="02020603050405020304" pitchFamily="18" charset="0"/>
                      </a:endParaRPr>
                    </a:p>
                  </a:txBody>
                  <a:tcPr marL="66675" marR="66675" marT="38100" marB="38100" anchor="ctr"/>
                </a:tc>
                <a:tc>
                  <a:txBody>
                    <a:bodyPr/>
                    <a:lstStyle/>
                    <a:p>
                      <a:pPr algn="ctr"/>
                      <a:r>
                        <a:rPr lang="en-US" sz="1800">
                          <a:effectLst/>
                          <a:latin typeface="+mn-lt"/>
                          <a:ea typeface="Times New Roman" panose="02020603050405020304" pitchFamily="18" charset="0"/>
                        </a:rPr>
                        <a:t>1.4</a:t>
                      </a:r>
                      <a:endParaRPr lang="en-GB" sz="1800">
                        <a:effectLst/>
                        <a:latin typeface="+mn-lt"/>
                        <a:ea typeface="Times New Roman" panose="02020603050405020304" pitchFamily="18" charset="0"/>
                      </a:endParaRPr>
                    </a:p>
                  </a:txBody>
                  <a:tcPr marL="51435" marR="51435" marT="0" marB="0" anchor="ctr"/>
                </a:tc>
                <a:tc>
                  <a:txBody>
                    <a:bodyPr/>
                    <a:lstStyle/>
                    <a:p>
                      <a:pPr algn="ctr"/>
                      <a:r>
                        <a:rPr lang="en-US" sz="1800">
                          <a:effectLst/>
                          <a:latin typeface="+mn-lt"/>
                          <a:ea typeface="Times New Roman" panose="02020603050405020304" pitchFamily="18" charset="0"/>
                        </a:rPr>
                        <a:t>0.4</a:t>
                      </a:r>
                      <a:endParaRPr lang="en-GB" sz="1800">
                        <a:effectLst/>
                        <a:latin typeface="+mn-lt"/>
                        <a:ea typeface="Times New Roman" panose="02020603050405020304" pitchFamily="18" charset="0"/>
                      </a:endParaRPr>
                    </a:p>
                  </a:txBody>
                  <a:tcPr marL="66675" marR="66675" marT="38100" marB="38100" anchor="ctr"/>
                </a:tc>
                <a:extLst>
                  <a:ext uri="{0D108BD9-81ED-4DB2-BD59-A6C34878D82A}">
                    <a16:rowId xmlns:a16="http://schemas.microsoft.com/office/drawing/2014/main" val="4275239474"/>
                  </a:ext>
                </a:extLst>
              </a:tr>
              <a:tr h="402829">
                <a:tc>
                  <a:txBody>
                    <a:bodyPr/>
                    <a:lstStyle/>
                    <a:p>
                      <a:pPr algn="ctr"/>
                      <a:r>
                        <a:rPr lang="en-GB" sz="1800" dirty="0">
                          <a:effectLst/>
                          <a:latin typeface="+mn-lt"/>
                          <a:ea typeface="Times New Roman" panose="02020603050405020304" pitchFamily="18" charset="0"/>
                        </a:rPr>
                        <a:t>Fever</a:t>
                      </a:r>
                    </a:p>
                  </a:txBody>
                  <a:tcPr marL="66675" marR="66675" marT="38100" marB="38100" anchor="ctr"/>
                </a:tc>
                <a:tc>
                  <a:txBody>
                    <a:bodyPr/>
                    <a:lstStyle/>
                    <a:p>
                      <a:pPr algn="ctr"/>
                      <a:r>
                        <a:rPr lang="en-GB" sz="1800">
                          <a:effectLst/>
                          <a:latin typeface="+mn-lt"/>
                          <a:ea typeface="Times New Roman" panose="02020603050405020304" pitchFamily="18" charset="0"/>
                        </a:rPr>
                        <a:t>4</a:t>
                      </a:r>
                    </a:p>
                  </a:txBody>
                  <a:tcPr marL="66675" marR="66675" marT="38100" marB="38100" anchor="ctr"/>
                </a:tc>
                <a:tc>
                  <a:txBody>
                    <a:bodyPr/>
                    <a:lstStyle/>
                    <a:p>
                      <a:pPr algn="ctr"/>
                      <a:r>
                        <a:rPr lang="en-GB" sz="1800">
                          <a:effectLst/>
                          <a:latin typeface="+mn-lt"/>
                          <a:ea typeface="Times New Roman" panose="02020603050405020304" pitchFamily="18" charset="0"/>
                        </a:rPr>
                        <a:t>0.7</a:t>
                      </a:r>
                    </a:p>
                  </a:txBody>
                  <a:tcPr marL="51435" marR="51435" marT="0" marB="0" anchor="ctr"/>
                </a:tc>
                <a:tc>
                  <a:txBody>
                    <a:bodyPr/>
                    <a:lstStyle/>
                    <a:p>
                      <a:pPr algn="ctr"/>
                      <a:r>
                        <a:rPr lang="en-GB" sz="1800">
                          <a:effectLst/>
                          <a:latin typeface="+mn-lt"/>
                          <a:ea typeface="Times New Roman" panose="02020603050405020304" pitchFamily="18" charset="0"/>
                        </a:rPr>
                        <a:t>0.2</a:t>
                      </a:r>
                    </a:p>
                  </a:txBody>
                  <a:tcPr marL="66675" marR="66675" marT="38100" marB="38100" anchor="ctr"/>
                </a:tc>
                <a:extLst>
                  <a:ext uri="{0D108BD9-81ED-4DB2-BD59-A6C34878D82A}">
                    <a16:rowId xmlns:a16="http://schemas.microsoft.com/office/drawing/2014/main" val="1597130019"/>
                  </a:ext>
                </a:extLst>
              </a:tr>
              <a:tr h="402829">
                <a:tc>
                  <a:txBody>
                    <a:bodyPr/>
                    <a:lstStyle/>
                    <a:p>
                      <a:pPr algn="ctr"/>
                      <a:endParaRPr lang="en-GB" sz="1800">
                        <a:effectLst/>
                        <a:latin typeface="Times New Roman" panose="02020603050405020304" pitchFamily="18" charset="0"/>
                        <a:ea typeface="Times New Roman" panose="02020603050405020304" pitchFamily="18" charset="0"/>
                      </a:endParaRPr>
                    </a:p>
                  </a:txBody>
                  <a:tcPr marL="66675" marR="66675" marT="38100" marB="38100" anchor="ctr"/>
                </a:tc>
                <a:tc>
                  <a:txBody>
                    <a:bodyPr/>
                    <a:lstStyle/>
                    <a:p>
                      <a:pPr algn="ctr"/>
                      <a:endParaRPr lang="en-GB" sz="1800">
                        <a:effectLst/>
                        <a:latin typeface="Times New Roman" panose="02020603050405020304" pitchFamily="18" charset="0"/>
                        <a:ea typeface="Times New Roman" panose="02020603050405020304" pitchFamily="18" charset="0"/>
                      </a:endParaRPr>
                    </a:p>
                  </a:txBody>
                  <a:tcPr marL="66675" marR="66675" marT="38100" marB="38100" anchor="ctr"/>
                </a:tc>
                <a:tc>
                  <a:txBody>
                    <a:bodyPr/>
                    <a:lstStyle/>
                    <a:p>
                      <a:pPr algn="ctr"/>
                      <a:endParaRPr lang="en-GB"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endParaRPr lang="en-GB" sz="1800" dirty="0">
                        <a:effectLst/>
                        <a:latin typeface="Times New Roman" panose="02020603050405020304" pitchFamily="18" charset="0"/>
                        <a:ea typeface="Times New Roman" panose="02020603050405020304" pitchFamily="18" charset="0"/>
                      </a:endParaRPr>
                    </a:p>
                  </a:txBody>
                  <a:tcPr marL="66675" marR="66675" marT="38100" marB="38100" anchor="ctr"/>
                </a:tc>
                <a:extLst>
                  <a:ext uri="{0D108BD9-81ED-4DB2-BD59-A6C34878D82A}">
                    <a16:rowId xmlns:a16="http://schemas.microsoft.com/office/drawing/2014/main" val="1679930204"/>
                  </a:ext>
                </a:extLst>
              </a:tr>
            </a:tbl>
          </a:graphicData>
        </a:graphic>
      </p:graphicFrame>
      <p:sp>
        <p:nvSpPr>
          <p:cNvPr id="3" name="Rectangle 2">
            <a:extLst>
              <a:ext uri="{FF2B5EF4-FFF2-40B4-BE49-F238E27FC236}">
                <a16:creationId xmlns:a16="http://schemas.microsoft.com/office/drawing/2014/main" id="{CCE62FF6-110B-009F-5665-014C09943DC6}"/>
              </a:ext>
            </a:extLst>
          </p:cNvPr>
          <p:cNvSpPr/>
          <p:nvPr/>
        </p:nvSpPr>
        <p:spPr>
          <a:xfrm>
            <a:off x="7468086" y="6429474"/>
            <a:ext cx="3199915" cy="307777"/>
          </a:xfrm>
          <a:prstGeom prst="rect">
            <a:avLst/>
          </a:prstGeom>
        </p:spPr>
        <p:txBody>
          <a:bodyPr wrap="none">
            <a:spAutoFit/>
          </a:bodyPr>
          <a:lstStyle/>
          <a:p>
            <a:r>
              <a:rPr lang="en-US" sz="1400" b="1" dirty="0" err="1">
                <a:solidFill>
                  <a:srgbClr val="C00000"/>
                </a:solidFill>
              </a:rPr>
              <a:t>Akulian</a:t>
            </a:r>
            <a:r>
              <a:rPr lang="en-US" sz="1400" b="1" dirty="0">
                <a:solidFill>
                  <a:srgbClr val="C00000"/>
                </a:solidFill>
              </a:rPr>
              <a:t> &amp; Bedawi</a:t>
            </a:r>
            <a:r>
              <a:rPr lang="en-US" sz="1400" b="1" i="1" dirty="0">
                <a:solidFill>
                  <a:srgbClr val="C00000"/>
                </a:solidFill>
              </a:rPr>
              <a:t> et al </a:t>
            </a:r>
            <a:r>
              <a:rPr lang="en-US" sz="1400" b="1" dirty="0">
                <a:solidFill>
                  <a:srgbClr val="C00000"/>
                </a:solidFill>
              </a:rPr>
              <a:t>CHEST 2022</a:t>
            </a:r>
          </a:p>
        </p:txBody>
      </p:sp>
      <p:sp>
        <p:nvSpPr>
          <p:cNvPr id="5" name="Title 1">
            <a:extLst>
              <a:ext uri="{FF2B5EF4-FFF2-40B4-BE49-F238E27FC236}">
                <a16:creationId xmlns:a16="http://schemas.microsoft.com/office/drawing/2014/main" id="{635206CE-1DF0-4856-DE4D-262D3B471615}"/>
              </a:ext>
            </a:extLst>
          </p:cNvPr>
          <p:cNvSpPr>
            <a:spLocks noGrp="1"/>
          </p:cNvSpPr>
          <p:nvPr>
            <p:ph type="title" idx="4294967295"/>
          </p:nvPr>
        </p:nvSpPr>
        <p:spPr>
          <a:xfrm>
            <a:off x="1646267" y="303094"/>
            <a:ext cx="8229600" cy="1143000"/>
          </a:xfrm>
        </p:spPr>
        <p:txBody>
          <a:bodyPr>
            <a:normAutofit/>
          </a:bodyPr>
          <a:lstStyle/>
          <a:p>
            <a:r>
              <a:rPr lang="en-US" sz="3600" b="1" dirty="0"/>
              <a:t>RETROLYSIS</a:t>
            </a:r>
          </a:p>
        </p:txBody>
      </p:sp>
    </p:spTree>
    <p:extLst>
      <p:ext uri="{BB962C8B-B14F-4D97-AF65-F5344CB8AC3E}">
        <p14:creationId xmlns:p14="http://schemas.microsoft.com/office/powerpoint/2010/main" val="2985376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40E9-3943-5446-B529-FAAC3CF3180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973DC2D-859F-C767-0008-0A35F5BAB519}"/>
              </a:ext>
            </a:extLst>
          </p:cNvPr>
          <p:cNvSpPr txBox="1"/>
          <p:nvPr/>
        </p:nvSpPr>
        <p:spPr>
          <a:xfrm>
            <a:off x="4413252" y="3540125"/>
            <a:ext cx="184731" cy="300082"/>
          </a:xfrm>
          <a:prstGeom prst="rect">
            <a:avLst/>
          </a:prstGeom>
          <a:noFill/>
        </p:spPr>
        <p:txBody>
          <a:bodyPr wrap="none" rtlCol="0">
            <a:spAutoFit/>
          </a:bodyPr>
          <a:lstStyle/>
          <a:p>
            <a:endParaRPr lang="en-US" sz="1350" dirty="0"/>
          </a:p>
        </p:txBody>
      </p:sp>
      <p:sp>
        <p:nvSpPr>
          <p:cNvPr id="4" name="Rectangle 3">
            <a:extLst>
              <a:ext uri="{FF2B5EF4-FFF2-40B4-BE49-F238E27FC236}">
                <a16:creationId xmlns:a16="http://schemas.microsoft.com/office/drawing/2014/main" id="{B7B8ACB8-326D-D6DA-223F-A83FCEA17841}"/>
              </a:ext>
            </a:extLst>
          </p:cNvPr>
          <p:cNvSpPr/>
          <p:nvPr/>
        </p:nvSpPr>
        <p:spPr>
          <a:xfrm>
            <a:off x="5231905" y="1772816"/>
            <a:ext cx="6096175" cy="400110"/>
          </a:xfrm>
          <a:prstGeom prst="rect">
            <a:avLst/>
          </a:prstGeom>
        </p:spPr>
        <p:txBody>
          <a:bodyPr wrap="square">
            <a:spAutoFit/>
          </a:bodyPr>
          <a:lstStyle/>
          <a:p>
            <a:r>
              <a:rPr lang="en-US" sz="2000" b="1" dirty="0">
                <a:solidFill>
                  <a:srgbClr val="C00000">
                    <a:alpha val="47816"/>
                  </a:srgbClr>
                </a:solidFill>
                <a:cs typeface="Arial" panose="020B0604020202020204" pitchFamily="34" charset="0"/>
              </a:rPr>
              <a:t>Current state of MIST-2 in the literature</a:t>
            </a:r>
          </a:p>
        </p:txBody>
      </p:sp>
      <p:sp>
        <p:nvSpPr>
          <p:cNvPr id="2" name="TextBox 1">
            <a:extLst>
              <a:ext uri="{FF2B5EF4-FFF2-40B4-BE49-F238E27FC236}">
                <a16:creationId xmlns:a16="http://schemas.microsoft.com/office/drawing/2014/main" id="{0B4501C2-8D57-88EA-DAA3-0551F9AC950B}"/>
              </a:ext>
            </a:extLst>
          </p:cNvPr>
          <p:cNvSpPr txBox="1"/>
          <p:nvPr/>
        </p:nvSpPr>
        <p:spPr>
          <a:xfrm>
            <a:off x="5331416" y="2603754"/>
            <a:ext cx="4525213" cy="178510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solidFill>
                  <a:schemeClr val="tx1">
                    <a:alpha val="44000"/>
                  </a:schemeClr>
                </a:solidFill>
                <a:cs typeface="Arial" panose="020B0604020202020204" pitchFamily="34" charset="0"/>
              </a:rPr>
              <a:t>627 patients from 9 series</a:t>
            </a:r>
          </a:p>
          <a:p>
            <a:pPr marL="285750" indent="-285750">
              <a:spcBef>
                <a:spcPts val="1200"/>
              </a:spcBef>
              <a:buFont typeface="Arial" panose="020B0604020202020204" pitchFamily="34" charset="0"/>
              <a:buChar char="•"/>
            </a:pPr>
            <a:r>
              <a:rPr lang="en-GB" sz="1600" b="1" dirty="0">
                <a:cs typeface="Arial" panose="020B0604020202020204" pitchFamily="34" charset="0"/>
              </a:rPr>
              <a:t>Pooled treatment success (</a:t>
            </a:r>
            <a:r>
              <a:rPr lang="en-GB" sz="1600" b="1" dirty="0" err="1">
                <a:cs typeface="Arial" panose="020B0604020202020204" pitchFamily="34" charset="0"/>
              </a:rPr>
              <a:t>i.e</a:t>
            </a:r>
            <a:r>
              <a:rPr lang="en-GB" sz="1600" b="1" dirty="0">
                <a:cs typeface="Arial" panose="020B0604020202020204" pitchFamily="34" charset="0"/>
              </a:rPr>
              <a:t> surgery sparing) rate of 90% </a:t>
            </a:r>
          </a:p>
          <a:p>
            <a:pPr marL="285750" indent="-285750">
              <a:spcBef>
                <a:spcPts val="1200"/>
              </a:spcBef>
              <a:buFont typeface="Arial" panose="020B0604020202020204" pitchFamily="34" charset="0"/>
              <a:buChar char="•"/>
            </a:pPr>
            <a:r>
              <a:rPr lang="en-GB" sz="1600" dirty="0">
                <a:solidFill>
                  <a:schemeClr val="tx1">
                    <a:alpha val="45000"/>
                  </a:schemeClr>
                </a:solidFill>
                <a:cs typeface="Arial" panose="020B0604020202020204" pitchFamily="34" charset="0"/>
              </a:rPr>
              <a:t>Improves CXR opacification</a:t>
            </a:r>
          </a:p>
          <a:p>
            <a:pPr marL="285750" indent="-285750">
              <a:spcBef>
                <a:spcPts val="1200"/>
              </a:spcBef>
              <a:buFont typeface="Arial" panose="020B0604020202020204" pitchFamily="34" charset="0"/>
              <a:buChar char="•"/>
            </a:pPr>
            <a:r>
              <a:rPr lang="en-GB" sz="1600" dirty="0">
                <a:solidFill>
                  <a:schemeClr val="tx1">
                    <a:alpha val="45000"/>
                  </a:schemeClr>
                </a:solidFill>
                <a:cs typeface="Arial" panose="020B0604020202020204" pitchFamily="34" charset="0"/>
              </a:rPr>
              <a:t>Reduces LOS</a:t>
            </a:r>
          </a:p>
        </p:txBody>
      </p:sp>
      <p:sp>
        <p:nvSpPr>
          <p:cNvPr id="10" name="Rectangle 9">
            <a:extLst>
              <a:ext uri="{FF2B5EF4-FFF2-40B4-BE49-F238E27FC236}">
                <a16:creationId xmlns:a16="http://schemas.microsoft.com/office/drawing/2014/main" id="{EDC889FA-E65D-8D1E-3B12-43EEAD8BAE81}"/>
              </a:ext>
            </a:extLst>
          </p:cNvPr>
          <p:cNvSpPr/>
          <p:nvPr/>
        </p:nvSpPr>
        <p:spPr>
          <a:xfrm>
            <a:off x="5978816" y="6476915"/>
            <a:ext cx="4602350" cy="276999"/>
          </a:xfrm>
          <a:prstGeom prst="rect">
            <a:avLst/>
          </a:prstGeom>
        </p:spPr>
        <p:txBody>
          <a:bodyPr wrap="none">
            <a:spAutoFit/>
          </a:bodyPr>
          <a:lstStyle/>
          <a:p>
            <a:r>
              <a:rPr lang="en-US" sz="1200" b="1" dirty="0">
                <a:solidFill>
                  <a:srgbClr val="C00000"/>
                </a:solidFill>
              </a:rPr>
              <a:t>Bedawi et al ERS/ESTS Pleural Infection Taskforce ERJ 2022</a:t>
            </a:r>
          </a:p>
        </p:txBody>
      </p:sp>
      <p:graphicFrame>
        <p:nvGraphicFramePr>
          <p:cNvPr id="3" name="Table 2">
            <a:extLst>
              <a:ext uri="{FF2B5EF4-FFF2-40B4-BE49-F238E27FC236}">
                <a16:creationId xmlns:a16="http://schemas.microsoft.com/office/drawing/2014/main" id="{FDE45010-B7F5-8048-8206-313E07B0A054}"/>
              </a:ext>
            </a:extLst>
          </p:cNvPr>
          <p:cNvGraphicFramePr>
            <a:graphicFrameLocks noGrp="1"/>
          </p:cNvGraphicFramePr>
          <p:nvPr>
            <p:extLst>
              <p:ext uri="{D42A27DB-BD31-4B8C-83A1-F6EECF244321}">
                <p14:modId xmlns:p14="http://schemas.microsoft.com/office/powerpoint/2010/main" val="493565098"/>
              </p:ext>
            </p:extLst>
          </p:nvPr>
        </p:nvGraphicFramePr>
        <p:xfrm>
          <a:off x="1847529" y="1772816"/>
          <a:ext cx="2974109" cy="4704098"/>
        </p:xfrm>
        <a:graphic>
          <a:graphicData uri="http://schemas.openxmlformats.org/drawingml/2006/table">
            <a:tbl>
              <a:tblPr firstRow="1" firstCol="1" bandRow="1">
                <a:tableStyleId>{5C22544A-7EE6-4342-B048-85BDC9FD1C3A}</a:tableStyleId>
              </a:tblPr>
              <a:tblGrid>
                <a:gridCol w="934719">
                  <a:extLst>
                    <a:ext uri="{9D8B030D-6E8A-4147-A177-3AD203B41FA5}">
                      <a16:colId xmlns:a16="http://schemas.microsoft.com/office/drawing/2014/main" val="1294165176"/>
                    </a:ext>
                  </a:extLst>
                </a:gridCol>
                <a:gridCol w="1083263">
                  <a:extLst>
                    <a:ext uri="{9D8B030D-6E8A-4147-A177-3AD203B41FA5}">
                      <a16:colId xmlns:a16="http://schemas.microsoft.com/office/drawing/2014/main" val="1693441359"/>
                    </a:ext>
                  </a:extLst>
                </a:gridCol>
                <a:gridCol w="956127">
                  <a:extLst>
                    <a:ext uri="{9D8B030D-6E8A-4147-A177-3AD203B41FA5}">
                      <a16:colId xmlns:a16="http://schemas.microsoft.com/office/drawing/2014/main" val="3368457170"/>
                    </a:ext>
                  </a:extLst>
                </a:gridCol>
              </a:tblGrid>
              <a:tr h="522764">
                <a:tc>
                  <a:txBody>
                    <a:bodyPr/>
                    <a:lstStyle/>
                    <a:p>
                      <a:pPr algn="ctr">
                        <a:lnSpc>
                          <a:spcPct val="115000"/>
                        </a:lnSpc>
                        <a:spcAft>
                          <a:spcPts val="1000"/>
                        </a:spcAft>
                      </a:pPr>
                      <a:r>
                        <a:rPr lang="en-GB" sz="1000" b="0" dirty="0">
                          <a:solidFill>
                            <a:schemeClr val="lt1">
                              <a:alpha val="42000"/>
                            </a:schemeClr>
                          </a:solidFill>
                          <a:effectLst/>
                        </a:rPr>
                        <a:t>Author</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lt1">
                              <a:alpha val="42000"/>
                            </a:schemeClr>
                          </a:solidFill>
                          <a:effectLst/>
                        </a:rPr>
                        <a:t>Study Type</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lt1">
                              <a:alpha val="42000"/>
                            </a:schemeClr>
                          </a:solidFill>
                          <a:effectLst/>
                        </a:rPr>
                        <a:t>No. of pts. treated with active combination</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extLst>
                  <a:ext uri="{0D108BD9-81ED-4DB2-BD59-A6C34878D82A}">
                    <a16:rowId xmlns:a16="http://schemas.microsoft.com/office/drawing/2014/main" val="1260179309"/>
                  </a:ext>
                </a:extLst>
              </a:tr>
              <a:tr h="390469">
                <a:tc>
                  <a:txBody>
                    <a:bodyPr/>
                    <a:lstStyle/>
                    <a:p>
                      <a:pPr algn="ctr">
                        <a:lnSpc>
                          <a:spcPct val="115000"/>
                        </a:lnSpc>
                        <a:spcAft>
                          <a:spcPts val="1000"/>
                        </a:spcAft>
                      </a:pPr>
                      <a:r>
                        <a:rPr lang="en-GB" sz="1000" b="0" dirty="0">
                          <a:solidFill>
                            <a:schemeClr val="lt1">
                              <a:alpha val="42000"/>
                            </a:schemeClr>
                          </a:solidFill>
                          <a:effectLst/>
                        </a:rPr>
                        <a:t>Rahman et al – 2011</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RCT</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52 / 210</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extLst>
                  <a:ext uri="{0D108BD9-81ED-4DB2-BD59-A6C34878D82A}">
                    <a16:rowId xmlns:a16="http://schemas.microsoft.com/office/drawing/2014/main" val="3750416909"/>
                  </a:ext>
                </a:extLst>
              </a:tr>
              <a:tr h="390870">
                <a:tc>
                  <a:txBody>
                    <a:bodyPr/>
                    <a:lstStyle/>
                    <a:p>
                      <a:pPr algn="ctr">
                        <a:lnSpc>
                          <a:spcPct val="115000"/>
                        </a:lnSpc>
                        <a:spcAft>
                          <a:spcPts val="1000"/>
                        </a:spcAft>
                      </a:pPr>
                      <a:r>
                        <a:rPr lang="en-GB" sz="1000" b="0">
                          <a:solidFill>
                            <a:schemeClr val="lt1">
                              <a:alpha val="42000"/>
                            </a:schemeClr>
                          </a:solidFill>
                          <a:effectLst/>
                        </a:rPr>
                        <a:t>Piccolo et al – 2014</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a:solidFill>
                            <a:schemeClr val="dk1">
                              <a:alpha val="42000"/>
                            </a:schemeClr>
                          </a:solidFill>
                          <a:effectLst/>
                        </a:rPr>
                        <a:t>Prospective observational</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107 / 107</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extLst>
                  <a:ext uri="{0D108BD9-81ED-4DB2-BD59-A6C34878D82A}">
                    <a16:rowId xmlns:a16="http://schemas.microsoft.com/office/drawing/2014/main" val="3463553518"/>
                  </a:ext>
                </a:extLst>
              </a:tr>
              <a:tr h="379645">
                <a:tc>
                  <a:txBody>
                    <a:bodyPr/>
                    <a:lstStyle/>
                    <a:p>
                      <a:pPr algn="ctr">
                        <a:lnSpc>
                          <a:spcPct val="115000"/>
                        </a:lnSpc>
                        <a:spcAft>
                          <a:spcPts val="1000"/>
                        </a:spcAft>
                      </a:pPr>
                      <a:r>
                        <a:rPr lang="en-GB" sz="1000" b="0" dirty="0">
                          <a:solidFill>
                            <a:schemeClr val="lt1">
                              <a:alpha val="42000"/>
                            </a:schemeClr>
                          </a:solidFill>
                          <a:effectLst/>
                        </a:rPr>
                        <a:t>Majid et al – 2016</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Retrospective</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73 / 73</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extLst>
                  <a:ext uri="{0D108BD9-81ED-4DB2-BD59-A6C34878D82A}">
                    <a16:rowId xmlns:a16="http://schemas.microsoft.com/office/drawing/2014/main" val="2658319501"/>
                  </a:ext>
                </a:extLst>
              </a:tr>
              <a:tr h="324803">
                <a:tc>
                  <a:txBody>
                    <a:bodyPr/>
                    <a:lstStyle/>
                    <a:p>
                      <a:pPr algn="ctr">
                        <a:lnSpc>
                          <a:spcPct val="115000"/>
                        </a:lnSpc>
                        <a:spcAft>
                          <a:spcPts val="1000"/>
                        </a:spcAft>
                      </a:pPr>
                      <a:r>
                        <a:rPr lang="en-GB" sz="1000" b="0">
                          <a:solidFill>
                            <a:schemeClr val="lt1">
                              <a:alpha val="42000"/>
                            </a:schemeClr>
                          </a:solidFill>
                          <a:effectLst/>
                        </a:rPr>
                        <a:t>McClune et al - 2016</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a:solidFill>
                            <a:schemeClr val="dk1">
                              <a:alpha val="42000"/>
                            </a:schemeClr>
                          </a:solidFill>
                          <a:effectLst/>
                        </a:rPr>
                        <a:t>Retrospective</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101 / 101</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extLst>
                  <a:ext uri="{0D108BD9-81ED-4DB2-BD59-A6C34878D82A}">
                    <a16:rowId xmlns:a16="http://schemas.microsoft.com/office/drawing/2014/main" val="1826214332"/>
                  </a:ext>
                </a:extLst>
              </a:tr>
              <a:tr h="324803">
                <a:tc>
                  <a:txBody>
                    <a:bodyPr/>
                    <a:lstStyle/>
                    <a:p>
                      <a:pPr algn="ctr">
                        <a:lnSpc>
                          <a:spcPct val="115000"/>
                        </a:lnSpc>
                        <a:spcAft>
                          <a:spcPts val="1000"/>
                        </a:spcAft>
                      </a:pPr>
                      <a:r>
                        <a:rPr lang="en-GB" sz="1000" b="0">
                          <a:solidFill>
                            <a:schemeClr val="lt1">
                              <a:alpha val="42000"/>
                            </a:schemeClr>
                          </a:solidFill>
                          <a:effectLst/>
                        </a:rPr>
                        <a:t>Mehta et al – 2016</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Retrospective</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tc>
                  <a:txBody>
                    <a:bodyPr/>
                    <a:lstStyle/>
                    <a:p>
                      <a:pPr algn="ctr">
                        <a:lnSpc>
                          <a:spcPct val="115000"/>
                        </a:lnSpc>
                        <a:spcAft>
                          <a:spcPts val="1000"/>
                        </a:spcAft>
                      </a:pPr>
                      <a:r>
                        <a:rPr lang="en-GB" sz="1000" b="0">
                          <a:solidFill>
                            <a:schemeClr val="dk1">
                              <a:alpha val="42000"/>
                            </a:schemeClr>
                          </a:solidFill>
                          <a:effectLst/>
                        </a:rPr>
                        <a:t>55 / 55</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extLst>
                  <a:ext uri="{0D108BD9-81ED-4DB2-BD59-A6C34878D82A}">
                    <a16:rowId xmlns:a16="http://schemas.microsoft.com/office/drawing/2014/main" val="2814161768"/>
                  </a:ext>
                </a:extLst>
              </a:tr>
              <a:tr h="435449">
                <a:tc>
                  <a:txBody>
                    <a:bodyPr/>
                    <a:lstStyle/>
                    <a:p>
                      <a:pPr algn="ctr">
                        <a:lnSpc>
                          <a:spcPct val="115000"/>
                        </a:lnSpc>
                        <a:spcAft>
                          <a:spcPts val="1000"/>
                        </a:spcAft>
                      </a:pPr>
                      <a:r>
                        <a:rPr lang="en-GB" sz="1000" b="0">
                          <a:solidFill>
                            <a:schemeClr val="lt1">
                              <a:alpha val="42000"/>
                            </a:schemeClr>
                          </a:solidFill>
                          <a:effectLst/>
                        </a:rPr>
                        <a:t>Popowicz et al – 2017</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Prospective observational</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61 / 61</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extLst>
                  <a:ext uri="{0D108BD9-81ED-4DB2-BD59-A6C34878D82A}">
                    <a16:rowId xmlns:a16="http://schemas.microsoft.com/office/drawing/2014/main" val="932559939"/>
                  </a:ext>
                </a:extLst>
              </a:tr>
              <a:tr h="811409">
                <a:tc>
                  <a:txBody>
                    <a:bodyPr/>
                    <a:lstStyle/>
                    <a:p>
                      <a:pPr algn="ctr">
                        <a:lnSpc>
                          <a:spcPct val="115000"/>
                        </a:lnSpc>
                        <a:spcAft>
                          <a:spcPts val="1000"/>
                        </a:spcAft>
                      </a:pPr>
                      <a:r>
                        <a:rPr lang="en-GB" sz="1000" b="0" dirty="0" err="1">
                          <a:solidFill>
                            <a:schemeClr val="lt1">
                              <a:alpha val="42000"/>
                            </a:schemeClr>
                          </a:solidFill>
                          <a:effectLst/>
                        </a:rPr>
                        <a:t>Kheir</a:t>
                      </a:r>
                      <a:r>
                        <a:rPr lang="en-GB" sz="1000" b="0" dirty="0">
                          <a:solidFill>
                            <a:schemeClr val="lt1">
                              <a:alpha val="42000"/>
                            </a:schemeClr>
                          </a:solidFill>
                          <a:effectLst/>
                        </a:rPr>
                        <a:t> et al – 2018</a:t>
                      </a:r>
                      <a:endParaRPr lang="en-GB" sz="1000" b="0" dirty="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a:solidFill>
                            <a:schemeClr val="dk1">
                              <a:alpha val="42000"/>
                            </a:schemeClr>
                          </a:solidFill>
                          <a:effectLst/>
                        </a:rPr>
                        <a:t>Prospective observational</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38 / 38</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extLst>
                  <a:ext uri="{0D108BD9-81ED-4DB2-BD59-A6C34878D82A}">
                    <a16:rowId xmlns:a16="http://schemas.microsoft.com/office/drawing/2014/main" val="1022997061"/>
                  </a:ext>
                </a:extLst>
              </a:tr>
              <a:tr h="435449">
                <a:tc>
                  <a:txBody>
                    <a:bodyPr/>
                    <a:lstStyle/>
                    <a:p>
                      <a:pPr algn="ctr">
                        <a:lnSpc>
                          <a:spcPct val="115000"/>
                        </a:lnSpc>
                        <a:spcAft>
                          <a:spcPts val="1000"/>
                        </a:spcAft>
                      </a:pPr>
                      <a:r>
                        <a:rPr lang="en-GB" sz="1000" b="0">
                          <a:solidFill>
                            <a:schemeClr val="lt1">
                              <a:alpha val="42000"/>
                            </a:schemeClr>
                          </a:solidFill>
                          <a:effectLst/>
                        </a:rPr>
                        <a:t>Khemasuwan </a:t>
                      </a:r>
                    </a:p>
                    <a:p>
                      <a:pPr algn="ctr">
                        <a:lnSpc>
                          <a:spcPct val="115000"/>
                        </a:lnSpc>
                        <a:spcAft>
                          <a:spcPts val="1000"/>
                        </a:spcAft>
                      </a:pPr>
                      <a:r>
                        <a:rPr lang="en-GB" sz="1000" b="0">
                          <a:solidFill>
                            <a:schemeClr val="lt1">
                              <a:alpha val="42000"/>
                            </a:schemeClr>
                          </a:solidFill>
                          <a:effectLst/>
                        </a:rPr>
                        <a:t>et al – 2018</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a:solidFill>
                            <a:schemeClr val="dk1">
                              <a:alpha val="42000"/>
                            </a:schemeClr>
                          </a:solidFill>
                          <a:effectLst/>
                        </a:rPr>
                        <a:t>Retrospective analysis</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84 / 84</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20000"/>
                        <a:alpha val="57055"/>
                      </a:schemeClr>
                    </a:solidFill>
                  </a:tcPr>
                </a:tc>
                <a:extLst>
                  <a:ext uri="{0D108BD9-81ED-4DB2-BD59-A6C34878D82A}">
                    <a16:rowId xmlns:a16="http://schemas.microsoft.com/office/drawing/2014/main" val="3037824161"/>
                  </a:ext>
                </a:extLst>
              </a:tr>
              <a:tr h="625793">
                <a:tc>
                  <a:txBody>
                    <a:bodyPr/>
                    <a:lstStyle/>
                    <a:p>
                      <a:pPr algn="ctr">
                        <a:lnSpc>
                          <a:spcPct val="115000"/>
                        </a:lnSpc>
                        <a:spcAft>
                          <a:spcPts val="1000"/>
                        </a:spcAft>
                      </a:pPr>
                      <a:r>
                        <a:rPr lang="en-GB" sz="1000" b="0">
                          <a:solidFill>
                            <a:schemeClr val="lt1">
                              <a:alpha val="42000"/>
                            </a:schemeClr>
                          </a:solidFill>
                          <a:effectLst/>
                        </a:rPr>
                        <a:t>Jiang et al - 2020</a:t>
                      </a:r>
                      <a:endParaRPr lang="en-GB" sz="1000" b="0">
                        <a:solidFill>
                          <a:schemeClr val="lt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alpha val="57055"/>
                      </a:schemeClr>
                    </a:solidFill>
                  </a:tcPr>
                </a:tc>
                <a:tc>
                  <a:txBody>
                    <a:bodyPr/>
                    <a:lstStyle/>
                    <a:p>
                      <a:pPr algn="ctr">
                        <a:lnSpc>
                          <a:spcPct val="115000"/>
                        </a:lnSpc>
                        <a:spcAft>
                          <a:spcPts val="1000"/>
                        </a:spcAft>
                      </a:pPr>
                      <a:r>
                        <a:rPr lang="en-GB" sz="1000" b="0">
                          <a:solidFill>
                            <a:schemeClr val="dk1">
                              <a:alpha val="42000"/>
                            </a:schemeClr>
                          </a:solidFill>
                          <a:effectLst/>
                        </a:rPr>
                        <a:t>Retrospective cohort</a:t>
                      </a:r>
                      <a:endParaRPr lang="en-GB" sz="1000" b="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tc>
                  <a:txBody>
                    <a:bodyPr/>
                    <a:lstStyle/>
                    <a:p>
                      <a:pPr algn="ctr">
                        <a:lnSpc>
                          <a:spcPct val="115000"/>
                        </a:lnSpc>
                        <a:spcAft>
                          <a:spcPts val="1000"/>
                        </a:spcAft>
                      </a:pPr>
                      <a:r>
                        <a:rPr lang="en-GB" sz="1000" b="0" dirty="0">
                          <a:solidFill>
                            <a:schemeClr val="dk1">
                              <a:alpha val="42000"/>
                            </a:schemeClr>
                          </a:solidFill>
                          <a:effectLst/>
                        </a:rPr>
                        <a:t>56 / 56</a:t>
                      </a:r>
                      <a:endParaRPr lang="en-GB" sz="1000" b="0" dirty="0">
                        <a:solidFill>
                          <a:schemeClr val="dk1">
                            <a:alpha val="42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tint val="40000"/>
                        <a:alpha val="57055"/>
                      </a:schemeClr>
                    </a:solidFill>
                  </a:tcPr>
                </a:tc>
                <a:extLst>
                  <a:ext uri="{0D108BD9-81ED-4DB2-BD59-A6C34878D82A}">
                    <a16:rowId xmlns:a16="http://schemas.microsoft.com/office/drawing/2014/main" val="1247199384"/>
                  </a:ext>
                </a:extLst>
              </a:tr>
            </a:tbl>
          </a:graphicData>
        </a:graphic>
      </p:graphicFrame>
      <p:sp>
        <p:nvSpPr>
          <p:cNvPr id="6" name="Title 1">
            <a:extLst>
              <a:ext uri="{FF2B5EF4-FFF2-40B4-BE49-F238E27FC236}">
                <a16:creationId xmlns:a16="http://schemas.microsoft.com/office/drawing/2014/main" id="{1B6665A9-C9A2-ED12-B1B0-B5F55424F2DB}"/>
              </a:ext>
            </a:extLst>
          </p:cNvPr>
          <p:cNvSpPr>
            <a:spLocks noGrp="1"/>
          </p:cNvSpPr>
          <p:nvPr>
            <p:ph type="title" idx="4294967295"/>
          </p:nvPr>
        </p:nvSpPr>
        <p:spPr>
          <a:xfrm>
            <a:off x="2207568" y="245131"/>
            <a:ext cx="8229600" cy="1143000"/>
          </a:xfrm>
        </p:spPr>
        <p:txBody>
          <a:bodyPr>
            <a:normAutofit fontScale="90000"/>
          </a:bodyPr>
          <a:lstStyle/>
          <a:p>
            <a:r>
              <a:rPr lang="en-US" sz="3600" b="1" dirty="0"/>
              <a:t>tPA / </a:t>
            </a:r>
            <a:r>
              <a:rPr lang="en-US" sz="3600" b="1" dirty="0" err="1"/>
              <a:t>DNAse</a:t>
            </a:r>
            <a:r>
              <a:rPr lang="en-US" sz="3600" b="1" dirty="0"/>
              <a:t> </a:t>
            </a:r>
            <a:br>
              <a:rPr lang="en-US" sz="3600" b="1" dirty="0"/>
            </a:br>
            <a:r>
              <a:rPr lang="en-US" sz="3600" b="1" dirty="0"/>
              <a:t>experience</a:t>
            </a:r>
          </a:p>
        </p:txBody>
      </p:sp>
      <p:sp>
        <p:nvSpPr>
          <p:cNvPr id="7" name="TextBox 6">
            <a:extLst>
              <a:ext uri="{FF2B5EF4-FFF2-40B4-BE49-F238E27FC236}">
                <a16:creationId xmlns:a16="http://schemas.microsoft.com/office/drawing/2014/main" id="{B7825608-1AAB-0827-0328-AA7E1231F6EB}"/>
              </a:ext>
            </a:extLst>
          </p:cNvPr>
          <p:cNvSpPr txBox="1"/>
          <p:nvPr/>
        </p:nvSpPr>
        <p:spPr>
          <a:xfrm>
            <a:off x="6456041" y="4653137"/>
            <a:ext cx="3084831" cy="1200329"/>
          </a:xfrm>
          <a:prstGeom prst="rect">
            <a:avLst/>
          </a:prstGeom>
          <a:solidFill>
            <a:srgbClr val="487723"/>
          </a:solidFill>
          <a:ln>
            <a:noFill/>
          </a:ln>
        </p:spPr>
        <p:txBody>
          <a:bodyPr wrap="square" rtlCol="0">
            <a:spAutoFit/>
          </a:bodyPr>
          <a:lstStyle/>
          <a:p>
            <a:pPr algn="ctr"/>
            <a:endParaRPr lang="en-GB" dirty="0">
              <a:solidFill>
                <a:schemeClr val="bg1"/>
              </a:solidFill>
            </a:endParaRPr>
          </a:p>
          <a:p>
            <a:pPr algn="ctr"/>
            <a:r>
              <a:rPr lang="en-GB" b="1" dirty="0">
                <a:solidFill>
                  <a:schemeClr val="bg1"/>
                </a:solidFill>
              </a:rPr>
              <a:t>Why have we decided that surgery is bad outcome?</a:t>
            </a:r>
          </a:p>
          <a:p>
            <a:pPr algn="ctr"/>
            <a:endParaRPr lang="en-GB" b="1" dirty="0">
              <a:solidFill>
                <a:schemeClr val="bg1"/>
              </a:solidFill>
            </a:endParaRPr>
          </a:p>
        </p:txBody>
      </p:sp>
    </p:spTree>
    <p:extLst>
      <p:ext uri="{BB962C8B-B14F-4D97-AF65-F5344CB8AC3E}">
        <p14:creationId xmlns:p14="http://schemas.microsoft.com/office/powerpoint/2010/main" val="36710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7" y="3577167"/>
            <a:ext cx="184731" cy="369332"/>
          </a:xfrm>
          <a:prstGeom prst="rect">
            <a:avLst/>
          </a:prstGeom>
          <a:noFill/>
        </p:spPr>
        <p:txBody>
          <a:bodyPr wrap="none" rtlCol="0">
            <a:spAutoFit/>
          </a:bodyPr>
          <a:lstStyle/>
          <a:p>
            <a:endParaRPr lang="en-US" dirty="0"/>
          </a:p>
        </p:txBody>
      </p:sp>
      <p:sp>
        <p:nvSpPr>
          <p:cNvPr id="7" name="Rectangle 2">
            <a:extLst>
              <a:ext uri="{FF2B5EF4-FFF2-40B4-BE49-F238E27FC236}">
                <a16:creationId xmlns:a16="http://schemas.microsoft.com/office/drawing/2014/main" id="{7A861813-A958-0B4E-92D3-D6AD5F84A32F}"/>
              </a:ext>
            </a:extLst>
          </p:cNvPr>
          <p:cNvSpPr txBox="1">
            <a:spLocks noChangeArrowheads="1"/>
          </p:cNvSpPr>
          <p:nvPr/>
        </p:nvSpPr>
        <p:spPr>
          <a:xfrm>
            <a:off x="1955800" y="1695753"/>
            <a:ext cx="82804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Ø"/>
            </a:pPr>
            <a:endParaRPr lang="en-GB" sz="2400" dirty="0">
              <a:latin typeface="Arial" charset="0"/>
            </a:endParaRPr>
          </a:p>
        </p:txBody>
      </p:sp>
      <p:sp>
        <p:nvSpPr>
          <p:cNvPr id="2" name="TextBox 1">
            <a:extLst>
              <a:ext uri="{FF2B5EF4-FFF2-40B4-BE49-F238E27FC236}">
                <a16:creationId xmlns:a16="http://schemas.microsoft.com/office/drawing/2014/main" id="{F05E6559-A3CD-493F-ABE2-BE849493B5A7}"/>
              </a:ext>
            </a:extLst>
          </p:cNvPr>
          <p:cNvSpPr txBox="1"/>
          <p:nvPr/>
        </p:nvSpPr>
        <p:spPr>
          <a:xfrm>
            <a:off x="870859" y="1664775"/>
            <a:ext cx="5154531" cy="5324535"/>
          </a:xfrm>
          <a:prstGeom prst="rect">
            <a:avLst/>
          </a:prstGeom>
          <a:noFill/>
        </p:spPr>
        <p:txBody>
          <a:bodyPr wrap="square" rtlCol="0">
            <a:spAutoFit/>
          </a:bodyPr>
          <a:lstStyle/>
          <a:p>
            <a:pPr marL="285737" indent="-285737">
              <a:spcBef>
                <a:spcPts val="600"/>
              </a:spcBef>
              <a:buFont typeface="Arial" panose="020B0604020202020204" pitchFamily="34" charset="0"/>
              <a:buChar char="•"/>
            </a:pPr>
            <a:r>
              <a:rPr lang="en-GB" sz="2000" dirty="0">
                <a:cs typeface="Arial" panose="020B0604020202020204" pitchFamily="34" charset="0"/>
              </a:rPr>
              <a:t>Large series showing success rates of 80-90% with VATS </a:t>
            </a:r>
          </a:p>
          <a:p>
            <a:pPr marL="285737" indent="-285737">
              <a:buFont typeface="Arial" panose="020B0604020202020204" pitchFamily="34" charset="0"/>
              <a:buChar char="•"/>
            </a:pPr>
            <a:endParaRPr lang="en-GB" sz="2000" dirty="0">
              <a:cs typeface="Arial" panose="020B0604020202020204" pitchFamily="34" charset="0"/>
            </a:endParaRPr>
          </a:p>
          <a:p>
            <a:pPr marL="285737" indent="-285737">
              <a:buFont typeface="Arial" panose="020B0604020202020204" pitchFamily="34" charset="0"/>
              <a:buChar char="•"/>
            </a:pPr>
            <a:r>
              <a:rPr lang="en-GB" sz="2000" dirty="0">
                <a:cs typeface="Arial" panose="020B0604020202020204" pitchFamily="34" charset="0"/>
              </a:rPr>
              <a:t>VATS</a:t>
            </a:r>
          </a:p>
          <a:p>
            <a:pPr marL="742913" lvl="1" indent="-285737">
              <a:buFont typeface="Courier New" panose="02070309020205020404" pitchFamily="49" charset="0"/>
              <a:buChar char="o"/>
            </a:pPr>
            <a:r>
              <a:rPr lang="en-GB" sz="2000" dirty="0">
                <a:cs typeface="Arial" panose="020B0604020202020204" pitchFamily="34" charset="0"/>
              </a:rPr>
              <a:t>Conversion to open – 14%</a:t>
            </a:r>
          </a:p>
          <a:p>
            <a:pPr marL="742913" lvl="1" indent="-285737">
              <a:buFont typeface="Courier New" panose="02070309020205020404" pitchFamily="49" charset="0"/>
              <a:buChar char="o"/>
            </a:pPr>
            <a:r>
              <a:rPr lang="en-GB" sz="2000" dirty="0">
                <a:cs typeface="Arial" panose="020B0604020202020204" pitchFamily="34" charset="0"/>
              </a:rPr>
              <a:t>30d mortality - 2.8%</a:t>
            </a:r>
          </a:p>
          <a:p>
            <a:pPr marL="285737" indent="-285737">
              <a:spcBef>
                <a:spcPts val="600"/>
              </a:spcBef>
              <a:buFont typeface="Arial" panose="020B0604020202020204" pitchFamily="34" charset="0"/>
              <a:buChar char="•"/>
            </a:pPr>
            <a:endParaRPr lang="en-GB" sz="2000" dirty="0">
              <a:cs typeface="Arial" panose="020B0604020202020204" pitchFamily="34" charset="0"/>
            </a:endParaRPr>
          </a:p>
          <a:p>
            <a:pPr marL="285737" indent="-285737">
              <a:spcBef>
                <a:spcPts val="600"/>
              </a:spcBef>
              <a:buFont typeface="Arial" panose="020B0604020202020204" pitchFamily="34" charset="0"/>
              <a:buChar char="•"/>
            </a:pPr>
            <a:r>
              <a:rPr lang="en-GB" sz="2000" dirty="0">
                <a:cs typeface="Arial" panose="020B0604020202020204" pitchFamily="34" charset="0"/>
              </a:rPr>
              <a:t>RF for conversion- </a:t>
            </a:r>
            <a:r>
              <a:rPr lang="en-GB" sz="2000" b="1" dirty="0">
                <a:cs typeface="Arial" panose="020B0604020202020204" pitchFamily="34" charset="0"/>
              </a:rPr>
              <a:t>delayed referral</a:t>
            </a:r>
            <a:r>
              <a:rPr lang="en-GB" sz="2000" dirty="0">
                <a:cs typeface="Arial" panose="020B0604020202020204" pitchFamily="34" charset="0"/>
              </a:rPr>
              <a:t>, late stage disease</a:t>
            </a:r>
          </a:p>
          <a:p>
            <a:pPr marL="285737" indent="-285737">
              <a:spcBef>
                <a:spcPts val="600"/>
              </a:spcBef>
              <a:buFont typeface="Arial" panose="020B0604020202020204" pitchFamily="34" charset="0"/>
              <a:buChar char="•"/>
            </a:pPr>
            <a:endParaRPr lang="en-GB" sz="2000" dirty="0">
              <a:cs typeface="Arial" panose="020B0604020202020204" pitchFamily="34" charset="0"/>
            </a:endParaRPr>
          </a:p>
          <a:p>
            <a:pPr marL="285737" indent="-285737">
              <a:spcBef>
                <a:spcPts val="600"/>
              </a:spcBef>
              <a:buFont typeface="Arial" panose="020B0604020202020204" pitchFamily="34" charset="0"/>
              <a:buChar char="•"/>
            </a:pPr>
            <a:r>
              <a:rPr lang="en-GB" sz="2000" dirty="0">
                <a:cs typeface="Arial" panose="020B0604020202020204" pitchFamily="34" charset="0"/>
              </a:rPr>
              <a:t>Outcomes overall better when surgery performed </a:t>
            </a:r>
            <a:r>
              <a:rPr lang="en-GB" sz="2000" b="1" dirty="0">
                <a:cs typeface="Arial" panose="020B0604020202020204" pitchFamily="34" charset="0"/>
              </a:rPr>
              <a:t>within 4 weeks of symptom onset</a:t>
            </a:r>
          </a:p>
          <a:p>
            <a:pPr marL="742913" lvl="1" indent="-285737">
              <a:buFont typeface="Courier New" panose="02070309020205020404" pitchFamily="49" charset="0"/>
              <a:buChar char="o"/>
            </a:pPr>
            <a:endParaRPr lang="en-GB" sz="2000" dirty="0">
              <a:cs typeface="Arial" panose="020B0604020202020204" pitchFamily="34" charset="0"/>
            </a:endParaRPr>
          </a:p>
          <a:p>
            <a:pPr marL="285737" indent="-285737">
              <a:buFont typeface="Arial" panose="020B0604020202020204" pitchFamily="34" charset="0"/>
              <a:buChar char="•"/>
            </a:pPr>
            <a:endParaRPr lang="en-GB" sz="2000" dirty="0">
              <a:cs typeface="Arial" panose="020B0604020202020204" pitchFamily="34" charset="0"/>
            </a:endParaRPr>
          </a:p>
          <a:p>
            <a:pPr marL="285737" indent="-285737">
              <a:buFont typeface="Arial" panose="020B0604020202020204" pitchFamily="34" charset="0"/>
              <a:buChar char="•"/>
            </a:pPr>
            <a:endParaRPr lang="en-GB" sz="2000" dirty="0">
              <a:cs typeface="Arial" panose="020B0604020202020204" pitchFamily="34" charset="0"/>
            </a:endParaRPr>
          </a:p>
        </p:txBody>
      </p:sp>
      <p:sp>
        <p:nvSpPr>
          <p:cNvPr id="3" name="TextBox 2">
            <a:extLst>
              <a:ext uri="{FF2B5EF4-FFF2-40B4-BE49-F238E27FC236}">
                <a16:creationId xmlns:a16="http://schemas.microsoft.com/office/drawing/2014/main" id="{F14FFE48-4958-4493-9FB6-4893FADF5901}"/>
              </a:ext>
            </a:extLst>
          </p:cNvPr>
          <p:cNvSpPr txBox="1"/>
          <p:nvPr/>
        </p:nvSpPr>
        <p:spPr>
          <a:xfrm>
            <a:off x="6570669" y="5744534"/>
            <a:ext cx="5471924" cy="1015663"/>
          </a:xfrm>
          <a:prstGeom prst="rect">
            <a:avLst/>
          </a:prstGeom>
          <a:noFill/>
        </p:spPr>
        <p:txBody>
          <a:bodyPr wrap="square" rtlCol="0">
            <a:spAutoFit/>
          </a:bodyPr>
          <a:lstStyle/>
          <a:p>
            <a:r>
              <a:rPr lang="en-GB" sz="1500" b="1" dirty="0">
                <a:solidFill>
                  <a:schemeClr val="tx2"/>
                </a:solidFill>
              </a:rPr>
              <a:t>Towe et al </a:t>
            </a:r>
            <a:r>
              <a:rPr lang="en-GB" sz="1500" dirty="0">
                <a:solidFill>
                  <a:schemeClr val="tx2"/>
                </a:solidFill>
                <a:latin typeface="Calibri Light" panose="020F0302020204030204" pitchFamily="34" charset="0"/>
                <a:ea typeface="Times New Roman" panose="02020603050405020304" pitchFamily="18" charset="0"/>
              </a:rPr>
              <a:t>Morbidity and 30 day mortality after decortication for parapneumonic empyema and pleural effusion among patients in the Society of Thoracic Surgeons’ General Thoracic Surgery Database </a:t>
            </a:r>
            <a:r>
              <a:rPr lang="en-GB" sz="1500" b="1" dirty="0">
                <a:solidFill>
                  <a:schemeClr val="tx2"/>
                </a:solidFill>
              </a:rPr>
              <a:t>J </a:t>
            </a:r>
            <a:r>
              <a:rPr lang="en-GB" sz="1500" b="1" dirty="0" err="1">
                <a:solidFill>
                  <a:schemeClr val="tx2"/>
                </a:solidFill>
              </a:rPr>
              <a:t>Thorac</a:t>
            </a:r>
            <a:r>
              <a:rPr lang="en-GB" sz="1500" b="1" dirty="0">
                <a:solidFill>
                  <a:schemeClr val="tx2"/>
                </a:solidFill>
              </a:rPr>
              <a:t> Cardiovasc </a:t>
            </a:r>
            <a:r>
              <a:rPr lang="en-GB" sz="1500" b="1" dirty="0" err="1">
                <a:solidFill>
                  <a:schemeClr val="tx2"/>
                </a:solidFill>
              </a:rPr>
              <a:t>Surg</a:t>
            </a:r>
            <a:r>
              <a:rPr lang="en-GB" sz="1500" b="1" dirty="0">
                <a:solidFill>
                  <a:schemeClr val="tx2"/>
                </a:solidFill>
              </a:rPr>
              <a:t> 2019</a:t>
            </a:r>
          </a:p>
        </p:txBody>
      </p:sp>
      <p:pic>
        <p:nvPicPr>
          <p:cNvPr id="2050" name="Picture 2">
            <a:extLst>
              <a:ext uri="{FF2B5EF4-FFF2-40B4-BE49-F238E27FC236}">
                <a16:creationId xmlns:a16="http://schemas.microsoft.com/office/drawing/2014/main" id="{D79983FF-F348-41A5-A9EA-F1F2FDF8A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34"/>
          <a:stretch/>
        </p:blipFill>
        <p:spPr bwMode="auto">
          <a:xfrm>
            <a:off x="7392144" y="1517460"/>
            <a:ext cx="1773775" cy="382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031A2A-1A14-AB29-0214-7B0DD00BFE69}"/>
              </a:ext>
            </a:extLst>
          </p:cNvPr>
          <p:cNvSpPr>
            <a:spLocks noGrp="1"/>
          </p:cNvSpPr>
          <p:nvPr>
            <p:ph idx="4294967295"/>
          </p:nvPr>
        </p:nvSpPr>
        <p:spPr>
          <a:xfrm>
            <a:off x="1219200" y="2444750"/>
            <a:ext cx="10972800" cy="6034088"/>
          </a:xfrm>
        </p:spPr>
        <p:txBody>
          <a:bodyPr>
            <a:normAutofit/>
          </a:bodyPr>
          <a:lstStyle/>
          <a:p>
            <a:pPr marL="0" indent="0">
              <a:buNone/>
            </a:pPr>
            <a:r>
              <a:rPr lang="en-US" sz="2400" b="1" dirty="0">
                <a:solidFill>
                  <a:srgbClr val="C00000"/>
                </a:solidFill>
              </a:rPr>
              <a:t>VATS (Pan et al JTD 2019)</a:t>
            </a:r>
          </a:p>
          <a:p>
            <a:pPr marL="685783" indent="-685783"/>
            <a:r>
              <a:rPr lang="en-US" sz="2400" dirty="0"/>
              <a:t>5 studies (VATS vs open thoracotomy)</a:t>
            </a:r>
          </a:p>
          <a:p>
            <a:pPr marL="685783" indent="-685783"/>
            <a:r>
              <a:rPr lang="en-US" sz="2400" dirty="0"/>
              <a:t>606 cases</a:t>
            </a:r>
          </a:p>
          <a:p>
            <a:pPr marL="685783" indent="-685783"/>
            <a:r>
              <a:rPr lang="en-US" sz="2400" dirty="0"/>
              <a:t>Failure rate </a:t>
            </a:r>
            <a:r>
              <a:rPr lang="en-US" sz="2400" b="1" dirty="0">
                <a:solidFill>
                  <a:srgbClr val="002190"/>
                </a:solidFill>
              </a:rPr>
              <a:t>7.2%</a:t>
            </a:r>
            <a:r>
              <a:rPr lang="en-US" sz="2400" dirty="0"/>
              <a:t> (95% CI 5.3 to 9.6)</a:t>
            </a:r>
            <a:endParaRPr lang="en-US" sz="2400" b="1" dirty="0">
              <a:solidFill>
                <a:srgbClr val="002190"/>
              </a:solidFill>
            </a:endParaRPr>
          </a:p>
          <a:p>
            <a:pPr marL="1752556" lvl="2" indent="-685783"/>
            <a:endParaRPr lang="en-US" dirty="0"/>
          </a:p>
          <a:p>
            <a:pPr marL="0" indent="0">
              <a:buNone/>
            </a:pPr>
            <a:r>
              <a:rPr lang="en-US" sz="2400" b="1" dirty="0">
                <a:solidFill>
                  <a:srgbClr val="C00000"/>
                </a:solidFill>
              </a:rPr>
              <a:t>IET (RETROLYSIS) (</a:t>
            </a:r>
            <a:r>
              <a:rPr lang="en-US" sz="2400" b="1" dirty="0" err="1">
                <a:solidFill>
                  <a:srgbClr val="C00000"/>
                </a:solidFill>
              </a:rPr>
              <a:t>Akulian</a:t>
            </a:r>
            <a:r>
              <a:rPr lang="en-US" sz="2400" b="1" dirty="0">
                <a:solidFill>
                  <a:srgbClr val="C00000"/>
                </a:solidFill>
              </a:rPr>
              <a:t> &amp; Bedawi et al, CHEST 2022)</a:t>
            </a:r>
          </a:p>
          <a:p>
            <a:pPr marL="685783" indent="-685783"/>
            <a:r>
              <a:rPr lang="en-US" sz="2400" dirty="0"/>
              <a:t>1830 patients</a:t>
            </a:r>
          </a:p>
          <a:p>
            <a:pPr marL="685783" indent="-685783"/>
            <a:r>
              <a:rPr lang="en-US" sz="2400" dirty="0"/>
              <a:t>Failure rate </a:t>
            </a:r>
            <a:r>
              <a:rPr lang="en-US" sz="2400" b="1" dirty="0">
                <a:solidFill>
                  <a:srgbClr val="002190"/>
                </a:solidFill>
              </a:rPr>
              <a:t>18.0%</a:t>
            </a:r>
            <a:r>
              <a:rPr lang="en-US" sz="2400" dirty="0"/>
              <a:t> (95% CI 16.3 to 19.8)</a:t>
            </a:r>
          </a:p>
        </p:txBody>
      </p:sp>
      <p:sp>
        <p:nvSpPr>
          <p:cNvPr id="7" name="TextBox 6">
            <a:extLst>
              <a:ext uri="{FF2B5EF4-FFF2-40B4-BE49-F238E27FC236}">
                <a16:creationId xmlns:a16="http://schemas.microsoft.com/office/drawing/2014/main" id="{860BECAC-20AB-BE17-4035-F40600CAA77C}"/>
              </a:ext>
            </a:extLst>
          </p:cNvPr>
          <p:cNvSpPr txBox="1"/>
          <p:nvPr/>
        </p:nvSpPr>
        <p:spPr>
          <a:xfrm>
            <a:off x="508000" y="1556792"/>
            <a:ext cx="9404424" cy="584775"/>
          </a:xfrm>
          <a:prstGeom prst="rect">
            <a:avLst/>
          </a:prstGeom>
          <a:noFill/>
        </p:spPr>
        <p:txBody>
          <a:bodyPr wrap="square">
            <a:spAutoFit/>
          </a:bodyPr>
          <a:lstStyle/>
          <a:p>
            <a:pPr defTabSz="609585" eaLnBrk="1" fontAlgn="auto" hangingPunct="1">
              <a:spcBef>
                <a:spcPts val="0"/>
              </a:spcBef>
              <a:spcAft>
                <a:spcPts val="0"/>
              </a:spcAft>
            </a:pPr>
            <a:r>
              <a:rPr lang="en-US" sz="3200" b="1" dirty="0">
                <a:solidFill>
                  <a:srgbClr val="002190"/>
                </a:solidFill>
                <a:latin typeface="Calibri"/>
              </a:rPr>
              <a:t>IET vs VATS - Existing data on treatment failure rates </a:t>
            </a:r>
          </a:p>
        </p:txBody>
      </p:sp>
    </p:spTree>
    <p:extLst>
      <p:ext uri="{BB962C8B-B14F-4D97-AF65-F5344CB8AC3E}">
        <p14:creationId xmlns:p14="http://schemas.microsoft.com/office/powerpoint/2010/main" val="24957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B92A-30FC-0B63-2CD3-1795A44CA2E6}"/>
              </a:ext>
            </a:extLst>
          </p:cNvPr>
          <p:cNvSpPr>
            <a:spLocks noGrp="1"/>
          </p:cNvSpPr>
          <p:nvPr>
            <p:ph type="title" idx="4294967295"/>
          </p:nvPr>
        </p:nvSpPr>
        <p:spPr>
          <a:xfrm>
            <a:off x="0" y="2720975"/>
            <a:ext cx="10972800" cy="1143000"/>
          </a:xfrm>
        </p:spPr>
        <p:txBody>
          <a:bodyPr/>
          <a:lstStyle/>
          <a:p>
            <a:r>
              <a:rPr lang="en-US" b="1" dirty="0"/>
              <a:t>MIST3</a:t>
            </a:r>
          </a:p>
        </p:txBody>
      </p:sp>
    </p:spTree>
    <p:extLst>
      <p:ext uri="{BB962C8B-B14F-4D97-AF65-F5344CB8AC3E}">
        <p14:creationId xmlns:p14="http://schemas.microsoft.com/office/powerpoint/2010/main" val="38866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1" y="3540125"/>
            <a:ext cx="184731" cy="369332"/>
          </a:xfrm>
          <a:prstGeom prst="rect">
            <a:avLst/>
          </a:prstGeom>
          <a:noFill/>
        </p:spPr>
        <p:txBody>
          <a:bodyPr wrap="none" rtlCol="0">
            <a:spAutoFit/>
          </a:bodyPr>
          <a:lstStyle/>
          <a:p>
            <a:pPr>
              <a:defRPr/>
            </a:pPr>
            <a:endParaRPr lang="en-US" dirty="0">
              <a:solidFill>
                <a:prstClr val="black"/>
              </a:solidFill>
            </a:endParaRPr>
          </a:p>
        </p:txBody>
      </p:sp>
      <p:sp>
        <p:nvSpPr>
          <p:cNvPr id="7" name="Rectangle 2">
            <a:extLst>
              <a:ext uri="{FF2B5EF4-FFF2-40B4-BE49-F238E27FC236}">
                <a16:creationId xmlns:a16="http://schemas.microsoft.com/office/drawing/2014/main" id="{7A861813-A958-0B4E-92D3-D6AD5F84A32F}"/>
              </a:ext>
            </a:extLst>
          </p:cNvPr>
          <p:cNvSpPr txBox="1">
            <a:spLocks noChangeArrowheads="1"/>
          </p:cNvSpPr>
          <p:nvPr/>
        </p:nvSpPr>
        <p:spPr>
          <a:xfrm>
            <a:off x="2990850" y="2129065"/>
            <a:ext cx="6210300" cy="34290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Ø"/>
              <a:defRPr/>
            </a:pPr>
            <a:endParaRPr lang="en-GB" sz="1800" dirty="0">
              <a:solidFill>
                <a:prstClr val="black"/>
              </a:solidFill>
              <a:latin typeface="Arial" charset="0"/>
            </a:endParaRPr>
          </a:p>
        </p:txBody>
      </p:sp>
      <p:pic>
        <p:nvPicPr>
          <p:cNvPr id="3" name="Picture 2" descr="A close-up of a medical article&#10;&#10;AI-generated content may be incorrect.">
            <a:extLst>
              <a:ext uri="{FF2B5EF4-FFF2-40B4-BE49-F238E27FC236}">
                <a16:creationId xmlns:a16="http://schemas.microsoft.com/office/drawing/2014/main" id="{F7C61234-31BD-99C5-A575-B69B7A04B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17639"/>
            <a:ext cx="7772400" cy="4811485"/>
          </a:xfrm>
          <a:prstGeom prst="rect">
            <a:avLst/>
          </a:prstGeom>
          <a:ln>
            <a:solidFill>
              <a:schemeClr val="tx1"/>
            </a:solidFill>
          </a:ln>
        </p:spPr>
      </p:pic>
      <p:sp>
        <p:nvSpPr>
          <p:cNvPr id="4" name="TextBox 1">
            <a:extLst>
              <a:ext uri="{FF2B5EF4-FFF2-40B4-BE49-F238E27FC236}">
                <a16:creationId xmlns:a16="http://schemas.microsoft.com/office/drawing/2014/main" id="{B230B93B-D542-DDC9-839C-7A7AC823158B}"/>
              </a:ext>
            </a:extLst>
          </p:cNvPr>
          <p:cNvSpPr txBox="1">
            <a:spLocks noChangeArrowheads="1"/>
          </p:cNvSpPr>
          <p:nvPr/>
        </p:nvSpPr>
        <p:spPr bwMode="auto">
          <a:xfrm>
            <a:off x="7176120" y="6410765"/>
            <a:ext cx="61208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sz="1400" b="1" dirty="0" err="1">
                <a:solidFill>
                  <a:srgbClr val="C00000"/>
                </a:solidFill>
                <a:latin typeface="Arial" panose="020B0604020202020204" pitchFamily="34" charset="0"/>
                <a:cs typeface="Arial" panose="020B0604020202020204" pitchFamily="34" charset="0"/>
              </a:rPr>
              <a:t>Bedawi</a:t>
            </a:r>
            <a:r>
              <a:rPr lang="en-GB" sz="1400" b="1" dirty="0">
                <a:solidFill>
                  <a:srgbClr val="C00000"/>
                </a:solidFill>
                <a:latin typeface="Arial" panose="020B0604020202020204" pitchFamily="34" charset="0"/>
                <a:cs typeface="Arial" panose="020B0604020202020204" pitchFamily="34" charset="0"/>
              </a:rPr>
              <a:t> et al, AJRCCM, 2023 Dec 15;208(12):1305-1315</a:t>
            </a:r>
          </a:p>
        </p:txBody>
      </p:sp>
    </p:spTree>
    <p:extLst>
      <p:ext uri="{BB962C8B-B14F-4D97-AF65-F5344CB8AC3E}">
        <p14:creationId xmlns:p14="http://schemas.microsoft.com/office/powerpoint/2010/main" val="142188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4F6991-064D-3150-76C7-09F350CE2271}"/>
              </a:ext>
            </a:extLst>
          </p:cNvPr>
          <p:cNvSpPr txBox="1"/>
          <p:nvPr/>
        </p:nvSpPr>
        <p:spPr>
          <a:xfrm>
            <a:off x="9686767" y="6443535"/>
            <a:ext cx="5222789" cy="338554"/>
          </a:xfrm>
          <a:prstGeom prst="rect">
            <a:avLst/>
          </a:prstGeom>
          <a:noFill/>
        </p:spPr>
        <p:txBody>
          <a:bodyPr wrap="square">
            <a:spAutoFit/>
          </a:bodyPr>
          <a:lstStyle/>
          <a:p>
            <a:r>
              <a:rPr lang="en-GB" sz="1600" b="1" dirty="0">
                <a:solidFill>
                  <a:schemeClr val="tx2"/>
                </a:solidFill>
              </a:rPr>
              <a:t>Arnold et al ERJ 2018 </a:t>
            </a:r>
          </a:p>
        </p:txBody>
      </p:sp>
      <p:pic>
        <p:nvPicPr>
          <p:cNvPr id="4" name="Picture 3" descr="A graph of age groups and numbers&#10;&#10;Description automatically generated with medium confidence">
            <a:extLst>
              <a:ext uri="{FF2B5EF4-FFF2-40B4-BE49-F238E27FC236}">
                <a16:creationId xmlns:a16="http://schemas.microsoft.com/office/drawing/2014/main" id="{CD164092-4006-DA4A-1E5D-484E15F20D10}"/>
              </a:ext>
            </a:extLst>
          </p:cNvPr>
          <p:cNvPicPr>
            <a:picLocks noChangeAspect="1"/>
          </p:cNvPicPr>
          <p:nvPr/>
        </p:nvPicPr>
        <p:blipFill>
          <a:blip r:embed="rId3"/>
          <a:stretch>
            <a:fillRect/>
          </a:stretch>
        </p:blipFill>
        <p:spPr>
          <a:xfrm>
            <a:off x="267025" y="1648904"/>
            <a:ext cx="6405039" cy="4794630"/>
          </a:xfrm>
          <a:prstGeom prst="rect">
            <a:avLst/>
          </a:prstGeom>
        </p:spPr>
      </p:pic>
    </p:spTree>
    <p:extLst>
      <p:ext uri="{BB962C8B-B14F-4D97-AF65-F5344CB8AC3E}">
        <p14:creationId xmlns:p14="http://schemas.microsoft.com/office/powerpoint/2010/main" val="987716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AutoShape 14"/>
          <p:cNvCxnSpPr>
            <a:cxnSpLocks noChangeShapeType="1"/>
            <a:stCxn id="17411" idx="2"/>
            <a:endCxn id="12" idx="0"/>
          </p:cNvCxnSpPr>
          <p:nvPr/>
        </p:nvCxnSpPr>
        <p:spPr bwMode="auto">
          <a:xfrm>
            <a:off x="5901532" y="1987551"/>
            <a:ext cx="5804" cy="1339825"/>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410" name="Text Box 2"/>
          <p:cNvSpPr txBox="1">
            <a:spLocks noChangeArrowheads="1"/>
          </p:cNvSpPr>
          <p:nvPr/>
        </p:nvSpPr>
        <p:spPr bwMode="auto">
          <a:xfrm>
            <a:off x="5015881" y="332656"/>
            <a:ext cx="150714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GB" sz="3200" b="1" dirty="0">
                <a:solidFill>
                  <a:srgbClr val="002190"/>
                </a:solidFill>
                <a:cs typeface="ＭＳ Ｐゴシック" charset="0"/>
              </a:rPr>
              <a:t> MIST3</a:t>
            </a:r>
          </a:p>
        </p:txBody>
      </p:sp>
      <p:sp>
        <p:nvSpPr>
          <p:cNvPr id="17411" name="Text Box 3"/>
          <p:cNvSpPr txBox="1">
            <a:spLocks noChangeArrowheads="1"/>
          </p:cNvSpPr>
          <p:nvPr/>
        </p:nvSpPr>
        <p:spPr bwMode="auto">
          <a:xfrm>
            <a:off x="4651376" y="981076"/>
            <a:ext cx="2500313"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GB" sz="2000">
                <a:solidFill>
                  <a:prstClr val="black"/>
                </a:solidFill>
                <a:cs typeface="ＭＳ Ｐゴシック" charset="0"/>
              </a:rPr>
              <a:t>Purulent pleural fluid</a:t>
            </a:r>
          </a:p>
          <a:p>
            <a:pPr algn="ctr">
              <a:defRPr/>
            </a:pPr>
            <a:r>
              <a:rPr lang="en-GB" sz="2000">
                <a:solidFill>
                  <a:prstClr val="black"/>
                </a:solidFill>
                <a:cs typeface="ＭＳ Ｐゴシック" charset="0"/>
              </a:rPr>
              <a:t>Acidic, pH&lt;7.2</a:t>
            </a:r>
          </a:p>
          <a:p>
            <a:pPr algn="ctr">
              <a:defRPr/>
            </a:pPr>
            <a:r>
              <a:rPr lang="en-GB" sz="2000">
                <a:solidFill>
                  <a:prstClr val="black"/>
                </a:solidFill>
                <a:cs typeface="ＭＳ Ｐゴシック" charset="0"/>
              </a:rPr>
              <a:t>Bacteria positive</a:t>
            </a:r>
          </a:p>
        </p:txBody>
      </p:sp>
      <p:sp>
        <p:nvSpPr>
          <p:cNvPr id="17412" name="Text Box 6"/>
          <p:cNvSpPr txBox="1">
            <a:spLocks noChangeArrowheads="1"/>
          </p:cNvSpPr>
          <p:nvPr/>
        </p:nvSpPr>
        <p:spPr bwMode="auto">
          <a:xfrm>
            <a:off x="3141664" y="5126039"/>
            <a:ext cx="5545137"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GB" sz="2000" b="1" dirty="0">
                <a:solidFill>
                  <a:srgbClr val="002190"/>
                </a:solidFill>
                <a:cs typeface="ＭＳ Ｐゴシック" charset="0"/>
              </a:rPr>
              <a:t>Outcomes</a:t>
            </a:r>
            <a:r>
              <a:rPr lang="en-GB" sz="2000" dirty="0">
                <a:solidFill>
                  <a:srgbClr val="002190"/>
                </a:solidFill>
                <a:cs typeface="ＭＳ Ｐゴシック" charset="0"/>
              </a:rPr>
              <a:t>:</a:t>
            </a:r>
          </a:p>
          <a:p>
            <a:pPr marL="457200" indent="-457200" algn="ctr">
              <a:buFontTx/>
              <a:buAutoNum type="arabicPeriod"/>
              <a:defRPr/>
            </a:pPr>
            <a:r>
              <a:rPr lang="en-GB" sz="2000" dirty="0">
                <a:solidFill>
                  <a:prstClr val="black"/>
                </a:solidFill>
                <a:cs typeface="ＭＳ Ｐゴシック" charset="0"/>
              </a:rPr>
              <a:t>Feasibility of recruitment</a:t>
            </a:r>
          </a:p>
          <a:p>
            <a:pPr marL="457200" indent="-457200" algn="ctr">
              <a:buFontTx/>
              <a:buAutoNum type="arabicPeriod"/>
              <a:defRPr/>
            </a:pPr>
            <a:r>
              <a:rPr lang="en-GB" sz="2000" dirty="0">
                <a:solidFill>
                  <a:prstClr val="black"/>
                </a:solidFill>
                <a:cs typeface="ＭＳ Ｐゴシック" charset="0"/>
              </a:rPr>
              <a:t>Acceptance of randomisation</a:t>
            </a:r>
          </a:p>
          <a:p>
            <a:pPr marL="457200" indent="-457200" algn="ctr">
              <a:buFontTx/>
              <a:buAutoNum type="arabicPeriod"/>
              <a:defRPr/>
            </a:pPr>
            <a:r>
              <a:rPr lang="en-GB" sz="2000" dirty="0">
                <a:solidFill>
                  <a:prstClr val="black"/>
                </a:solidFill>
                <a:cs typeface="ＭＳ Ｐゴシック" charset="0"/>
              </a:rPr>
              <a:t>Feasibility of data collection</a:t>
            </a:r>
          </a:p>
        </p:txBody>
      </p:sp>
      <p:sp>
        <p:nvSpPr>
          <p:cNvPr id="17413" name="Text Box 11"/>
          <p:cNvSpPr txBox="1">
            <a:spLocks noChangeArrowheads="1"/>
          </p:cNvSpPr>
          <p:nvPr/>
        </p:nvSpPr>
        <p:spPr bwMode="auto">
          <a:xfrm>
            <a:off x="2148938" y="3333999"/>
            <a:ext cx="1394845" cy="646331"/>
          </a:xfrm>
          <a:prstGeom prst="rect">
            <a:avLst/>
          </a:prstGeom>
          <a:solidFill>
            <a:schemeClr val="bg2"/>
          </a:solidFill>
          <a:ln>
            <a:noFill/>
          </a:ln>
          <a:effectLst/>
        </p:spPr>
        <p:txBody>
          <a:bodyPr wrap="non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GB" b="1" dirty="0">
                <a:solidFill>
                  <a:srgbClr val="FF0000"/>
                </a:solidFill>
                <a:cs typeface="ＭＳ Ｐゴシック" charset="0"/>
              </a:rPr>
              <a:t>Early VATS</a:t>
            </a:r>
          </a:p>
          <a:p>
            <a:pPr algn="ctr">
              <a:defRPr/>
            </a:pPr>
            <a:r>
              <a:rPr lang="en-GB" b="1" dirty="0">
                <a:solidFill>
                  <a:srgbClr val="FF0000"/>
                </a:solidFill>
                <a:cs typeface="ＭＳ Ｐゴシック" charset="0"/>
              </a:rPr>
              <a:t>25</a:t>
            </a:r>
          </a:p>
        </p:txBody>
      </p:sp>
      <p:sp>
        <p:nvSpPr>
          <p:cNvPr id="17414" name="Text Box 12"/>
          <p:cNvSpPr txBox="1">
            <a:spLocks noChangeArrowheads="1"/>
          </p:cNvSpPr>
          <p:nvPr/>
        </p:nvSpPr>
        <p:spPr bwMode="auto">
          <a:xfrm>
            <a:off x="8304456" y="3337174"/>
            <a:ext cx="1578189" cy="646331"/>
          </a:xfrm>
          <a:prstGeom prst="rect">
            <a:avLst/>
          </a:prstGeom>
          <a:solidFill>
            <a:schemeClr val="bg2"/>
          </a:solidFill>
          <a:ln>
            <a:noFill/>
          </a:ln>
          <a:effectLst/>
        </p:spPr>
        <p:txBody>
          <a:bodyPr wrap="non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GB" b="1" dirty="0">
                <a:solidFill>
                  <a:srgbClr val="FF0000"/>
                </a:solidFill>
                <a:cs typeface="ＭＳ Ｐゴシック" charset="0"/>
              </a:rPr>
              <a:t>DNase &amp; tPA</a:t>
            </a:r>
          </a:p>
          <a:p>
            <a:pPr algn="ctr">
              <a:defRPr/>
            </a:pPr>
            <a:r>
              <a:rPr lang="en-GB" b="1" dirty="0">
                <a:solidFill>
                  <a:srgbClr val="FF0000"/>
                </a:solidFill>
                <a:cs typeface="ＭＳ Ｐゴシック" charset="0"/>
              </a:rPr>
              <a:t>25</a:t>
            </a:r>
          </a:p>
        </p:txBody>
      </p:sp>
      <p:cxnSp>
        <p:nvCxnSpPr>
          <p:cNvPr id="17415" name="AutoShape 13"/>
          <p:cNvCxnSpPr>
            <a:cxnSpLocks noChangeShapeType="1"/>
            <a:stCxn id="17411" idx="2"/>
            <a:endCxn id="17413" idx="0"/>
          </p:cNvCxnSpPr>
          <p:nvPr/>
        </p:nvCxnSpPr>
        <p:spPr bwMode="auto">
          <a:xfrm flipH="1">
            <a:off x="2846360" y="1987550"/>
            <a:ext cx="3055172" cy="1346448"/>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6" name="AutoShape 14"/>
          <p:cNvCxnSpPr>
            <a:cxnSpLocks noChangeShapeType="1"/>
            <a:stCxn id="17411" idx="2"/>
            <a:endCxn id="17414" idx="0"/>
          </p:cNvCxnSpPr>
          <p:nvPr/>
        </p:nvCxnSpPr>
        <p:spPr bwMode="auto">
          <a:xfrm>
            <a:off x="5901533" y="1987551"/>
            <a:ext cx="3192018" cy="1349623"/>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7" name="AutoShape 15"/>
          <p:cNvCxnSpPr>
            <a:cxnSpLocks noChangeShapeType="1"/>
            <a:stCxn id="17414" idx="2"/>
            <a:endCxn id="17412" idx="0"/>
          </p:cNvCxnSpPr>
          <p:nvPr/>
        </p:nvCxnSpPr>
        <p:spPr bwMode="auto">
          <a:xfrm flipH="1">
            <a:off x="5914233" y="3983505"/>
            <a:ext cx="3179318" cy="1142534"/>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8" name="AutoShape 16"/>
          <p:cNvCxnSpPr>
            <a:cxnSpLocks noChangeShapeType="1"/>
            <a:stCxn id="17413" idx="2"/>
            <a:endCxn id="17412" idx="0"/>
          </p:cNvCxnSpPr>
          <p:nvPr/>
        </p:nvCxnSpPr>
        <p:spPr bwMode="auto">
          <a:xfrm>
            <a:off x="2846360" y="3980330"/>
            <a:ext cx="3067872" cy="1145709"/>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420" name="Text Box 4"/>
          <p:cNvSpPr txBox="1">
            <a:spLocks noChangeArrowheads="1"/>
          </p:cNvSpPr>
          <p:nvPr/>
        </p:nvSpPr>
        <p:spPr bwMode="auto">
          <a:xfrm>
            <a:off x="2999657" y="2420888"/>
            <a:ext cx="5832649" cy="344364"/>
          </a:xfrm>
          <a:prstGeom prst="rect">
            <a:avLst/>
          </a:prstGeom>
          <a:solidFill>
            <a:srgbClr val="000000"/>
          </a:solidFill>
          <a:ln w="9525">
            <a:solidFill>
              <a:schemeClr val="tx1"/>
            </a:solidFill>
            <a:miter lim="800000"/>
            <a:headEnd/>
            <a:tailEnd/>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Aft>
                <a:spcPts val="1000"/>
              </a:spcAft>
              <a:defRPr/>
            </a:pPr>
            <a:r>
              <a:rPr lang="en-GB" b="1" dirty="0">
                <a:solidFill>
                  <a:prstClr val="white"/>
                </a:solidFill>
                <a:latin typeface="Verdana" charset="0"/>
                <a:cs typeface="ＭＳ Ｐゴシック" charset="0"/>
              </a:rPr>
              <a:t>RANDOMISATION</a:t>
            </a:r>
            <a:endParaRPr lang="en-US" dirty="0">
              <a:solidFill>
                <a:prstClr val="white"/>
              </a:solidFill>
              <a:cs typeface="ＭＳ Ｐゴシック" charset="0"/>
            </a:endParaRPr>
          </a:p>
        </p:txBody>
      </p:sp>
      <p:sp>
        <p:nvSpPr>
          <p:cNvPr id="12" name="Text Box 12"/>
          <p:cNvSpPr txBox="1">
            <a:spLocks noChangeArrowheads="1"/>
          </p:cNvSpPr>
          <p:nvPr/>
        </p:nvSpPr>
        <p:spPr bwMode="auto">
          <a:xfrm>
            <a:off x="5026082" y="3327376"/>
            <a:ext cx="1762509" cy="646331"/>
          </a:xfrm>
          <a:prstGeom prst="rect">
            <a:avLst/>
          </a:prstGeom>
          <a:solidFill>
            <a:schemeClr val="bg2"/>
          </a:solidFill>
          <a:ln>
            <a:noFill/>
          </a:ln>
          <a:effectLst/>
        </p:spPr>
        <p:txBody>
          <a:bodyPr wrap="non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GB" b="1" dirty="0">
                <a:solidFill>
                  <a:srgbClr val="FF0000"/>
                </a:solidFill>
                <a:cs typeface="ＭＳ Ｐゴシック" charset="0"/>
              </a:rPr>
              <a:t>Standard Care</a:t>
            </a:r>
          </a:p>
          <a:p>
            <a:pPr algn="ctr">
              <a:defRPr/>
            </a:pPr>
            <a:r>
              <a:rPr lang="en-GB" b="1" dirty="0">
                <a:solidFill>
                  <a:srgbClr val="FF0000"/>
                </a:solidFill>
                <a:cs typeface="ＭＳ Ｐゴシック" charset="0"/>
              </a:rPr>
              <a:t>25</a:t>
            </a:r>
          </a:p>
        </p:txBody>
      </p:sp>
      <p:cxnSp>
        <p:nvCxnSpPr>
          <p:cNvPr id="16" name="AutoShape 14"/>
          <p:cNvCxnSpPr>
            <a:cxnSpLocks noChangeShapeType="1"/>
            <a:stCxn id="12" idx="2"/>
            <a:endCxn id="17412" idx="0"/>
          </p:cNvCxnSpPr>
          <p:nvPr/>
        </p:nvCxnSpPr>
        <p:spPr bwMode="auto">
          <a:xfrm>
            <a:off x="5907336" y="3973706"/>
            <a:ext cx="6896" cy="1152332"/>
          </a:xfrm>
          <a:prstGeom prst="straightConnector1">
            <a:avLst/>
          </a:prstGeom>
          <a:noFill/>
          <a:ln w="31750">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95A0E5FE-655B-597C-C9EA-1F8D9B3D3BCF}"/>
              </a:ext>
            </a:extLst>
          </p:cNvPr>
          <p:cNvSpPr txBox="1">
            <a:spLocks noChangeArrowheads="1"/>
          </p:cNvSpPr>
          <p:nvPr/>
        </p:nvSpPr>
        <p:spPr bwMode="auto">
          <a:xfrm>
            <a:off x="7391944" y="6493280"/>
            <a:ext cx="61208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sz="1400" b="1" dirty="0" err="1">
                <a:solidFill>
                  <a:srgbClr val="C00000"/>
                </a:solidFill>
                <a:latin typeface="Arial" panose="020B0604020202020204" pitchFamily="34" charset="0"/>
                <a:cs typeface="Arial" panose="020B0604020202020204" pitchFamily="34" charset="0"/>
              </a:rPr>
              <a:t>Bedawi</a:t>
            </a:r>
            <a:r>
              <a:rPr lang="en-GB" sz="1400" b="1" dirty="0">
                <a:solidFill>
                  <a:srgbClr val="C00000"/>
                </a:solidFill>
                <a:latin typeface="Arial" panose="020B0604020202020204" pitchFamily="34" charset="0"/>
                <a:cs typeface="Arial" panose="020B0604020202020204" pitchFamily="34" charset="0"/>
              </a:rPr>
              <a:t> et al, AJRCCM, 2023 Dec 15;208(12):1305-1315</a:t>
            </a:r>
          </a:p>
        </p:txBody>
      </p:sp>
    </p:spTree>
    <p:extLst>
      <p:ext uri="{BB962C8B-B14F-4D97-AF65-F5344CB8AC3E}">
        <p14:creationId xmlns:p14="http://schemas.microsoft.com/office/powerpoint/2010/main" val="4238360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2647-043A-FBBB-D60C-C75BBA92DEF4}"/>
              </a:ext>
            </a:extLst>
          </p:cNvPr>
          <p:cNvSpPr>
            <a:spLocks noGrp="1"/>
          </p:cNvSpPr>
          <p:nvPr>
            <p:ph type="title" idx="4294967295"/>
          </p:nvPr>
        </p:nvSpPr>
        <p:spPr>
          <a:xfrm>
            <a:off x="0" y="274638"/>
            <a:ext cx="10972800" cy="1143000"/>
          </a:xfrm>
        </p:spPr>
        <p:txBody>
          <a:bodyPr>
            <a:normAutofit/>
          </a:bodyPr>
          <a:lstStyle/>
          <a:p>
            <a:r>
              <a:rPr lang="en-US" sz="3200" b="1" dirty="0"/>
              <a:t>MIST3 - Summary</a:t>
            </a:r>
          </a:p>
        </p:txBody>
      </p:sp>
      <p:sp>
        <p:nvSpPr>
          <p:cNvPr id="4" name="Content Placeholder 2">
            <a:extLst>
              <a:ext uri="{FF2B5EF4-FFF2-40B4-BE49-F238E27FC236}">
                <a16:creationId xmlns:a16="http://schemas.microsoft.com/office/drawing/2014/main" id="{15E983EF-2F70-D732-0089-F92297841E70}"/>
              </a:ext>
            </a:extLst>
          </p:cNvPr>
          <p:cNvSpPr txBox="1">
            <a:spLocks/>
          </p:cNvSpPr>
          <p:nvPr/>
        </p:nvSpPr>
        <p:spPr>
          <a:xfrm>
            <a:off x="609600" y="2348880"/>
            <a:ext cx="10972800" cy="372482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900"/>
              </a:spcBef>
              <a:spcAft>
                <a:spcPts val="0"/>
              </a:spcAft>
              <a:buNone/>
            </a:pPr>
            <a:r>
              <a:rPr lang="en-GB" sz="2000" b="1" dirty="0">
                <a:latin typeface="Arial" panose="020B0604020202020204" pitchFamily="34" charset="0"/>
                <a:cs typeface="Arial" panose="020B0604020202020204" pitchFamily="34" charset="0"/>
              </a:rPr>
              <a:t>1. Feasibility criteria met </a:t>
            </a:r>
            <a:r>
              <a:rPr lang="en-GB" sz="2000" dirty="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a:p>
            <a:pPr marL="742942" lvl="2" fontAlgn="auto">
              <a:spcBef>
                <a:spcPts val="900"/>
              </a:spcBef>
              <a:spcAft>
                <a:spcPts val="0"/>
              </a:spcAft>
            </a:pPr>
            <a:r>
              <a:rPr lang="en-GB" sz="1600" dirty="0">
                <a:latin typeface="Arial" panose="020B0604020202020204" pitchFamily="34" charset="0"/>
                <a:cs typeface="Arial" panose="020B0604020202020204" pitchFamily="34" charset="0"/>
              </a:rPr>
              <a:t>High levels of patient acceptability</a:t>
            </a:r>
          </a:p>
          <a:p>
            <a:pPr marL="0" indent="0" defTabSz="914400" eaLnBrk="0" hangingPunct="0">
              <a:spcBef>
                <a:spcPts val="900"/>
              </a:spcBef>
              <a:buNone/>
              <a:defRPr/>
            </a:pPr>
            <a:endParaRPr lang="en-GB" sz="2000" dirty="0">
              <a:solidFill>
                <a:prstClr val="black"/>
              </a:solidFill>
              <a:latin typeface="Arial" pitchFamily="34" charset="0"/>
              <a:cs typeface="Arial" panose="020B0604020202020204" pitchFamily="34" charset="0"/>
            </a:endParaRPr>
          </a:p>
          <a:p>
            <a:pPr marL="0" indent="0" defTabSz="914400" eaLnBrk="0" hangingPunct="0">
              <a:spcBef>
                <a:spcPts val="900"/>
              </a:spcBef>
              <a:buNone/>
              <a:defRPr/>
            </a:pPr>
            <a:r>
              <a:rPr lang="en-GB" sz="2000" dirty="0">
                <a:solidFill>
                  <a:prstClr val="black"/>
                </a:solidFill>
                <a:latin typeface="Arial" pitchFamily="34" charset="0"/>
                <a:cs typeface="Arial" panose="020B0604020202020204" pitchFamily="34" charset="0"/>
              </a:rPr>
              <a:t>2. Convincing evidence to remove standard care arm </a:t>
            </a:r>
            <a:r>
              <a:rPr lang="en-GB" sz="2000" b="1" dirty="0">
                <a:solidFill>
                  <a:prstClr val="black"/>
                </a:solidFill>
                <a:latin typeface="Arial" pitchFamily="34" charset="0"/>
                <a:cs typeface="Arial" panose="020B0604020202020204" pitchFamily="34" charset="0"/>
              </a:rPr>
              <a:t>but</a:t>
            </a:r>
            <a:r>
              <a:rPr lang="en-GB" sz="2000" dirty="0">
                <a:solidFill>
                  <a:prstClr val="black"/>
                </a:solidFill>
                <a:latin typeface="Arial" pitchFamily="34" charset="0"/>
                <a:cs typeface="Arial" panose="020B0604020202020204" pitchFamily="34" charset="0"/>
              </a:rPr>
              <a:t> </a:t>
            </a:r>
          </a:p>
          <a:p>
            <a:pPr lvl="1">
              <a:spcBef>
                <a:spcPts val="900"/>
              </a:spcBef>
              <a:buFont typeface="Arial" panose="020B0604020202020204" pitchFamily="34" charset="0"/>
              <a:buChar char="•"/>
            </a:pPr>
            <a:r>
              <a:rPr lang="en-GB" sz="1600" b="1" dirty="0">
                <a:solidFill>
                  <a:prstClr val="black"/>
                </a:solidFill>
                <a:latin typeface="Arial" pitchFamily="34" charset="0"/>
                <a:cs typeface="Arial" panose="020B0604020202020204" pitchFamily="34" charset="0"/>
              </a:rPr>
              <a:t>initial 24-hour drainage important</a:t>
            </a:r>
          </a:p>
          <a:p>
            <a:pPr lvl="1">
              <a:spcBef>
                <a:spcPts val="900"/>
              </a:spcBef>
              <a:buFont typeface="Arial" panose="020B0604020202020204" pitchFamily="34" charset="0"/>
              <a:buChar char="•"/>
            </a:pPr>
            <a:r>
              <a:rPr lang="en-GB" sz="1600" dirty="0">
                <a:solidFill>
                  <a:prstClr val="black"/>
                </a:solidFill>
                <a:latin typeface="Arial" pitchFamily="34" charset="0"/>
                <a:cs typeface="Arial" panose="020B0604020202020204" pitchFamily="34" charset="0"/>
              </a:rPr>
              <a:t>12% require no further treatment</a:t>
            </a:r>
          </a:p>
          <a:p>
            <a:pPr marL="0" indent="0" defTabSz="914400" eaLnBrk="0" hangingPunct="0">
              <a:spcBef>
                <a:spcPts val="900"/>
              </a:spcBef>
              <a:buNone/>
              <a:defRPr/>
            </a:pPr>
            <a:endParaRPr lang="en-GB" sz="2000" b="1" dirty="0">
              <a:solidFill>
                <a:prstClr val="black"/>
              </a:solidFill>
              <a:latin typeface="Arial" pitchFamily="34" charset="0"/>
              <a:cs typeface="Arial" panose="020B0604020202020204" pitchFamily="34" charset="0"/>
            </a:endParaRPr>
          </a:p>
          <a:p>
            <a:pPr marL="0" indent="0" defTabSz="914400" eaLnBrk="0" hangingPunct="0">
              <a:spcBef>
                <a:spcPts val="900"/>
              </a:spcBef>
              <a:buNone/>
              <a:defRPr/>
            </a:pPr>
            <a:r>
              <a:rPr lang="en-GB" sz="2000" b="1" dirty="0">
                <a:solidFill>
                  <a:prstClr val="black"/>
                </a:solidFill>
                <a:latin typeface="Arial" pitchFamily="34" charset="0"/>
                <a:cs typeface="Arial" panose="020B0604020202020204" pitchFamily="34" charset="0"/>
              </a:rPr>
              <a:t>3. Surgical compliance</a:t>
            </a:r>
          </a:p>
          <a:p>
            <a:pPr lvl="1" defTabSz="914400" eaLnBrk="0" hangingPunct="0">
              <a:spcBef>
                <a:spcPts val="900"/>
              </a:spcBef>
              <a:buFont typeface="Arial" panose="020B0604020202020204" pitchFamily="34" charset="0"/>
              <a:buChar char="•"/>
              <a:defRPr/>
            </a:pPr>
            <a:r>
              <a:rPr lang="en-GB" sz="1600" dirty="0">
                <a:solidFill>
                  <a:prstClr val="black"/>
                </a:solidFill>
                <a:latin typeface="Arial" pitchFamily="34" charset="0"/>
                <a:cs typeface="Arial" panose="020B0604020202020204" pitchFamily="34" charset="0"/>
              </a:rPr>
              <a:t>Only 10% refused due to ‘anaesthetic risk’</a:t>
            </a:r>
          </a:p>
          <a:p>
            <a:pPr lvl="1" defTabSz="914400" eaLnBrk="0" hangingPunct="0">
              <a:spcBef>
                <a:spcPts val="900"/>
              </a:spcBef>
              <a:buFont typeface="Arial" panose="020B0604020202020204" pitchFamily="34" charset="0"/>
              <a:buChar char="•"/>
              <a:defRPr/>
            </a:pPr>
            <a:r>
              <a:rPr lang="en-GB" sz="1600" dirty="0">
                <a:solidFill>
                  <a:prstClr val="black"/>
                </a:solidFill>
                <a:latin typeface="Arial" pitchFamily="34" charset="0"/>
                <a:cs typeface="Arial" panose="020B0604020202020204" pitchFamily="34" charset="0"/>
              </a:rPr>
              <a:t>35% did not receive surgery due to a ‘perceived’ improvement</a:t>
            </a:r>
          </a:p>
          <a:p>
            <a:pPr lvl="1">
              <a:spcBef>
                <a:spcPts val="900"/>
              </a:spcBef>
              <a:buFont typeface="Arial" panose="020B0604020202020204" pitchFamily="34" charset="0"/>
              <a:buChar char="•"/>
            </a:pPr>
            <a:endParaRPr lang="en-GB" sz="1600" dirty="0">
              <a:solidFill>
                <a:prstClr val="black"/>
              </a:solidFill>
              <a:latin typeface="Arial" pitchFamily="34" charset="0"/>
              <a:cs typeface="Arial" panose="020B0604020202020204" pitchFamily="34" charset="0"/>
            </a:endParaRPr>
          </a:p>
          <a:p>
            <a:pPr marL="742942" lvl="2" fontAlgn="auto">
              <a:spcBef>
                <a:spcPts val="900"/>
              </a:spcBef>
              <a:spcAft>
                <a:spcPts val="0"/>
              </a:spcAft>
            </a:pPr>
            <a:endParaRPr lang="en-GB" sz="1200" dirty="0">
              <a:latin typeface="Arial" panose="020B0604020202020204" pitchFamily="34" charset="0"/>
              <a:cs typeface="Arial" panose="020B0604020202020204" pitchFamily="34" charset="0"/>
            </a:endParaRPr>
          </a:p>
          <a:p>
            <a:pPr marL="128579" lvl="1" indent="0" fontAlgn="auto">
              <a:spcBef>
                <a:spcPts val="900"/>
              </a:spcBef>
              <a:spcAft>
                <a:spcPts val="0"/>
              </a:spcAft>
              <a:buNone/>
            </a:pPr>
            <a:endParaRPr lang="en-GB" sz="1600" dirty="0">
              <a:cs typeface="Arial" panose="020B0604020202020204" pitchFamily="34" charset="0"/>
            </a:endParaRPr>
          </a:p>
          <a:p>
            <a:pPr fontAlgn="auto">
              <a:spcAft>
                <a:spcPts val="0"/>
              </a:spcAft>
            </a:pPr>
            <a:endParaRPr lang="en-GB" sz="1600" dirty="0">
              <a:latin typeface="Avenir Book" panose="02000503020000020003" pitchFamily="2" charset="0"/>
            </a:endParaRPr>
          </a:p>
        </p:txBody>
      </p:sp>
      <p:sp>
        <p:nvSpPr>
          <p:cNvPr id="6" name="Rectangle 5">
            <a:extLst>
              <a:ext uri="{FF2B5EF4-FFF2-40B4-BE49-F238E27FC236}">
                <a16:creationId xmlns:a16="http://schemas.microsoft.com/office/drawing/2014/main" id="{BD0B283A-5AFB-BDFB-0318-C2B0034E5EE7}"/>
              </a:ext>
            </a:extLst>
          </p:cNvPr>
          <p:cNvSpPr/>
          <p:nvPr/>
        </p:nvSpPr>
        <p:spPr>
          <a:xfrm>
            <a:off x="8184628" y="6429474"/>
            <a:ext cx="2483372" cy="307777"/>
          </a:xfrm>
          <a:prstGeom prst="rect">
            <a:avLst/>
          </a:prstGeom>
        </p:spPr>
        <p:txBody>
          <a:bodyPr wrap="none">
            <a:spAutoFit/>
          </a:bodyPr>
          <a:lstStyle/>
          <a:p>
            <a:r>
              <a:rPr lang="en-US" sz="1400" b="1" dirty="0">
                <a:solidFill>
                  <a:srgbClr val="C00000"/>
                </a:solidFill>
                <a:latin typeface="Arial"/>
                <a:cs typeface="Arial"/>
              </a:rPr>
              <a:t>Bedawi et al AJRCCM 2023</a:t>
            </a:r>
            <a:endParaRPr lang="en-US" sz="1400" dirty="0">
              <a:solidFill>
                <a:srgbClr val="C00000"/>
              </a:solidFill>
            </a:endParaRPr>
          </a:p>
        </p:txBody>
      </p:sp>
    </p:spTree>
    <p:extLst>
      <p:ext uri="{BB962C8B-B14F-4D97-AF65-F5344CB8AC3E}">
        <p14:creationId xmlns:p14="http://schemas.microsoft.com/office/powerpoint/2010/main" val="37424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9012-EEBD-D4E1-652C-31B682401E8D}"/>
              </a:ext>
            </a:extLst>
          </p:cNvPr>
          <p:cNvSpPr>
            <a:spLocks noGrp="1"/>
          </p:cNvSpPr>
          <p:nvPr>
            <p:ph type="title" idx="4294967295"/>
          </p:nvPr>
        </p:nvSpPr>
        <p:spPr>
          <a:xfrm>
            <a:off x="0" y="274638"/>
            <a:ext cx="10972800" cy="1143000"/>
          </a:xfrm>
        </p:spPr>
        <p:txBody>
          <a:bodyPr>
            <a:normAutofit/>
          </a:bodyPr>
          <a:lstStyle/>
          <a:p>
            <a:r>
              <a:rPr lang="en-US" sz="3200" b="1" dirty="0"/>
              <a:t>MIST3 - Outcomes</a:t>
            </a:r>
          </a:p>
        </p:txBody>
      </p:sp>
      <p:sp>
        <p:nvSpPr>
          <p:cNvPr id="3" name="Content Placeholder 2">
            <a:extLst>
              <a:ext uri="{FF2B5EF4-FFF2-40B4-BE49-F238E27FC236}">
                <a16:creationId xmlns:a16="http://schemas.microsoft.com/office/drawing/2014/main" id="{8E61F7E2-9641-EA58-9356-A16C3F7AA412}"/>
              </a:ext>
            </a:extLst>
          </p:cNvPr>
          <p:cNvSpPr>
            <a:spLocks noGrp="1"/>
          </p:cNvSpPr>
          <p:nvPr>
            <p:ph idx="4294967295"/>
          </p:nvPr>
        </p:nvSpPr>
        <p:spPr>
          <a:xfrm>
            <a:off x="1219200" y="1903413"/>
            <a:ext cx="10972800" cy="4525962"/>
          </a:xfrm>
        </p:spPr>
        <p:txBody>
          <a:bodyPr>
            <a:normAutofit/>
          </a:bodyPr>
          <a:lstStyle/>
          <a:p>
            <a:pPr marL="514350" indent="-514350">
              <a:buFont typeface="+mj-lt"/>
              <a:buAutoNum type="arabicPeriod"/>
            </a:pPr>
            <a:r>
              <a:rPr lang="en-US" sz="2400" b="1" dirty="0">
                <a:solidFill>
                  <a:srgbClr val="C00000"/>
                </a:solidFill>
              </a:rPr>
              <a:t>Length of stay</a:t>
            </a:r>
          </a:p>
          <a:p>
            <a:pPr marL="1314450" lvl="2" indent="-514350"/>
            <a:r>
              <a:rPr lang="en-US" sz="1600" dirty="0"/>
              <a:t>No difference in overall </a:t>
            </a:r>
            <a:r>
              <a:rPr lang="en-US" sz="1600" dirty="0" err="1"/>
              <a:t>LoS</a:t>
            </a:r>
            <a:r>
              <a:rPr lang="en-US" sz="1600" dirty="0"/>
              <a:t> (7 days post randomisation)</a:t>
            </a:r>
          </a:p>
          <a:p>
            <a:pPr marL="1314450" lvl="2" indent="-514350"/>
            <a:r>
              <a:rPr lang="en-US" sz="1600" dirty="0"/>
              <a:t>Time to IET = 1 day, surgery = 3.5 days</a:t>
            </a:r>
          </a:p>
          <a:p>
            <a:pPr marL="1314450" lvl="2" indent="-514350"/>
            <a:r>
              <a:rPr lang="en-US" sz="1600" b="1" dirty="0">
                <a:solidFill>
                  <a:srgbClr val="002190"/>
                </a:solidFill>
              </a:rPr>
              <a:t>Surgery likely to accelerate discharge once occurs</a:t>
            </a:r>
          </a:p>
          <a:p>
            <a:pPr marL="1314450" lvl="2" indent="-514350"/>
            <a:endParaRPr lang="en-US" sz="100" dirty="0"/>
          </a:p>
          <a:p>
            <a:pPr marL="1314450" lvl="2" indent="-514350"/>
            <a:endParaRPr lang="en-US" sz="1800" dirty="0"/>
          </a:p>
          <a:p>
            <a:pPr marL="800100" lvl="2" indent="0">
              <a:buNone/>
            </a:pPr>
            <a:endParaRPr lang="en-US" sz="1800" dirty="0"/>
          </a:p>
          <a:p>
            <a:pPr marL="514350" indent="-514350">
              <a:buFont typeface="+mj-lt"/>
              <a:buAutoNum type="arabicPeriod"/>
            </a:pPr>
            <a:r>
              <a:rPr lang="en-US" sz="2400" b="1" dirty="0">
                <a:solidFill>
                  <a:srgbClr val="C00000"/>
                </a:solidFill>
              </a:rPr>
              <a:t>PROMS</a:t>
            </a:r>
          </a:p>
          <a:p>
            <a:pPr marL="1314450" lvl="2" indent="-514350"/>
            <a:r>
              <a:rPr lang="en-US" sz="1800" dirty="0"/>
              <a:t>Potential lower pain with IET at 2 months</a:t>
            </a:r>
          </a:p>
          <a:p>
            <a:pPr marL="1314450" lvl="2" indent="-514350"/>
            <a:r>
              <a:rPr lang="en-US" sz="1800" dirty="0"/>
              <a:t>Potential higher QOL with IET at 2 months</a:t>
            </a:r>
          </a:p>
          <a:p>
            <a:pPr marL="1314450" lvl="2" indent="-514350"/>
            <a:r>
              <a:rPr lang="en-US" sz="1800" b="1" dirty="0">
                <a:solidFill>
                  <a:srgbClr val="002190"/>
                </a:solidFill>
              </a:rPr>
              <a:t>IET may be more effective for PROMS</a:t>
            </a:r>
          </a:p>
          <a:p>
            <a:pPr marL="1314450" lvl="2" indent="-514350"/>
            <a:endParaRPr lang="en-US" sz="1800" dirty="0"/>
          </a:p>
        </p:txBody>
      </p:sp>
      <p:sp>
        <p:nvSpPr>
          <p:cNvPr id="4" name="Rectangle 3">
            <a:extLst>
              <a:ext uri="{FF2B5EF4-FFF2-40B4-BE49-F238E27FC236}">
                <a16:creationId xmlns:a16="http://schemas.microsoft.com/office/drawing/2014/main" id="{442FF439-EF2B-3542-38D4-941478B89DFF}"/>
              </a:ext>
            </a:extLst>
          </p:cNvPr>
          <p:cNvSpPr/>
          <p:nvPr/>
        </p:nvSpPr>
        <p:spPr>
          <a:xfrm>
            <a:off x="9099028" y="6290404"/>
            <a:ext cx="2483372" cy="307777"/>
          </a:xfrm>
          <a:prstGeom prst="rect">
            <a:avLst/>
          </a:prstGeom>
        </p:spPr>
        <p:txBody>
          <a:bodyPr wrap="none">
            <a:spAutoFit/>
          </a:bodyPr>
          <a:lstStyle/>
          <a:p>
            <a:r>
              <a:rPr lang="en-US" sz="1400" b="1" dirty="0">
                <a:solidFill>
                  <a:srgbClr val="C00000"/>
                </a:solidFill>
                <a:latin typeface="Arial"/>
                <a:cs typeface="Arial"/>
              </a:rPr>
              <a:t>Bedawi et al AJRCCM 2023</a:t>
            </a:r>
            <a:endParaRPr lang="en-US" sz="1400" dirty="0">
              <a:solidFill>
                <a:srgbClr val="C00000"/>
              </a:solidFill>
            </a:endParaRPr>
          </a:p>
        </p:txBody>
      </p:sp>
    </p:spTree>
    <p:extLst>
      <p:ext uri="{BB962C8B-B14F-4D97-AF65-F5344CB8AC3E}">
        <p14:creationId xmlns:p14="http://schemas.microsoft.com/office/powerpoint/2010/main" val="40604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0FD3-C057-D016-8E3E-6A18C9CD7247}"/>
            </a:ext>
          </a:extLst>
        </p:cNvPr>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B4E4838B-8560-4EF3-A761-B990BB151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56174"/>
            <a:ext cx="10972800" cy="2414016"/>
          </a:xfrm>
          <a:prstGeom prst="rect">
            <a:avLst/>
          </a:prstGeom>
          <a:noFill/>
        </p:spPr>
      </p:pic>
    </p:spTree>
    <p:extLst>
      <p:ext uri="{BB962C8B-B14F-4D97-AF65-F5344CB8AC3E}">
        <p14:creationId xmlns:p14="http://schemas.microsoft.com/office/powerpoint/2010/main" val="2072592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C056-858E-A301-DAA3-765B05AF24B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2CBC3DF-E643-ED9F-ACF3-2C92CB416E76}"/>
              </a:ext>
            </a:extLst>
          </p:cNvPr>
          <p:cNvSpPr/>
          <p:nvPr/>
        </p:nvSpPr>
        <p:spPr>
          <a:xfrm>
            <a:off x="8475171" y="6313088"/>
            <a:ext cx="3209533" cy="379656"/>
          </a:xfrm>
          <a:prstGeom prst="rect">
            <a:avLst/>
          </a:prstGeom>
        </p:spPr>
        <p:txBody>
          <a:bodyPr wrap="none">
            <a:spAutoFit/>
          </a:bodyPr>
          <a:lstStyle/>
          <a:p>
            <a:r>
              <a:rPr lang="en-US" sz="1867" b="1" dirty="0">
                <a:solidFill>
                  <a:schemeClr val="tx2"/>
                </a:solidFill>
                <a:latin typeface="Arial"/>
                <a:cs typeface="Arial"/>
              </a:rPr>
              <a:t>Bedawi et al 2025  in press</a:t>
            </a:r>
            <a:endParaRPr lang="en-US" sz="1867" dirty="0">
              <a:solidFill>
                <a:schemeClr val="tx2"/>
              </a:solidFill>
            </a:endParaRPr>
          </a:p>
        </p:txBody>
      </p:sp>
      <p:sp>
        <p:nvSpPr>
          <p:cNvPr id="10" name="Content Placeholder 2">
            <a:extLst>
              <a:ext uri="{FF2B5EF4-FFF2-40B4-BE49-F238E27FC236}">
                <a16:creationId xmlns:a16="http://schemas.microsoft.com/office/drawing/2014/main" id="{8423EC1A-C9A5-3248-F8F3-B360B1126AAB}"/>
              </a:ext>
            </a:extLst>
          </p:cNvPr>
          <p:cNvSpPr txBox="1">
            <a:spLocks/>
          </p:cNvSpPr>
          <p:nvPr/>
        </p:nvSpPr>
        <p:spPr>
          <a:xfrm>
            <a:off x="1042752" y="2060209"/>
            <a:ext cx="10972800" cy="60346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52556" lvl="2" indent="-685783"/>
            <a:endParaRPr lang="en-US" sz="2400" dirty="0">
              <a:latin typeface="Avenir Book" panose="02000503020000020003" pitchFamily="2" charset="0"/>
            </a:endParaRPr>
          </a:p>
        </p:txBody>
      </p:sp>
      <p:sp>
        <p:nvSpPr>
          <p:cNvPr id="2" name="TextBox 1">
            <a:extLst>
              <a:ext uri="{FF2B5EF4-FFF2-40B4-BE49-F238E27FC236}">
                <a16:creationId xmlns:a16="http://schemas.microsoft.com/office/drawing/2014/main" id="{21582FE1-DDFA-30C6-9EA6-5DBA35E012B7}"/>
              </a:ext>
            </a:extLst>
          </p:cNvPr>
          <p:cNvSpPr txBox="1"/>
          <p:nvPr/>
        </p:nvSpPr>
        <p:spPr>
          <a:xfrm>
            <a:off x="914400" y="1694329"/>
            <a:ext cx="8138995" cy="378565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000" dirty="0">
                <a:latin typeface="Arial" panose="020B0604020202020204" pitchFamily="34" charset="0"/>
                <a:cs typeface="Arial" panose="020B0604020202020204" pitchFamily="34" charset="0"/>
              </a:rPr>
              <a:t>Prospective multicentre qualitative study using semi-structured interview methodology</a:t>
            </a:r>
          </a:p>
          <a:p>
            <a:pPr marL="285750" indent="-285750">
              <a:spcBef>
                <a:spcPts val="1200"/>
              </a:spcBef>
              <a:buFont typeface="Arial" panose="020B0604020202020204" pitchFamily="34" charset="0"/>
              <a:buChar char="•"/>
            </a:pPr>
            <a:r>
              <a:rPr lang="en-GB" sz="2000" dirty="0">
                <a:latin typeface="Arial" panose="020B0604020202020204" pitchFamily="34" charset="0"/>
                <a:cs typeface="Arial" panose="020B0604020202020204" pitchFamily="34" charset="0"/>
              </a:rPr>
              <a:t>Purposive sampling until data saturation (n=15) </a:t>
            </a:r>
          </a:p>
          <a:p>
            <a:pPr marL="285750" indent="-285750">
              <a:spcBef>
                <a:spcPts val="12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Thematic analysis using Framework method</a:t>
            </a:r>
          </a:p>
          <a:p>
            <a:pPr>
              <a:spcBef>
                <a:spcPts val="1200"/>
              </a:spcBef>
            </a:pPr>
            <a:endParaRPr lang="en-GB" sz="2000" dirty="0">
              <a:latin typeface="Arial" panose="020B0604020202020204" pitchFamily="34" charset="0"/>
              <a:cs typeface="Arial" panose="020B0604020202020204" pitchFamily="34" charset="0"/>
            </a:endParaRPr>
          </a:p>
          <a:p>
            <a:pPr marL="342900" indent="-342900">
              <a:spcBef>
                <a:spcPts val="1200"/>
              </a:spcBef>
              <a:buClr>
                <a:srgbClr val="FF0000"/>
              </a:buClr>
              <a:buFont typeface="Wingdings" pitchFamily="2" charset="2"/>
              <a:buChar char="Ø"/>
            </a:pPr>
            <a:r>
              <a:rPr lang="en-GB" sz="2000" b="1" dirty="0">
                <a:latin typeface="Arial" panose="020B0604020202020204" pitchFamily="34" charset="0"/>
                <a:cs typeface="Arial" panose="020B0604020202020204" pitchFamily="34" charset="0"/>
              </a:rPr>
              <a:t>No clear patient preference between interventions</a:t>
            </a:r>
          </a:p>
          <a:p>
            <a:pPr marL="342900" indent="-342900">
              <a:spcBef>
                <a:spcPts val="1200"/>
              </a:spcBef>
              <a:buClr>
                <a:srgbClr val="FF0000"/>
              </a:buClr>
              <a:buFont typeface="Wingdings" pitchFamily="2" charset="2"/>
              <a:buChar char="Ø"/>
            </a:pPr>
            <a:r>
              <a:rPr lang="en-GB" sz="2000" b="1" dirty="0">
                <a:latin typeface="Arial" panose="020B0604020202020204" pitchFamily="34" charset="0"/>
                <a:cs typeface="Arial" panose="020B0604020202020204" pitchFamily="34" charset="0"/>
              </a:rPr>
              <a:t>Pain is a significantly under treated symptom of pleural infection</a:t>
            </a:r>
          </a:p>
          <a:p>
            <a:pPr marL="285750" indent="-285750">
              <a:spcBef>
                <a:spcPts val="12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28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989B-2154-17F2-6944-ED52363BD0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A99733-60C5-C41A-4881-A973288785CC}"/>
              </a:ext>
            </a:extLst>
          </p:cNvPr>
          <p:cNvSpPr/>
          <p:nvPr/>
        </p:nvSpPr>
        <p:spPr>
          <a:xfrm>
            <a:off x="4887006" y="3080187"/>
            <a:ext cx="9976833" cy="666786"/>
          </a:xfrm>
          <a:prstGeom prst="rect">
            <a:avLst/>
          </a:prstGeom>
        </p:spPr>
        <p:txBody>
          <a:bodyPr wrap="square">
            <a:spAutoFit/>
          </a:bodyPr>
          <a:lstStyle/>
          <a:p>
            <a:pPr defTabSz="609585" eaLnBrk="1" fontAlgn="auto" hangingPunct="1">
              <a:spcBef>
                <a:spcPts val="0"/>
              </a:spcBef>
              <a:spcAft>
                <a:spcPts val="0"/>
              </a:spcAft>
            </a:pPr>
            <a:r>
              <a:rPr lang="en-US" sz="3733" b="1" dirty="0">
                <a:solidFill>
                  <a:srgbClr val="133176"/>
                </a:solidFill>
                <a:latin typeface="Arial"/>
                <a:cs typeface="Arial"/>
              </a:rPr>
              <a:t>MIST-4?</a:t>
            </a:r>
          </a:p>
        </p:txBody>
      </p:sp>
      <p:pic>
        <p:nvPicPr>
          <p:cNvPr id="2" name="Picture 1" descr="A logo for a company&#10;&#10;AI-generated content may be incorrect.">
            <a:extLst>
              <a:ext uri="{FF2B5EF4-FFF2-40B4-BE49-F238E27FC236}">
                <a16:creationId xmlns:a16="http://schemas.microsoft.com/office/drawing/2014/main" id="{55B9F0AF-4F63-879A-8FA1-87CF5879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30" y="187505"/>
            <a:ext cx="2984500" cy="1282700"/>
          </a:xfrm>
          <a:prstGeom prst="rect">
            <a:avLst/>
          </a:prstGeom>
        </p:spPr>
      </p:pic>
      <p:pic>
        <p:nvPicPr>
          <p:cNvPr id="6" name="Picture 5" descr="A close-up of a logo&#10;&#10;AI-generated content may be incorrect.">
            <a:extLst>
              <a:ext uri="{FF2B5EF4-FFF2-40B4-BE49-F238E27FC236}">
                <a16:creationId xmlns:a16="http://schemas.microsoft.com/office/drawing/2014/main" id="{D667118F-4856-A503-3C11-1CDF50018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870" y="161253"/>
            <a:ext cx="2781300" cy="1143000"/>
          </a:xfrm>
          <a:prstGeom prst="rect">
            <a:avLst/>
          </a:prstGeom>
        </p:spPr>
      </p:pic>
      <p:sp>
        <p:nvSpPr>
          <p:cNvPr id="7" name="Rectangle 6">
            <a:extLst>
              <a:ext uri="{FF2B5EF4-FFF2-40B4-BE49-F238E27FC236}">
                <a16:creationId xmlns:a16="http://schemas.microsoft.com/office/drawing/2014/main" id="{AC27B931-E9B1-F3E2-E7E9-1F0BD155D575}"/>
              </a:ext>
            </a:extLst>
          </p:cNvPr>
          <p:cNvSpPr/>
          <p:nvPr/>
        </p:nvSpPr>
        <p:spPr>
          <a:xfrm>
            <a:off x="7752184" y="47667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203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Description automatically generated">
            <a:extLst>
              <a:ext uri="{FF2B5EF4-FFF2-40B4-BE49-F238E27FC236}">
                <a16:creationId xmlns:a16="http://schemas.microsoft.com/office/drawing/2014/main" id="{939A5534-3050-4758-5670-56A4AF799988}"/>
              </a:ext>
            </a:extLst>
          </p:cNvPr>
          <p:cNvPicPr>
            <a:picLocks noChangeAspect="1"/>
          </p:cNvPicPr>
          <p:nvPr/>
        </p:nvPicPr>
        <p:blipFill>
          <a:blip r:embed="rId3"/>
          <a:srcRect t="56364"/>
          <a:stretch/>
        </p:blipFill>
        <p:spPr>
          <a:xfrm>
            <a:off x="753907" y="3039664"/>
            <a:ext cx="10684186" cy="3082928"/>
          </a:xfrm>
          <a:prstGeom prst="rect">
            <a:avLst/>
          </a:prstGeom>
        </p:spPr>
      </p:pic>
      <p:sp>
        <p:nvSpPr>
          <p:cNvPr id="6" name="TextBox 5">
            <a:extLst>
              <a:ext uri="{FF2B5EF4-FFF2-40B4-BE49-F238E27FC236}">
                <a16:creationId xmlns:a16="http://schemas.microsoft.com/office/drawing/2014/main" id="{92E085AF-3CE5-999C-D656-A25ABC351CAA}"/>
              </a:ext>
            </a:extLst>
          </p:cNvPr>
          <p:cNvSpPr txBox="1"/>
          <p:nvPr/>
        </p:nvSpPr>
        <p:spPr>
          <a:xfrm>
            <a:off x="2999656" y="1731966"/>
            <a:ext cx="5976664" cy="1077026"/>
          </a:xfrm>
          <a:prstGeom prst="rect">
            <a:avLst/>
          </a:prstGeom>
          <a:noFill/>
        </p:spPr>
        <p:txBody>
          <a:bodyPr wrap="square">
            <a:spAutoFit/>
          </a:bodyPr>
          <a:lstStyle/>
          <a:p>
            <a:pPr algn="ctr" defTabSz="609585" eaLnBrk="1" fontAlgn="auto" hangingPunct="1">
              <a:spcBef>
                <a:spcPts val="0"/>
              </a:spcBef>
              <a:spcAft>
                <a:spcPts val="0"/>
              </a:spcAft>
            </a:pPr>
            <a:r>
              <a:rPr lang="en-US" sz="2133" dirty="0">
                <a:solidFill>
                  <a:srgbClr val="9BBB59">
                    <a:lumMod val="50000"/>
                  </a:srgbClr>
                </a:solidFill>
                <a:cs typeface="Arial" panose="020B0604020202020204" pitchFamily="34" charset="0"/>
              </a:rPr>
              <a:t>In a patient with pleural infection not responding to standard care, which of the following would represent your current practice?</a:t>
            </a:r>
          </a:p>
        </p:txBody>
      </p:sp>
      <p:sp>
        <p:nvSpPr>
          <p:cNvPr id="2" name="Rectangle 1">
            <a:extLst>
              <a:ext uri="{FF2B5EF4-FFF2-40B4-BE49-F238E27FC236}">
                <a16:creationId xmlns:a16="http://schemas.microsoft.com/office/drawing/2014/main" id="{496FF4CB-7A89-739D-61B1-BFFC59E3AA1A}"/>
              </a:ext>
            </a:extLst>
          </p:cNvPr>
          <p:cNvSpPr/>
          <p:nvPr/>
        </p:nvSpPr>
        <p:spPr>
          <a:xfrm>
            <a:off x="753906" y="3501008"/>
            <a:ext cx="10814701" cy="100811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7" name="TextBox 6">
            <a:extLst>
              <a:ext uri="{FF2B5EF4-FFF2-40B4-BE49-F238E27FC236}">
                <a16:creationId xmlns:a16="http://schemas.microsoft.com/office/drawing/2014/main" id="{60F7D3FB-85A7-E438-0DE2-27AE1DD0065A}"/>
              </a:ext>
            </a:extLst>
          </p:cNvPr>
          <p:cNvSpPr txBox="1"/>
          <p:nvPr/>
        </p:nvSpPr>
        <p:spPr>
          <a:xfrm>
            <a:off x="3048000" y="196799"/>
            <a:ext cx="6096000" cy="1077218"/>
          </a:xfrm>
          <a:prstGeom prst="rect">
            <a:avLst/>
          </a:prstGeom>
          <a:noFill/>
        </p:spPr>
        <p:txBody>
          <a:bodyPr wrap="square">
            <a:spAutoFit/>
          </a:bodyPr>
          <a:lstStyle/>
          <a:p>
            <a:pPr algn="ctr"/>
            <a:r>
              <a:rPr lang="en-US" sz="3200" b="1" dirty="0">
                <a:solidFill>
                  <a:srgbClr val="133176"/>
                </a:solidFill>
                <a:latin typeface="Arial"/>
                <a:cs typeface="Arial"/>
              </a:rPr>
              <a:t>Current UK practice and equipoise</a:t>
            </a:r>
            <a:endParaRPr lang="en-GB" sz="3200" dirty="0"/>
          </a:p>
        </p:txBody>
      </p:sp>
    </p:spTree>
    <p:extLst>
      <p:ext uri="{BB962C8B-B14F-4D97-AF65-F5344CB8AC3E}">
        <p14:creationId xmlns:p14="http://schemas.microsoft.com/office/powerpoint/2010/main" val="13281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5" y="3577167"/>
            <a:ext cx="184731" cy="369332"/>
          </a:xfrm>
          <a:prstGeom prst="rect">
            <a:avLst/>
          </a:prstGeom>
          <a:noFill/>
        </p:spPr>
        <p:txBody>
          <a:bodyPr wrap="none" rtlCol="0">
            <a:spAutoFit/>
          </a:bodyPr>
          <a:lstStyle/>
          <a:p>
            <a:pPr defTabSz="609585" eaLnBrk="1" fontAlgn="auto" hangingPunct="1">
              <a:spcBef>
                <a:spcPts val="0"/>
              </a:spcBef>
              <a:spcAft>
                <a:spcPts val="0"/>
              </a:spcAft>
            </a:pPr>
            <a:endParaRPr lang="en-US" dirty="0">
              <a:solidFill>
                <a:prstClr val="black"/>
              </a:solidFill>
              <a:latin typeface="Calibri"/>
            </a:endParaRPr>
          </a:p>
        </p:txBody>
      </p:sp>
      <p:cxnSp>
        <p:nvCxnSpPr>
          <p:cNvPr id="20" name="AutoShape 16">
            <a:extLst>
              <a:ext uri="{FF2B5EF4-FFF2-40B4-BE49-F238E27FC236}">
                <a16:creationId xmlns:a16="http://schemas.microsoft.com/office/drawing/2014/main" id="{BB344692-A463-6A42-A1B3-F707F1C8D959}"/>
              </a:ext>
            </a:extLst>
          </p:cNvPr>
          <p:cNvCxnSpPr>
            <a:cxnSpLocks noChangeShapeType="1"/>
            <a:stCxn id="15" idx="2"/>
            <a:endCxn id="14" idx="0"/>
          </p:cNvCxnSpPr>
          <p:nvPr/>
        </p:nvCxnSpPr>
        <p:spPr bwMode="auto">
          <a:xfrm>
            <a:off x="3894161" y="4485622"/>
            <a:ext cx="1682091" cy="507101"/>
          </a:xfrm>
          <a:prstGeom prst="straightConnector1">
            <a:avLst/>
          </a:prstGeom>
          <a:noFill/>
          <a:ln w="31750">
            <a:solidFill>
              <a:schemeClr val="tx1"/>
            </a:solidFill>
            <a:round/>
            <a:headEn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1">
            <a:extLst>
              <a:ext uri="{FF2B5EF4-FFF2-40B4-BE49-F238E27FC236}">
                <a16:creationId xmlns:a16="http://schemas.microsoft.com/office/drawing/2014/main" id="{1590A673-224E-4FE8-82CB-800A562CACEB}"/>
              </a:ext>
            </a:extLst>
          </p:cNvPr>
          <p:cNvGrpSpPr/>
          <p:nvPr/>
        </p:nvGrpSpPr>
        <p:grpSpPr>
          <a:xfrm>
            <a:off x="2142620" y="1568275"/>
            <a:ext cx="6850739" cy="5035401"/>
            <a:chOff x="985652" y="1788292"/>
            <a:chExt cx="7065818" cy="5381583"/>
          </a:xfrm>
        </p:grpSpPr>
        <p:sp>
          <p:nvSpPr>
            <p:cNvPr id="13" name="Text Box 3">
              <a:extLst>
                <a:ext uri="{FF2B5EF4-FFF2-40B4-BE49-F238E27FC236}">
                  <a16:creationId xmlns:a16="http://schemas.microsoft.com/office/drawing/2014/main" id="{17B66697-BEEC-0540-B46E-E7FE50383C71}"/>
                </a:ext>
              </a:extLst>
            </p:cNvPr>
            <p:cNvSpPr txBox="1">
              <a:spLocks noChangeArrowheads="1"/>
            </p:cNvSpPr>
            <p:nvPr/>
          </p:nvSpPr>
          <p:spPr bwMode="auto">
            <a:xfrm>
              <a:off x="985652" y="1788292"/>
              <a:ext cx="7065818" cy="449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defTabSz="1015975">
                <a:defRPr/>
              </a:pPr>
              <a:r>
                <a:rPr lang="en-GB" sz="2133" b="1" dirty="0">
                  <a:solidFill>
                    <a:prstClr val="black"/>
                  </a:solidFill>
                  <a:cs typeface="ＭＳ Ｐゴシック" charset="0"/>
                </a:rPr>
                <a:t>Pleural infection as per standard diagnostic criteria</a:t>
              </a:r>
            </a:p>
          </p:txBody>
        </p:sp>
        <p:sp>
          <p:nvSpPr>
            <p:cNvPr id="14" name="Text Box 6">
              <a:extLst>
                <a:ext uri="{FF2B5EF4-FFF2-40B4-BE49-F238E27FC236}">
                  <a16:creationId xmlns:a16="http://schemas.microsoft.com/office/drawing/2014/main" id="{AF56ACAB-95BF-BD4C-898B-F491FA2328FB}"/>
                </a:ext>
              </a:extLst>
            </p:cNvPr>
            <p:cNvSpPr txBox="1">
              <a:spLocks noChangeArrowheads="1"/>
            </p:cNvSpPr>
            <p:nvPr/>
          </p:nvSpPr>
          <p:spPr bwMode="auto">
            <a:xfrm>
              <a:off x="2079012" y="5448169"/>
              <a:ext cx="4896141" cy="172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defTabSz="1015975">
                <a:defRPr/>
              </a:pPr>
              <a:r>
                <a:rPr lang="en-GB" sz="2400" b="1" dirty="0">
                  <a:solidFill>
                    <a:srgbClr val="002190"/>
                  </a:solidFill>
                  <a:cs typeface="ＭＳ Ｐゴシック" charset="0"/>
                </a:rPr>
                <a:t>Outcomes</a:t>
              </a:r>
              <a:r>
                <a:rPr lang="en-GB" sz="2400" dirty="0">
                  <a:solidFill>
                    <a:srgbClr val="002190"/>
                  </a:solidFill>
                  <a:cs typeface="ＭＳ Ｐゴシック" charset="0"/>
                </a:rPr>
                <a:t>:</a:t>
              </a:r>
            </a:p>
            <a:p>
              <a:pPr marL="457178" indent="-457178" algn="ctr" defTabSz="1015975">
                <a:buFontTx/>
                <a:buAutoNum type="arabicPeriod"/>
                <a:defRPr/>
              </a:pPr>
              <a:r>
                <a:rPr lang="en-GB" sz="1867" b="1" dirty="0">
                  <a:solidFill>
                    <a:prstClr val="black"/>
                  </a:solidFill>
                  <a:cs typeface="ＭＳ Ｐゴシック" charset="0"/>
                </a:rPr>
                <a:t>Treatment failure</a:t>
              </a:r>
            </a:p>
            <a:p>
              <a:pPr marL="457178" indent="-457178" algn="ctr" defTabSz="1015975">
                <a:buFontTx/>
                <a:buAutoNum type="arabicPeriod"/>
                <a:defRPr/>
              </a:pPr>
              <a:r>
                <a:rPr lang="en-GB" sz="1867" dirty="0">
                  <a:solidFill>
                    <a:prstClr val="black"/>
                  </a:solidFill>
                  <a:cs typeface="ＭＳ Ｐゴシック" charset="0"/>
                </a:rPr>
                <a:t>Length of stay</a:t>
              </a:r>
            </a:p>
            <a:p>
              <a:pPr marL="457178" indent="-457178" algn="ctr" defTabSz="1015975">
                <a:buFontTx/>
                <a:buAutoNum type="arabicPeriod"/>
                <a:defRPr/>
              </a:pPr>
              <a:r>
                <a:rPr lang="en-GB" sz="1867" dirty="0">
                  <a:solidFill>
                    <a:prstClr val="black"/>
                  </a:solidFill>
                  <a:cs typeface="ＭＳ Ｐゴシック" charset="0"/>
                </a:rPr>
                <a:t>Patient PROMS</a:t>
              </a:r>
            </a:p>
            <a:p>
              <a:pPr marL="457178" indent="-457178" algn="ctr" defTabSz="1015975">
                <a:buFontTx/>
                <a:buAutoNum type="arabicPeriod"/>
                <a:defRPr/>
              </a:pPr>
              <a:r>
                <a:rPr lang="en-GB" sz="1867" dirty="0">
                  <a:solidFill>
                    <a:prstClr val="black"/>
                  </a:solidFill>
                  <a:cs typeface="ＭＳ Ｐゴシック" charset="0"/>
                </a:rPr>
                <a:t>Cost effectiveness</a:t>
              </a:r>
            </a:p>
          </p:txBody>
        </p:sp>
        <p:sp>
          <p:nvSpPr>
            <p:cNvPr id="15" name="Text Box 11">
              <a:extLst>
                <a:ext uri="{FF2B5EF4-FFF2-40B4-BE49-F238E27FC236}">
                  <a16:creationId xmlns:a16="http://schemas.microsoft.com/office/drawing/2014/main" id="{5D43B265-5C59-A645-B053-28BB017B2D3B}"/>
                </a:ext>
              </a:extLst>
            </p:cNvPr>
            <p:cNvSpPr txBox="1">
              <a:spLocks noChangeArrowheads="1"/>
            </p:cNvSpPr>
            <p:nvPr/>
          </p:nvSpPr>
          <p:spPr bwMode="auto">
            <a:xfrm>
              <a:off x="1865564" y="4215439"/>
              <a:ext cx="1853237" cy="690766"/>
            </a:xfrm>
            <a:prstGeom prst="rect">
              <a:avLst/>
            </a:prstGeom>
            <a:solidFill>
              <a:srgbClr val="C00000"/>
            </a:solidFill>
            <a:ln>
              <a:noFill/>
            </a:ln>
            <a:effectLst/>
          </p:spPr>
          <p:txBody>
            <a:bodyPr wrap="squar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defTabSz="1015975">
                <a:defRPr/>
              </a:pPr>
              <a:r>
                <a:rPr lang="en-GB" b="1" dirty="0">
                  <a:solidFill>
                    <a:prstClr val="white"/>
                  </a:solidFill>
                  <a:cs typeface="ＭＳ Ｐゴシック" charset="0"/>
                </a:rPr>
                <a:t>Early VATS</a:t>
              </a:r>
            </a:p>
            <a:p>
              <a:pPr algn="ctr" defTabSz="1015975">
                <a:defRPr/>
              </a:pPr>
              <a:r>
                <a:rPr lang="en-GB" b="1" dirty="0" err="1">
                  <a:solidFill>
                    <a:prstClr val="white"/>
                  </a:solidFill>
                  <a:cs typeface="ＭＳ Ｐゴシック" charset="0"/>
                </a:rPr>
                <a:t>debridment</a:t>
              </a:r>
              <a:endParaRPr lang="en-GB" b="1" dirty="0">
                <a:solidFill>
                  <a:prstClr val="white"/>
                </a:solidFill>
                <a:cs typeface="ＭＳ Ｐゴシック" charset="0"/>
              </a:endParaRPr>
            </a:p>
          </p:txBody>
        </p:sp>
        <p:sp>
          <p:nvSpPr>
            <p:cNvPr id="16" name="Text Box 12">
              <a:extLst>
                <a:ext uri="{FF2B5EF4-FFF2-40B4-BE49-F238E27FC236}">
                  <a16:creationId xmlns:a16="http://schemas.microsoft.com/office/drawing/2014/main" id="{CC9E70E3-4A98-7642-BAF2-6C5A520F44A5}"/>
                </a:ext>
              </a:extLst>
            </p:cNvPr>
            <p:cNvSpPr txBox="1">
              <a:spLocks noChangeArrowheads="1"/>
            </p:cNvSpPr>
            <p:nvPr/>
          </p:nvSpPr>
          <p:spPr bwMode="auto">
            <a:xfrm>
              <a:off x="5368422" y="4243207"/>
              <a:ext cx="1479137" cy="690766"/>
            </a:xfrm>
            <a:prstGeom prst="rect">
              <a:avLst/>
            </a:prstGeom>
            <a:solidFill>
              <a:srgbClr val="C00000"/>
            </a:solidFill>
            <a:ln>
              <a:noFill/>
            </a:ln>
            <a:effectLst/>
          </p:spPr>
          <p:txBody>
            <a:bodyPr wrap="square">
              <a:spAutoFit/>
            </a:bodyPr>
            <a:lstStyle>
              <a:lvl1pPr defTabSz="762000">
                <a:defRPr>
                  <a:solidFill>
                    <a:schemeClr val="tx1"/>
                  </a:solidFill>
                  <a:latin typeface="Arial" charset="0"/>
                  <a:ea typeface="ＭＳ Ｐゴシック" charset="0"/>
                </a:defRPr>
              </a:lvl1pPr>
              <a:lvl2pPr marL="742950" indent="-285750" defTabSz="762000">
                <a:defRPr>
                  <a:solidFill>
                    <a:schemeClr val="tx1"/>
                  </a:solidFill>
                  <a:latin typeface="Arial" charset="0"/>
                  <a:ea typeface="ＭＳ Ｐゴシック" charset="0"/>
                </a:defRPr>
              </a:lvl2pPr>
              <a:lvl3pPr marL="1143000" indent="-228600" defTabSz="762000">
                <a:defRPr>
                  <a:solidFill>
                    <a:schemeClr val="tx1"/>
                  </a:solidFill>
                  <a:latin typeface="Arial" charset="0"/>
                  <a:ea typeface="ＭＳ Ｐゴシック" charset="0"/>
                </a:defRPr>
              </a:lvl3pPr>
              <a:lvl4pPr marL="1600200" indent="-228600" defTabSz="762000">
                <a:defRPr>
                  <a:solidFill>
                    <a:schemeClr val="tx1"/>
                  </a:solidFill>
                  <a:latin typeface="Arial" charset="0"/>
                  <a:ea typeface="ＭＳ Ｐゴシック" charset="0"/>
                </a:defRPr>
              </a:lvl4pPr>
              <a:lvl5pPr marL="2057400" indent="-228600" defTabSz="762000">
                <a:defRPr>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a:solidFill>
                    <a:schemeClr val="tx1"/>
                  </a:solidFill>
                  <a:latin typeface="Arial" charset="0"/>
                  <a:ea typeface="ＭＳ Ｐゴシック" charset="0"/>
                </a:defRPr>
              </a:lvl9pPr>
            </a:lstStyle>
            <a:p>
              <a:pPr algn="ctr" defTabSz="1015975">
                <a:defRPr/>
              </a:pPr>
              <a:r>
                <a:rPr lang="en-GB" b="1" dirty="0">
                  <a:solidFill>
                    <a:prstClr val="white"/>
                  </a:solidFill>
                  <a:cs typeface="ＭＳ Ｐゴシック" charset="0"/>
                </a:rPr>
                <a:t>Early </a:t>
              </a:r>
            </a:p>
            <a:p>
              <a:pPr algn="ctr" defTabSz="1015975">
                <a:defRPr/>
              </a:pPr>
              <a:r>
                <a:rPr lang="en-GB" b="1" dirty="0">
                  <a:solidFill>
                    <a:prstClr val="white"/>
                  </a:solidFill>
                  <a:cs typeface="ＭＳ Ｐゴシック" charset="0"/>
                </a:rPr>
                <a:t>IET</a:t>
              </a:r>
            </a:p>
          </p:txBody>
        </p:sp>
        <p:cxnSp>
          <p:nvCxnSpPr>
            <p:cNvPr id="17" name="AutoShape 13">
              <a:extLst>
                <a:ext uri="{FF2B5EF4-FFF2-40B4-BE49-F238E27FC236}">
                  <a16:creationId xmlns:a16="http://schemas.microsoft.com/office/drawing/2014/main" id="{5916033F-1B5E-2F48-8361-7BCF03C584FC}"/>
                </a:ext>
              </a:extLst>
            </p:cNvPr>
            <p:cNvCxnSpPr>
              <a:cxnSpLocks noChangeShapeType="1"/>
              <a:endCxn id="15" idx="0"/>
            </p:cNvCxnSpPr>
            <p:nvPr/>
          </p:nvCxnSpPr>
          <p:spPr bwMode="auto">
            <a:xfrm flipH="1">
              <a:off x="2792183" y="2445225"/>
              <a:ext cx="1734900" cy="1770214"/>
            </a:xfrm>
            <a:prstGeom prst="straightConnector1">
              <a:avLst/>
            </a:prstGeom>
            <a:noFill/>
            <a:ln w="31750">
              <a:solidFill>
                <a:schemeClr val="tx1"/>
              </a:solidFill>
              <a:round/>
              <a:headEn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14">
              <a:extLst>
                <a:ext uri="{FF2B5EF4-FFF2-40B4-BE49-F238E27FC236}">
                  <a16:creationId xmlns:a16="http://schemas.microsoft.com/office/drawing/2014/main" id="{849397F2-59B9-9F45-81BD-0B3E2F47C7EE}"/>
                </a:ext>
              </a:extLst>
            </p:cNvPr>
            <p:cNvCxnSpPr>
              <a:cxnSpLocks noChangeShapeType="1"/>
            </p:cNvCxnSpPr>
            <p:nvPr/>
          </p:nvCxnSpPr>
          <p:spPr bwMode="auto">
            <a:xfrm>
              <a:off x="4527083" y="2445225"/>
              <a:ext cx="1479137" cy="1797989"/>
            </a:xfrm>
            <a:prstGeom prst="straightConnector1">
              <a:avLst/>
            </a:prstGeom>
            <a:noFill/>
            <a:ln w="31750">
              <a:solidFill>
                <a:schemeClr val="tx1"/>
              </a:solidFill>
              <a:round/>
              <a:headEn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5">
              <a:extLst>
                <a:ext uri="{FF2B5EF4-FFF2-40B4-BE49-F238E27FC236}">
                  <a16:creationId xmlns:a16="http://schemas.microsoft.com/office/drawing/2014/main" id="{5312DCBD-1F3E-1B4F-9CD1-CC44C8D23A12}"/>
                </a:ext>
              </a:extLst>
            </p:cNvPr>
            <p:cNvCxnSpPr>
              <a:cxnSpLocks noChangeShapeType="1"/>
              <a:stCxn id="16" idx="2"/>
              <a:endCxn id="14" idx="0"/>
            </p:cNvCxnSpPr>
            <p:nvPr/>
          </p:nvCxnSpPr>
          <p:spPr bwMode="auto">
            <a:xfrm flipH="1">
              <a:off x="4527083" y="4933973"/>
              <a:ext cx="1580908" cy="514196"/>
            </a:xfrm>
            <a:prstGeom prst="straightConnector1">
              <a:avLst/>
            </a:prstGeom>
            <a:noFill/>
            <a:ln w="31750">
              <a:solidFill>
                <a:schemeClr val="tx1"/>
              </a:solidFill>
              <a:round/>
              <a:headEn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1" name="Text Box 4">
              <a:extLst>
                <a:ext uri="{FF2B5EF4-FFF2-40B4-BE49-F238E27FC236}">
                  <a16:creationId xmlns:a16="http://schemas.microsoft.com/office/drawing/2014/main" id="{C40D75A4-4238-BA40-A807-67C57968D60E}"/>
                </a:ext>
              </a:extLst>
            </p:cNvPr>
            <p:cNvSpPr txBox="1">
              <a:spLocks noChangeArrowheads="1"/>
            </p:cNvSpPr>
            <p:nvPr/>
          </p:nvSpPr>
          <p:spPr bwMode="auto">
            <a:xfrm>
              <a:off x="1953626" y="3316362"/>
              <a:ext cx="5150003" cy="369331"/>
            </a:xfrm>
            <a:prstGeom prst="rect">
              <a:avLst/>
            </a:prstGeom>
            <a:solidFill>
              <a:schemeClr val="accent6">
                <a:lumMod val="75000"/>
              </a:schemeClr>
            </a:solidFill>
            <a:ln w="9525">
              <a:noFill/>
              <a:miter lim="800000"/>
              <a:headEnd/>
              <a:tailEnd/>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354">
                <a:spcAft>
                  <a:spcPts val="1000"/>
                </a:spcAft>
                <a:defRPr/>
              </a:pPr>
              <a:r>
                <a:rPr lang="en-GB" b="1" dirty="0">
                  <a:solidFill>
                    <a:prstClr val="white"/>
                  </a:solidFill>
                  <a:latin typeface="Verdana" charset="0"/>
                  <a:cs typeface="ＭＳ Ｐゴシック" charset="0"/>
                </a:rPr>
                <a:t>RANDOMISATION</a:t>
              </a:r>
              <a:endParaRPr lang="en-US" dirty="0">
                <a:solidFill>
                  <a:prstClr val="white"/>
                </a:solidFill>
                <a:cs typeface="ＭＳ Ｐゴシック" charset="0"/>
              </a:endParaRPr>
            </a:p>
          </p:txBody>
        </p:sp>
        <p:sp>
          <p:nvSpPr>
            <p:cNvPr id="44" name="Text Box 4">
              <a:extLst>
                <a:ext uri="{FF2B5EF4-FFF2-40B4-BE49-F238E27FC236}">
                  <a16:creationId xmlns:a16="http://schemas.microsoft.com/office/drawing/2014/main" id="{8EFE01BC-AE08-9A4D-98A6-C221E5432F44}"/>
                </a:ext>
              </a:extLst>
            </p:cNvPr>
            <p:cNvSpPr txBox="1">
              <a:spLocks noChangeArrowheads="1"/>
            </p:cNvSpPr>
            <p:nvPr/>
          </p:nvSpPr>
          <p:spPr bwMode="auto">
            <a:xfrm>
              <a:off x="1975398" y="2648834"/>
              <a:ext cx="5150003" cy="378946"/>
            </a:xfrm>
            <a:prstGeom prst="rect">
              <a:avLst/>
            </a:prstGeom>
            <a:gradFill flip="none" rotWithShape="1">
              <a:gsLst>
                <a:gs pos="0">
                  <a:schemeClr val="accent3">
                    <a:lumMod val="67000"/>
                  </a:schemeClr>
                </a:gs>
                <a:gs pos="23000">
                  <a:schemeClr val="accent3">
                    <a:lumMod val="97000"/>
                    <a:lumOff val="3000"/>
                  </a:schemeClr>
                </a:gs>
                <a:gs pos="100000">
                  <a:schemeClr val="accent3">
                    <a:lumMod val="60000"/>
                    <a:lumOff val="40000"/>
                  </a:schemeClr>
                </a:gs>
              </a:gsLst>
              <a:lin ang="16200000" scaled="1"/>
              <a:tileRect/>
            </a:gradFill>
            <a:ln w="9525">
              <a:noFill/>
              <a:miter lim="800000"/>
              <a:headEnd/>
              <a:tailEnd/>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354">
                <a:spcAft>
                  <a:spcPts val="1000"/>
                </a:spcAft>
                <a:defRPr/>
              </a:pPr>
              <a:r>
                <a:rPr lang="en-GB" b="1" dirty="0">
                  <a:solidFill>
                    <a:prstClr val="white"/>
                  </a:solidFill>
                  <a:latin typeface="Verdana" charset="0"/>
                  <a:cs typeface="ＭＳ Ｐゴシック" charset="0"/>
                </a:rPr>
                <a:t>Standard care (</a:t>
              </a:r>
              <a:r>
                <a:rPr lang="en-GB" b="1" dirty="0" err="1">
                  <a:solidFill>
                    <a:prstClr val="white"/>
                  </a:solidFill>
                  <a:latin typeface="Verdana" charset="0"/>
                  <a:cs typeface="ＭＳ Ｐゴシック" charset="0"/>
                </a:rPr>
                <a:t>upto</a:t>
              </a:r>
              <a:r>
                <a:rPr lang="en-GB" b="1" dirty="0">
                  <a:solidFill>
                    <a:prstClr val="white"/>
                  </a:solidFill>
                  <a:latin typeface="Verdana" charset="0"/>
                  <a:cs typeface="ＭＳ Ｐゴシック" charset="0"/>
                </a:rPr>
                <a:t> 24 hours)</a:t>
              </a:r>
              <a:endParaRPr lang="en-US" dirty="0">
                <a:solidFill>
                  <a:prstClr val="white"/>
                </a:solidFill>
                <a:cs typeface="ＭＳ Ｐゴシック" charset="0"/>
              </a:endParaRPr>
            </a:p>
          </p:txBody>
        </p:sp>
      </p:grpSp>
      <p:pic>
        <p:nvPicPr>
          <p:cNvPr id="5" name="Picture 4" descr="NIHR publishes its operational priorities | NIHR">
            <a:extLst>
              <a:ext uri="{FF2B5EF4-FFF2-40B4-BE49-F238E27FC236}">
                <a16:creationId xmlns:a16="http://schemas.microsoft.com/office/drawing/2014/main" id="{F64FEA1D-9B18-9FCB-9EA5-2E81E198D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20" y="5986321"/>
            <a:ext cx="2495043" cy="779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3FCBBE-A25A-D5BD-2111-C5CAC32A4EA6}"/>
              </a:ext>
            </a:extLst>
          </p:cNvPr>
          <p:cNvSpPr/>
          <p:nvPr/>
        </p:nvSpPr>
        <p:spPr>
          <a:xfrm>
            <a:off x="7752184" y="47667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B783FF5-23EA-BCC9-60FD-66C1767A1B5C}"/>
              </a:ext>
            </a:extLst>
          </p:cNvPr>
          <p:cNvSpPr txBox="1"/>
          <p:nvPr/>
        </p:nvSpPr>
        <p:spPr>
          <a:xfrm>
            <a:off x="2664296" y="395953"/>
            <a:ext cx="6096000" cy="646331"/>
          </a:xfrm>
          <a:prstGeom prst="rect">
            <a:avLst/>
          </a:prstGeom>
          <a:noFill/>
        </p:spPr>
        <p:txBody>
          <a:bodyPr wrap="square">
            <a:spAutoFit/>
          </a:bodyPr>
          <a:lstStyle/>
          <a:p>
            <a:pPr algn="ctr" defTabSz="609585" eaLnBrk="1" fontAlgn="auto" hangingPunct="1">
              <a:spcBef>
                <a:spcPts val="0"/>
              </a:spcBef>
              <a:spcAft>
                <a:spcPts val="0"/>
              </a:spcAft>
            </a:pPr>
            <a:r>
              <a:rPr lang="en-US" sz="3600" b="1" dirty="0">
                <a:solidFill>
                  <a:srgbClr val="133176"/>
                </a:solidFill>
                <a:latin typeface="Arial"/>
                <a:cs typeface="Arial"/>
              </a:rPr>
              <a:t>MIST-4</a:t>
            </a:r>
          </a:p>
        </p:txBody>
      </p:sp>
    </p:spTree>
    <p:extLst>
      <p:ext uri="{BB962C8B-B14F-4D97-AF65-F5344CB8AC3E}">
        <p14:creationId xmlns:p14="http://schemas.microsoft.com/office/powerpoint/2010/main" val="3257347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F5F41C-638F-A108-2397-8DF196E3FBE4}"/>
              </a:ext>
            </a:extLst>
          </p:cNvPr>
          <p:cNvSpPr/>
          <p:nvPr/>
        </p:nvSpPr>
        <p:spPr>
          <a:xfrm>
            <a:off x="309170" y="1271904"/>
            <a:ext cx="9976833" cy="502766"/>
          </a:xfrm>
          <a:prstGeom prst="rect">
            <a:avLst/>
          </a:prstGeom>
        </p:spPr>
        <p:txBody>
          <a:bodyPr wrap="square">
            <a:spAutoFit/>
          </a:bodyPr>
          <a:lstStyle/>
          <a:p>
            <a:r>
              <a:rPr lang="en-US" sz="2667" b="1" dirty="0">
                <a:solidFill>
                  <a:schemeClr val="tx2"/>
                </a:solidFill>
                <a:cs typeface="Arial" panose="020B0604020202020204" pitchFamily="34" charset="0"/>
              </a:rPr>
              <a:t>Medical Thoracoscopy</a:t>
            </a:r>
          </a:p>
        </p:txBody>
      </p:sp>
      <p:sp>
        <p:nvSpPr>
          <p:cNvPr id="5" name="TextBox 4">
            <a:extLst>
              <a:ext uri="{FF2B5EF4-FFF2-40B4-BE49-F238E27FC236}">
                <a16:creationId xmlns:a16="http://schemas.microsoft.com/office/drawing/2014/main" id="{32863A2B-57CB-7318-A5C3-0FB88A1BEE17}"/>
              </a:ext>
            </a:extLst>
          </p:cNvPr>
          <p:cNvSpPr txBox="1"/>
          <p:nvPr/>
        </p:nvSpPr>
        <p:spPr>
          <a:xfrm>
            <a:off x="289795" y="2131974"/>
            <a:ext cx="10440608" cy="3579826"/>
          </a:xfrm>
          <a:prstGeom prst="rect">
            <a:avLst/>
          </a:prstGeom>
          <a:noFill/>
        </p:spPr>
        <p:txBody>
          <a:bodyPr wrap="square" rtlCol="0">
            <a:spAutoFit/>
          </a:bodyPr>
          <a:lstStyle/>
          <a:p>
            <a:pPr marL="507974" indent="-507974">
              <a:buFont typeface="Arial" panose="020B0604020202020204" pitchFamily="34" charset="0"/>
              <a:buChar char="•"/>
            </a:pPr>
            <a:r>
              <a:rPr lang="en-US" sz="2133" dirty="0">
                <a:cs typeface="Arial" panose="020B0604020202020204" pitchFamily="34" charset="0"/>
              </a:rPr>
              <a:t>Case series data reporting success rates of 79.3-97.7% </a:t>
            </a:r>
            <a:r>
              <a:rPr lang="en-US" sz="2133" baseline="30000" dirty="0">
                <a:cs typeface="Arial" panose="020B0604020202020204" pitchFamily="34" charset="0"/>
              </a:rPr>
              <a:t>1,2,3</a:t>
            </a:r>
          </a:p>
          <a:p>
            <a:endParaRPr lang="en-US" sz="2133" dirty="0">
              <a:cs typeface="Arial" panose="020B0604020202020204" pitchFamily="34" charset="0"/>
            </a:endParaRPr>
          </a:p>
          <a:p>
            <a:pPr marL="507974" indent="-507974">
              <a:buFont typeface="Arial" panose="020B0604020202020204" pitchFamily="34" charset="0"/>
              <a:buChar char="•"/>
            </a:pPr>
            <a:r>
              <a:rPr lang="en-US" sz="2133" dirty="0">
                <a:cs typeface="Arial" panose="020B0604020202020204" pitchFamily="34" charset="0"/>
              </a:rPr>
              <a:t>Recent meta-analysis</a:t>
            </a:r>
            <a:r>
              <a:rPr lang="en-US" sz="2133" baseline="30000" dirty="0">
                <a:cs typeface="Arial" panose="020B0604020202020204" pitchFamily="34" charset="0"/>
              </a:rPr>
              <a:t>4</a:t>
            </a:r>
          </a:p>
          <a:p>
            <a:pPr>
              <a:spcBef>
                <a:spcPts val="800"/>
              </a:spcBef>
            </a:pPr>
            <a:r>
              <a:rPr lang="en-US" sz="2133" dirty="0">
                <a:cs typeface="Arial" panose="020B0604020202020204" pitchFamily="34" charset="0"/>
              </a:rPr>
              <a:t>	- pooled treatment </a:t>
            </a:r>
            <a:r>
              <a:rPr lang="en-US" sz="2133" b="1" dirty="0">
                <a:cs typeface="Arial" panose="020B0604020202020204" pitchFamily="34" charset="0"/>
              </a:rPr>
              <a:t>success rate of 85% </a:t>
            </a:r>
            <a:r>
              <a:rPr lang="en-US" sz="2133" dirty="0">
                <a:cs typeface="Arial" panose="020B0604020202020204" pitchFamily="34" charset="0"/>
              </a:rPr>
              <a:t>when utilized as first line therapy after 	chest tube failure</a:t>
            </a:r>
          </a:p>
          <a:p>
            <a:r>
              <a:rPr lang="en-US" sz="2133" b="1" dirty="0">
                <a:cs typeface="Arial" panose="020B0604020202020204" pitchFamily="34" charset="0"/>
              </a:rPr>
              <a:t>	- Complication rate 9%</a:t>
            </a:r>
          </a:p>
          <a:p>
            <a:endParaRPr lang="en-US" sz="2133" dirty="0">
              <a:cs typeface="Arial" panose="020B0604020202020204" pitchFamily="34" charset="0"/>
            </a:endParaRPr>
          </a:p>
          <a:p>
            <a:pPr marL="507974" indent="-507974">
              <a:buFont typeface="Arial" panose="020B0604020202020204" pitchFamily="34" charset="0"/>
              <a:buChar char="•"/>
            </a:pPr>
            <a:r>
              <a:rPr lang="en-US" sz="2133" dirty="0">
                <a:cs typeface="Arial" panose="020B0604020202020204" pitchFamily="34" charset="0"/>
              </a:rPr>
              <a:t>RCT of MT vs MIST-2</a:t>
            </a:r>
            <a:r>
              <a:rPr lang="en-US" sz="2133" baseline="30000" dirty="0">
                <a:cs typeface="Arial" panose="020B0604020202020204" pitchFamily="34" charset="0"/>
              </a:rPr>
              <a:t>5</a:t>
            </a:r>
          </a:p>
          <a:p>
            <a:pPr>
              <a:spcBef>
                <a:spcPts val="800"/>
              </a:spcBef>
            </a:pPr>
            <a:r>
              <a:rPr lang="en-US" sz="2133" dirty="0">
                <a:cs typeface="Arial" panose="020B0604020202020204" pitchFamily="34" charset="0"/>
              </a:rPr>
              <a:t>	- shorter LOS with MT (1</a:t>
            </a:r>
            <a:r>
              <a:rPr lang="en-US" sz="2133" baseline="30000" dirty="0">
                <a:cs typeface="Arial" panose="020B0604020202020204" pitchFamily="34" charset="0"/>
              </a:rPr>
              <a:t>o </a:t>
            </a:r>
            <a:r>
              <a:rPr lang="en-US" sz="2133" dirty="0">
                <a:cs typeface="Arial" panose="020B0604020202020204" pitchFamily="34" charset="0"/>
              </a:rPr>
              <a:t>outcome in </a:t>
            </a:r>
            <a:r>
              <a:rPr lang="en-US" sz="2133" dirty="0" err="1">
                <a:cs typeface="Arial" panose="020B0604020202020204" pitchFamily="34" charset="0"/>
              </a:rPr>
              <a:t>favour</a:t>
            </a:r>
            <a:r>
              <a:rPr lang="en-US" sz="2133" dirty="0">
                <a:cs typeface="Arial" panose="020B0604020202020204" pitchFamily="34" charset="0"/>
              </a:rPr>
              <a:t> of MT)</a:t>
            </a:r>
          </a:p>
          <a:p>
            <a:r>
              <a:rPr lang="en-US" sz="2133" dirty="0">
                <a:cs typeface="Arial" panose="020B0604020202020204" pitchFamily="34" charset="0"/>
              </a:rPr>
              <a:t>	-  small numbers</a:t>
            </a:r>
          </a:p>
        </p:txBody>
      </p:sp>
      <p:sp>
        <p:nvSpPr>
          <p:cNvPr id="7" name="TextBox 6">
            <a:extLst>
              <a:ext uri="{FF2B5EF4-FFF2-40B4-BE49-F238E27FC236}">
                <a16:creationId xmlns:a16="http://schemas.microsoft.com/office/drawing/2014/main" id="{8ED62CBE-CFD3-4513-451E-A4FE74525554}"/>
              </a:ext>
            </a:extLst>
          </p:cNvPr>
          <p:cNvSpPr txBox="1"/>
          <p:nvPr/>
        </p:nvSpPr>
        <p:spPr>
          <a:xfrm>
            <a:off x="7592481" y="5370915"/>
            <a:ext cx="4766428" cy="1323439"/>
          </a:xfrm>
          <a:prstGeom prst="rect">
            <a:avLst/>
          </a:prstGeom>
          <a:noFill/>
        </p:spPr>
        <p:txBody>
          <a:bodyPr wrap="square">
            <a:spAutoFit/>
          </a:bodyPr>
          <a:lstStyle/>
          <a:p>
            <a:r>
              <a:rPr lang="en-GB" sz="1600" b="1" dirty="0">
                <a:solidFill>
                  <a:schemeClr val="accent2"/>
                </a:solidFill>
                <a:cs typeface="Arial" panose="020B0604020202020204" pitchFamily="34" charset="0"/>
              </a:rPr>
              <a:t>1. </a:t>
            </a:r>
            <a:r>
              <a:rPr lang="en-GB" sz="1600" b="1" dirty="0" err="1">
                <a:solidFill>
                  <a:schemeClr val="accent2"/>
                </a:solidFill>
                <a:cs typeface="Arial" panose="020B0604020202020204" pitchFamily="34" charset="0"/>
              </a:rPr>
              <a:t>Ravaglia</a:t>
            </a:r>
            <a:r>
              <a:rPr lang="en-GB" sz="1600" b="1" dirty="0">
                <a:solidFill>
                  <a:schemeClr val="accent2"/>
                </a:solidFill>
                <a:cs typeface="Arial" panose="020B0604020202020204" pitchFamily="34" charset="0"/>
              </a:rPr>
              <a:t> et al Respiration 2012</a:t>
            </a:r>
          </a:p>
          <a:p>
            <a:r>
              <a:rPr lang="en-GB" sz="1600" b="1" dirty="0">
                <a:solidFill>
                  <a:schemeClr val="accent2"/>
                </a:solidFill>
                <a:cs typeface="Arial" panose="020B0604020202020204" pitchFamily="34" charset="0"/>
              </a:rPr>
              <a:t>2. Ohuchi et al Gen </a:t>
            </a:r>
            <a:r>
              <a:rPr lang="en-GB" sz="1600" b="1" dirty="0" err="1">
                <a:solidFill>
                  <a:schemeClr val="accent2"/>
                </a:solidFill>
                <a:cs typeface="Arial" panose="020B0604020202020204" pitchFamily="34" charset="0"/>
              </a:rPr>
              <a:t>Thorac</a:t>
            </a:r>
            <a:r>
              <a:rPr lang="en-GB" sz="1600" b="1" dirty="0">
                <a:solidFill>
                  <a:schemeClr val="accent2"/>
                </a:solidFill>
                <a:cs typeface="Arial" panose="020B0604020202020204" pitchFamily="34" charset="0"/>
              </a:rPr>
              <a:t> Cardio </a:t>
            </a:r>
            <a:r>
              <a:rPr lang="en-GB" sz="1600" b="1" dirty="0" err="1">
                <a:solidFill>
                  <a:schemeClr val="accent2"/>
                </a:solidFill>
                <a:cs typeface="Arial" panose="020B0604020202020204" pitchFamily="34" charset="0"/>
              </a:rPr>
              <a:t>Surg</a:t>
            </a:r>
            <a:r>
              <a:rPr lang="en-GB" sz="1600" b="1" dirty="0">
                <a:solidFill>
                  <a:schemeClr val="accent2"/>
                </a:solidFill>
                <a:cs typeface="Arial" panose="020B0604020202020204" pitchFamily="34" charset="0"/>
              </a:rPr>
              <a:t> 2014</a:t>
            </a:r>
          </a:p>
          <a:p>
            <a:r>
              <a:rPr lang="en-GB" sz="1600" b="1" dirty="0">
                <a:solidFill>
                  <a:schemeClr val="accent2"/>
                </a:solidFill>
                <a:cs typeface="Arial" panose="020B0604020202020204" pitchFamily="34" charset="0"/>
              </a:rPr>
              <a:t>3. </a:t>
            </a:r>
            <a:r>
              <a:rPr lang="en-GB" sz="1600" b="1" dirty="0" err="1">
                <a:solidFill>
                  <a:schemeClr val="accent2"/>
                </a:solidFill>
                <a:cs typeface="Arial" panose="020B0604020202020204" pitchFamily="34" charset="0"/>
              </a:rPr>
              <a:t>Hardavella</a:t>
            </a:r>
            <a:r>
              <a:rPr lang="en-GB" sz="1600" b="1" dirty="0">
                <a:solidFill>
                  <a:schemeClr val="accent2"/>
                </a:solidFill>
                <a:cs typeface="Arial" panose="020B0604020202020204" pitchFamily="34" charset="0"/>
              </a:rPr>
              <a:t> et al JOBIP 2017</a:t>
            </a:r>
          </a:p>
          <a:p>
            <a:r>
              <a:rPr lang="en-GB" sz="1600" b="1" dirty="0">
                <a:solidFill>
                  <a:schemeClr val="accent2"/>
                </a:solidFill>
                <a:cs typeface="Arial" panose="020B0604020202020204" pitchFamily="34" charset="0"/>
              </a:rPr>
              <a:t>4. </a:t>
            </a:r>
            <a:r>
              <a:rPr lang="en-GB" sz="1600" b="1" dirty="0" err="1">
                <a:solidFill>
                  <a:schemeClr val="accent2"/>
                </a:solidFill>
                <a:cs typeface="Arial" panose="020B0604020202020204" pitchFamily="34" charset="0"/>
              </a:rPr>
              <a:t>Mondoni</a:t>
            </a:r>
            <a:r>
              <a:rPr lang="en-GB" sz="1600" b="1" dirty="0">
                <a:solidFill>
                  <a:schemeClr val="accent2"/>
                </a:solidFill>
                <a:cs typeface="Arial" panose="020B0604020202020204" pitchFamily="34" charset="0"/>
              </a:rPr>
              <a:t> et al  BMC </a:t>
            </a:r>
            <a:r>
              <a:rPr lang="en-GB" sz="1600" b="1" dirty="0" err="1">
                <a:solidFill>
                  <a:schemeClr val="accent2"/>
                </a:solidFill>
                <a:cs typeface="Arial" panose="020B0604020202020204" pitchFamily="34" charset="0"/>
              </a:rPr>
              <a:t>Pulm</a:t>
            </a:r>
            <a:r>
              <a:rPr lang="en-GB" sz="1600" b="1" dirty="0">
                <a:solidFill>
                  <a:schemeClr val="accent2"/>
                </a:solidFill>
                <a:cs typeface="Arial" panose="020B0604020202020204" pitchFamily="34" charset="0"/>
              </a:rPr>
              <a:t> Med 2021.</a:t>
            </a:r>
          </a:p>
          <a:p>
            <a:r>
              <a:rPr lang="en-GB" sz="1600" b="1" dirty="0">
                <a:solidFill>
                  <a:schemeClr val="accent2"/>
                </a:solidFill>
                <a:cs typeface="Arial" panose="020B0604020202020204" pitchFamily="34" charset="0"/>
              </a:rPr>
              <a:t>5. </a:t>
            </a:r>
            <a:r>
              <a:rPr lang="en-GB" sz="1600" b="1" dirty="0" err="1">
                <a:solidFill>
                  <a:schemeClr val="accent2"/>
                </a:solidFill>
                <a:cs typeface="Arial" panose="020B0604020202020204" pitchFamily="34" charset="0"/>
              </a:rPr>
              <a:t>Kheir</a:t>
            </a:r>
            <a:r>
              <a:rPr lang="en-GB" sz="1600" b="1" dirty="0">
                <a:solidFill>
                  <a:schemeClr val="accent2"/>
                </a:solidFill>
                <a:cs typeface="Arial" panose="020B0604020202020204" pitchFamily="34" charset="0"/>
              </a:rPr>
              <a:t> et al Annals ATS 2020</a:t>
            </a:r>
          </a:p>
        </p:txBody>
      </p:sp>
      <p:sp>
        <p:nvSpPr>
          <p:cNvPr id="2" name="Rectangle 1">
            <a:extLst>
              <a:ext uri="{FF2B5EF4-FFF2-40B4-BE49-F238E27FC236}">
                <a16:creationId xmlns:a16="http://schemas.microsoft.com/office/drawing/2014/main" id="{D6F2F1F7-E0E5-87A8-6399-6F8AE1795B3A}"/>
              </a:ext>
            </a:extLst>
          </p:cNvPr>
          <p:cNvSpPr>
            <a:spLocks noChangeArrowheads="1"/>
          </p:cNvSpPr>
          <p:nvPr/>
        </p:nvSpPr>
        <p:spPr bwMode="auto">
          <a:xfrm>
            <a:off x="3394636" y="2478386"/>
            <a:ext cx="4383641" cy="1969450"/>
          </a:xfrm>
          <a:prstGeom prst="rect">
            <a:avLst/>
          </a:prstGeom>
          <a:solidFill>
            <a:schemeClr val="accent1"/>
          </a:solidFill>
          <a:ln>
            <a:noFill/>
          </a:ln>
          <a:effectLst/>
        </p:spPr>
        <p:txBody>
          <a:bodyPr vert="horz" wrap="square" lIns="121920" tIns="60960" rIns="121920" bIns="60960" numCol="1" anchor="ctr" anchorCtr="0" compatLnSpc="1">
            <a:prstTxWarp prst="textNoShape">
              <a:avLst/>
            </a:prstTxWarp>
            <a:spAutoFit/>
          </a:bodyPr>
          <a:lstStyle/>
          <a:p>
            <a:pPr algn="ctr" defTabSz="1219170">
              <a:spcBef>
                <a:spcPts val="800"/>
              </a:spcBef>
            </a:pPr>
            <a:endParaRPr lang="en-US" altLang="en-US" sz="2133" b="1" dirty="0">
              <a:solidFill>
                <a:schemeClr val="bg1"/>
              </a:solidFill>
            </a:endParaRPr>
          </a:p>
          <a:p>
            <a:pPr algn="ctr" defTabSz="1219170">
              <a:spcBef>
                <a:spcPts val="800"/>
              </a:spcBef>
            </a:pPr>
            <a:r>
              <a:rPr lang="en-US" altLang="en-US" sz="2133" b="1" dirty="0">
                <a:solidFill>
                  <a:schemeClr val="bg1"/>
                </a:solidFill>
              </a:rPr>
              <a:t>No adequately powered comparative or randomized data</a:t>
            </a:r>
          </a:p>
          <a:p>
            <a:pPr algn="ctr" defTabSz="1219170">
              <a:spcBef>
                <a:spcPts val="800"/>
              </a:spcBef>
            </a:pPr>
            <a:endParaRPr lang="en-US" altLang="en-US" sz="2133" b="1" dirty="0">
              <a:solidFill>
                <a:schemeClr val="bg1"/>
              </a:solidFill>
            </a:endParaRPr>
          </a:p>
        </p:txBody>
      </p:sp>
    </p:spTree>
    <p:extLst>
      <p:ext uri="{BB962C8B-B14F-4D97-AF65-F5344CB8AC3E}">
        <p14:creationId xmlns:p14="http://schemas.microsoft.com/office/powerpoint/2010/main" val="173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F5F41C-638F-A108-2397-8DF196E3FBE4}"/>
              </a:ext>
            </a:extLst>
          </p:cNvPr>
          <p:cNvSpPr/>
          <p:nvPr/>
        </p:nvSpPr>
        <p:spPr>
          <a:xfrm>
            <a:off x="309170" y="1271904"/>
            <a:ext cx="9976833" cy="502766"/>
          </a:xfrm>
          <a:prstGeom prst="rect">
            <a:avLst/>
          </a:prstGeom>
        </p:spPr>
        <p:txBody>
          <a:bodyPr wrap="square">
            <a:spAutoFit/>
          </a:bodyPr>
          <a:lstStyle/>
          <a:p>
            <a:r>
              <a:rPr lang="en-US" sz="2667" b="1" dirty="0">
                <a:solidFill>
                  <a:schemeClr val="tx2"/>
                </a:solidFill>
                <a:cs typeface="Arial" panose="020B0604020202020204" pitchFamily="34" charset="0"/>
              </a:rPr>
              <a:t>Medical Thoracoscopy</a:t>
            </a:r>
          </a:p>
        </p:txBody>
      </p:sp>
      <p:pic>
        <p:nvPicPr>
          <p:cNvPr id="2" name="Picture 1" descr="Logo&#10;&#10;Description automatically generated with medium confidence">
            <a:extLst>
              <a:ext uri="{FF2B5EF4-FFF2-40B4-BE49-F238E27FC236}">
                <a16:creationId xmlns:a16="http://schemas.microsoft.com/office/drawing/2014/main" id="{79599F6E-8FEE-B4FD-2580-D0CA1F778BA6}"/>
              </a:ext>
            </a:extLst>
          </p:cNvPr>
          <p:cNvPicPr>
            <a:picLocks noChangeAspect="1"/>
          </p:cNvPicPr>
          <p:nvPr/>
        </p:nvPicPr>
        <p:blipFill>
          <a:blip r:embed="rId3"/>
          <a:stretch>
            <a:fillRect/>
          </a:stretch>
        </p:blipFill>
        <p:spPr>
          <a:xfrm>
            <a:off x="1026405" y="3456644"/>
            <a:ext cx="2154216" cy="947112"/>
          </a:xfrm>
          <a:prstGeom prst="rect">
            <a:avLst/>
          </a:prstGeom>
        </p:spPr>
      </p:pic>
      <p:sp>
        <p:nvSpPr>
          <p:cNvPr id="4" name="TextBox 3">
            <a:extLst>
              <a:ext uri="{FF2B5EF4-FFF2-40B4-BE49-F238E27FC236}">
                <a16:creationId xmlns:a16="http://schemas.microsoft.com/office/drawing/2014/main" id="{452B3298-E6CB-3091-57F2-42ABF49F19CD}"/>
              </a:ext>
            </a:extLst>
          </p:cNvPr>
          <p:cNvSpPr txBox="1"/>
          <p:nvPr/>
        </p:nvSpPr>
        <p:spPr>
          <a:xfrm>
            <a:off x="4038101" y="2754552"/>
            <a:ext cx="7127495" cy="2266903"/>
          </a:xfrm>
          <a:prstGeom prst="rect">
            <a:avLst/>
          </a:prstGeom>
          <a:solidFill>
            <a:schemeClr val="accent6"/>
          </a:solidFill>
        </p:spPr>
        <p:txBody>
          <a:bodyPr wrap="square" rtlCol="0">
            <a:spAutoFit/>
          </a:bodyPr>
          <a:lstStyle/>
          <a:p>
            <a:pPr algn="ctr"/>
            <a:endParaRPr lang="en-GB" sz="2133" b="1" dirty="0">
              <a:solidFill>
                <a:schemeClr val="bg1"/>
              </a:solidFill>
            </a:endParaRPr>
          </a:p>
          <a:p>
            <a:pPr algn="ctr">
              <a:spcBef>
                <a:spcPts val="1600"/>
              </a:spcBef>
            </a:pPr>
            <a:r>
              <a:rPr lang="en-GB" sz="2133" b="1" dirty="0">
                <a:solidFill>
                  <a:schemeClr val="bg1"/>
                </a:solidFill>
              </a:rPr>
              <a:t>Can be </a:t>
            </a:r>
            <a:r>
              <a:rPr lang="en-GB" sz="2133" b="1" i="1" dirty="0">
                <a:solidFill>
                  <a:schemeClr val="bg1"/>
                </a:solidFill>
              </a:rPr>
              <a:t>occasionally</a:t>
            </a:r>
            <a:r>
              <a:rPr lang="en-GB" sz="2133" b="1" dirty="0">
                <a:solidFill>
                  <a:schemeClr val="bg1"/>
                </a:solidFill>
              </a:rPr>
              <a:t> considered as an option in elderly, frail patients considered high surgical risk where there is </a:t>
            </a:r>
            <a:r>
              <a:rPr lang="en-GB" sz="2133" b="1" i="1" dirty="0">
                <a:solidFill>
                  <a:schemeClr val="bg1"/>
                </a:solidFill>
              </a:rPr>
              <a:t>local expertise </a:t>
            </a:r>
            <a:r>
              <a:rPr lang="en-GB" sz="2133" b="1" dirty="0">
                <a:solidFill>
                  <a:schemeClr val="bg1"/>
                </a:solidFill>
              </a:rPr>
              <a:t>including </a:t>
            </a:r>
            <a:r>
              <a:rPr lang="en-GB" sz="2133" b="1" i="1" dirty="0">
                <a:solidFill>
                  <a:schemeClr val="bg1"/>
                </a:solidFill>
              </a:rPr>
              <a:t>sufficient access to thoracic surgery and anaesthetic support</a:t>
            </a:r>
          </a:p>
          <a:p>
            <a:pPr algn="ctr"/>
            <a:endParaRPr lang="en-GB" sz="2133" dirty="0">
              <a:solidFill>
                <a:schemeClr val="bg1"/>
              </a:solidFill>
            </a:endParaRPr>
          </a:p>
        </p:txBody>
      </p:sp>
    </p:spTree>
    <p:extLst>
      <p:ext uri="{BB962C8B-B14F-4D97-AF65-F5344CB8AC3E}">
        <p14:creationId xmlns:p14="http://schemas.microsoft.com/office/powerpoint/2010/main" val="22995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8ADE5BC-AC33-1F77-DF8E-772F6E7DD52F}"/>
              </a:ext>
            </a:extLst>
          </p:cNvPr>
          <p:cNvSpPr txBox="1">
            <a:spLocks noChangeArrowheads="1"/>
          </p:cNvSpPr>
          <p:nvPr/>
        </p:nvSpPr>
        <p:spPr>
          <a:xfrm>
            <a:off x="546903" y="1600717"/>
            <a:ext cx="10604500" cy="5664200"/>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19170" lvl="2" indent="0">
              <a:buNone/>
            </a:pPr>
            <a:endParaRPr lang="en-GB" sz="2000" dirty="0">
              <a:solidFill>
                <a:schemeClr val="tx2"/>
              </a:solidFill>
              <a:latin typeface="Arial" charset="0"/>
            </a:endParaRPr>
          </a:p>
          <a:p>
            <a:pPr>
              <a:buFontTx/>
              <a:buNone/>
            </a:pPr>
            <a:r>
              <a:rPr lang="en-GB" sz="2000" b="1" dirty="0">
                <a:solidFill>
                  <a:srgbClr val="002190"/>
                </a:solidFill>
                <a:latin typeface="Arial" charset="0"/>
              </a:rPr>
              <a:t>15% one year mortality:</a:t>
            </a:r>
          </a:p>
          <a:p>
            <a:pPr lvl="2"/>
            <a:r>
              <a:rPr lang="en-GB" sz="2000" dirty="0">
                <a:latin typeface="Arial" charset="0"/>
              </a:rPr>
              <a:t>Unchanged over last 20 years</a:t>
            </a:r>
          </a:p>
          <a:p>
            <a:pPr lvl="2"/>
            <a:r>
              <a:rPr lang="en-GB" sz="2000" dirty="0">
                <a:latin typeface="Arial" charset="0"/>
              </a:rPr>
              <a:t>5.6% in acute MI</a:t>
            </a:r>
            <a:r>
              <a:rPr lang="en-GB" sz="2000" baseline="30000" dirty="0">
                <a:latin typeface="Arial" charset="0"/>
              </a:rPr>
              <a:t>2</a:t>
            </a:r>
          </a:p>
          <a:p>
            <a:pPr lvl="2"/>
            <a:r>
              <a:rPr lang="en-GB" sz="2000" dirty="0">
                <a:latin typeface="Arial" charset="0"/>
              </a:rPr>
              <a:t>Similar to acute ischaemic stroke rates</a:t>
            </a:r>
            <a:r>
              <a:rPr lang="en-GB" sz="2000" baseline="30000" dirty="0">
                <a:latin typeface="Arial" charset="0"/>
              </a:rPr>
              <a:t>3</a:t>
            </a:r>
          </a:p>
        </p:txBody>
      </p:sp>
      <p:sp>
        <p:nvSpPr>
          <p:cNvPr id="6" name="Rectangle 3">
            <a:extLst>
              <a:ext uri="{FF2B5EF4-FFF2-40B4-BE49-F238E27FC236}">
                <a16:creationId xmlns:a16="http://schemas.microsoft.com/office/drawing/2014/main" id="{F4C8361E-A0DD-62B2-4B32-1F809882C726}"/>
              </a:ext>
            </a:extLst>
          </p:cNvPr>
          <p:cNvSpPr txBox="1">
            <a:spLocks noChangeArrowheads="1"/>
          </p:cNvSpPr>
          <p:nvPr/>
        </p:nvSpPr>
        <p:spPr>
          <a:xfrm>
            <a:off x="546903" y="3890941"/>
            <a:ext cx="10604500" cy="5664200"/>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GB" sz="2000" b="1" dirty="0">
                <a:solidFill>
                  <a:srgbClr val="002190"/>
                </a:solidFill>
                <a:latin typeface="Arial" charset="0"/>
              </a:rPr>
              <a:t>Highest average cost/case among pleural disease and acute lung illness</a:t>
            </a:r>
          </a:p>
          <a:p>
            <a:pPr marL="1373966" lvl="3" indent="-457189">
              <a:spcBef>
                <a:spcPts val="1600"/>
              </a:spcBef>
              <a:buFont typeface="Courier New" panose="02070309020205020404" pitchFamily="49" charset="0"/>
              <a:buChar char="o"/>
            </a:pPr>
            <a:r>
              <a:rPr lang="en-US" dirty="0">
                <a:latin typeface="Arial" panose="020B0604020202020204" pitchFamily="34" charset="0"/>
                <a:cs typeface="Arial" panose="020B0604020202020204" pitchFamily="34" charset="0"/>
              </a:rPr>
              <a:t>$38,591 (US data)</a:t>
            </a:r>
            <a:r>
              <a:rPr lang="en-US" b="1" baseline="30000" dirty="0">
                <a:solidFill>
                  <a:schemeClr val="tx2"/>
                </a:solidFill>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p>
          <a:p>
            <a:pPr marL="1373966" lvl="3" indent="-457189">
              <a:spcBef>
                <a:spcPts val="800"/>
              </a:spcBef>
              <a:buFont typeface="Courier New" panose="02070309020205020404" pitchFamily="49" charset="0"/>
              <a:buChar char="o"/>
            </a:pPr>
            <a:r>
              <a:rPr lang="en-US" dirty="0">
                <a:latin typeface="Arial" panose="020B0604020202020204" pitchFamily="34" charset="0"/>
                <a:cs typeface="Arial" panose="020B0604020202020204" pitchFamily="34" charset="0"/>
              </a:rPr>
              <a:t>€21,822 (European data)</a:t>
            </a:r>
            <a:r>
              <a:rPr lang="en-US" b="1" baseline="30000" dirty="0">
                <a:solidFill>
                  <a:schemeClr val="tx2"/>
                </a:solidFill>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p>
          <a:p>
            <a:pPr marL="1219170" lvl="2" indent="0">
              <a:buNone/>
            </a:pPr>
            <a:endParaRPr lang="en-GB" sz="2000" dirty="0">
              <a:latin typeface="Arial" charset="0"/>
            </a:endParaRPr>
          </a:p>
          <a:p>
            <a:pPr marL="1219170" lvl="2" indent="0">
              <a:buNone/>
            </a:pPr>
            <a:endParaRPr lang="en-GB" sz="2000" dirty="0">
              <a:solidFill>
                <a:schemeClr val="tx2"/>
              </a:solidFill>
              <a:latin typeface="Arial" charset="0"/>
            </a:endParaRPr>
          </a:p>
        </p:txBody>
      </p:sp>
      <p:sp>
        <p:nvSpPr>
          <p:cNvPr id="7" name="TextBox 6">
            <a:extLst>
              <a:ext uri="{FF2B5EF4-FFF2-40B4-BE49-F238E27FC236}">
                <a16:creationId xmlns:a16="http://schemas.microsoft.com/office/drawing/2014/main" id="{6F95912B-596C-D086-4E65-2DE9BB349DF7}"/>
              </a:ext>
            </a:extLst>
          </p:cNvPr>
          <p:cNvSpPr txBox="1"/>
          <p:nvPr/>
        </p:nvSpPr>
        <p:spPr>
          <a:xfrm>
            <a:off x="8954061" y="6113793"/>
            <a:ext cx="8742945" cy="584775"/>
          </a:xfrm>
          <a:prstGeom prst="rect">
            <a:avLst/>
          </a:prstGeom>
          <a:noFill/>
        </p:spPr>
        <p:txBody>
          <a:bodyPr wrap="square" rtlCol="0">
            <a:spAutoFit/>
          </a:bodyPr>
          <a:lstStyle/>
          <a:p>
            <a:r>
              <a:rPr lang="en-GB" sz="1600" b="1" dirty="0">
                <a:solidFill>
                  <a:schemeClr val="tx2"/>
                </a:solidFill>
              </a:rPr>
              <a:t>2. </a:t>
            </a:r>
            <a:r>
              <a:rPr lang="en-GB" sz="1600" b="1" dirty="0" err="1">
                <a:solidFill>
                  <a:schemeClr val="tx2"/>
                </a:solidFill>
              </a:rPr>
              <a:t>Pasupathy</a:t>
            </a:r>
            <a:r>
              <a:rPr lang="en-GB" sz="1600" b="1" dirty="0">
                <a:solidFill>
                  <a:schemeClr val="tx2"/>
                </a:solidFill>
              </a:rPr>
              <a:t> et al Circulation 2021</a:t>
            </a:r>
          </a:p>
          <a:p>
            <a:r>
              <a:rPr lang="en-GB" sz="1600" b="1" dirty="0">
                <a:solidFill>
                  <a:schemeClr val="tx2"/>
                </a:solidFill>
              </a:rPr>
              <a:t>3. Fang et al Neurology 2014</a:t>
            </a:r>
          </a:p>
        </p:txBody>
      </p:sp>
      <p:sp>
        <p:nvSpPr>
          <p:cNvPr id="8" name="TextBox 7">
            <a:extLst>
              <a:ext uri="{FF2B5EF4-FFF2-40B4-BE49-F238E27FC236}">
                <a16:creationId xmlns:a16="http://schemas.microsoft.com/office/drawing/2014/main" id="{5F3A3444-E1CF-B860-535A-768616BBB03B}"/>
              </a:ext>
            </a:extLst>
          </p:cNvPr>
          <p:cNvSpPr txBox="1"/>
          <p:nvPr/>
        </p:nvSpPr>
        <p:spPr>
          <a:xfrm>
            <a:off x="8948071" y="5929127"/>
            <a:ext cx="7850659" cy="338554"/>
          </a:xfrm>
          <a:prstGeom prst="rect">
            <a:avLst/>
          </a:prstGeom>
          <a:noFill/>
        </p:spPr>
        <p:txBody>
          <a:bodyPr wrap="square">
            <a:spAutoFit/>
          </a:bodyPr>
          <a:lstStyle/>
          <a:p>
            <a:r>
              <a:rPr lang="en-GB" sz="1600" b="1" dirty="0">
                <a:solidFill>
                  <a:schemeClr val="tx2"/>
                </a:solidFill>
              </a:rPr>
              <a:t>1. Corcoran et al ERJ 2020</a:t>
            </a:r>
          </a:p>
        </p:txBody>
      </p:sp>
      <p:sp>
        <p:nvSpPr>
          <p:cNvPr id="9" name="TextBox 8">
            <a:extLst>
              <a:ext uri="{FF2B5EF4-FFF2-40B4-BE49-F238E27FC236}">
                <a16:creationId xmlns:a16="http://schemas.microsoft.com/office/drawing/2014/main" id="{0B371BF8-5229-5DA0-27EA-4BB1A9E10DA9}"/>
              </a:ext>
            </a:extLst>
          </p:cNvPr>
          <p:cNvSpPr txBox="1"/>
          <p:nvPr/>
        </p:nvSpPr>
        <p:spPr>
          <a:xfrm>
            <a:off x="5447928" y="5944821"/>
            <a:ext cx="3419124" cy="584775"/>
          </a:xfrm>
          <a:prstGeom prst="rect">
            <a:avLst/>
          </a:prstGeom>
          <a:noFill/>
        </p:spPr>
        <p:txBody>
          <a:bodyPr wrap="square">
            <a:spAutoFit/>
          </a:bodyPr>
          <a:lstStyle/>
          <a:p>
            <a:r>
              <a:rPr lang="en-GB" sz="1600" b="1" dirty="0">
                <a:solidFill>
                  <a:schemeClr val="tx2"/>
                </a:solidFill>
              </a:rPr>
              <a:t>4. Mummadi et al CHEST 2021</a:t>
            </a:r>
          </a:p>
          <a:p>
            <a:r>
              <a:rPr lang="en-GB" sz="1600" b="1" dirty="0">
                <a:solidFill>
                  <a:schemeClr val="tx2"/>
                </a:solidFill>
              </a:rPr>
              <a:t>5. </a:t>
            </a:r>
            <a:r>
              <a:rPr lang="en-GB" sz="1600" b="1" dirty="0" err="1">
                <a:solidFill>
                  <a:schemeClr val="tx2"/>
                </a:solidFill>
              </a:rPr>
              <a:t>Bobbio</a:t>
            </a:r>
            <a:r>
              <a:rPr lang="en-GB" sz="1600" b="1" dirty="0">
                <a:solidFill>
                  <a:schemeClr val="tx2"/>
                </a:solidFill>
              </a:rPr>
              <a:t> et al Thorax 2021</a:t>
            </a:r>
          </a:p>
        </p:txBody>
      </p:sp>
    </p:spTree>
    <p:extLst>
      <p:ext uri="{BB962C8B-B14F-4D97-AF65-F5344CB8AC3E}">
        <p14:creationId xmlns:p14="http://schemas.microsoft.com/office/powerpoint/2010/main" val="6442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57951-13DD-4930-8F2A-838E057DDF67}"/>
              </a:ext>
            </a:extLst>
          </p:cNvPr>
          <p:cNvSpPr/>
          <p:nvPr/>
        </p:nvSpPr>
        <p:spPr>
          <a:xfrm>
            <a:off x="2497129" y="3121223"/>
            <a:ext cx="6628939" cy="584775"/>
          </a:xfrm>
          <a:prstGeom prst="rect">
            <a:avLst/>
          </a:prstGeom>
        </p:spPr>
        <p:txBody>
          <a:bodyPr wrap="square">
            <a:spAutoFit/>
          </a:bodyPr>
          <a:lstStyle/>
          <a:p>
            <a:pPr algn="ctr">
              <a:spcBef>
                <a:spcPts val="800"/>
              </a:spcBef>
            </a:pPr>
            <a:r>
              <a:rPr lang="en-US" sz="3200" b="1" dirty="0">
                <a:solidFill>
                  <a:srgbClr val="133176"/>
                </a:solidFill>
                <a:latin typeface="Arial"/>
                <a:cs typeface="Arial"/>
              </a:rPr>
              <a:t>Intrapleural saline irrigation</a:t>
            </a:r>
          </a:p>
        </p:txBody>
      </p:sp>
    </p:spTree>
    <p:extLst>
      <p:ext uri="{BB962C8B-B14F-4D97-AF65-F5344CB8AC3E}">
        <p14:creationId xmlns:p14="http://schemas.microsoft.com/office/powerpoint/2010/main" val="686176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ign&#10;&#10;AI-generated content may be incorrect.">
            <a:extLst>
              <a:ext uri="{FF2B5EF4-FFF2-40B4-BE49-F238E27FC236}">
                <a16:creationId xmlns:a16="http://schemas.microsoft.com/office/drawing/2014/main" id="{C0744D86-F74B-B5C5-D3ED-C93F6264A3D5}"/>
              </a:ext>
            </a:extLst>
          </p:cNvPr>
          <p:cNvPicPr>
            <a:picLocks noChangeAspect="1"/>
          </p:cNvPicPr>
          <p:nvPr/>
        </p:nvPicPr>
        <p:blipFill>
          <a:blip r:embed="rId3"/>
          <a:stretch>
            <a:fillRect/>
          </a:stretch>
        </p:blipFill>
        <p:spPr>
          <a:xfrm>
            <a:off x="173464" y="1286140"/>
            <a:ext cx="8839200" cy="1789755"/>
          </a:xfrm>
          <a:prstGeom prst="rect">
            <a:avLst/>
          </a:prstGeom>
        </p:spPr>
      </p:pic>
      <p:sp>
        <p:nvSpPr>
          <p:cNvPr id="5" name="TextBox 4">
            <a:extLst>
              <a:ext uri="{FF2B5EF4-FFF2-40B4-BE49-F238E27FC236}">
                <a16:creationId xmlns:a16="http://schemas.microsoft.com/office/drawing/2014/main" id="{83D55A37-6FEF-2F78-1A69-F0739773BE0B}"/>
              </a:ext>
            </a:extLst>
          </p:cNvPr>
          <p:cNvSpPr txBox="1"/>
          <p:nvPr/>
        </p:nvSpPr>
        <p:spPr>
          <a:xfrm>
            <a:off x="437721" y="3782108"/>
            <a:ext cx="6502400" cy="1754326"/>
          </a:xfrm>
          <a:prstGeom prst="rect">
            <a:avLst/>
          </a:prstGeom>
          <a:noFill/>
        </p:spPr>
        <p:txBody>
          <a:bodyPr wrap="square" rtlCol="0">
            <a:spAutoFit/>
          </a:bodyPr>
          <a:lstStyle/>
          <a:p>
            <a:pPr marL="380990" indent="-380990">
              <a:buFont typeface="Wingdings" pitchFamily="2" charset="2"/>
              <a:buChar char="Ø"/>
            </a:pPr>
            <a:r>
              <a:rPr lang="en-GB" dirty="0">
                <a:latin typeface="Arial" panose="020B0604020202020204" pitchFamily="34" charset="0"/>
                <a:cs typeface="Arial" panose="020B0604020202020204" pitchFamily="34" charset="0"/>
              </a:rPr>
              <a:t>Retrospective analysis; n=30</a:t>
            </a:r>
          </a:p>
          <a:p>
            <a:pPr marL="380990" indent="-380990">
              <a:buFont typeface="Wingdings" pitchFamily="2" charset="2"/>
              <a:buChar char="Ø"/>
            </a:pPr>
            <a:r>
              <a:rPr lang="en-GB" dirty="0">
                <a:latin typeface="Arial" panose="020B0604020202020204" pitchFamily="34" charset="0"/>
                <a:cs typeface="Arial" panose="020B0604020202020204" pitchFamily="34" charset="0"/>
              </a:rPr>
              <a:t>Primary outcome: treatment failure at 3 months</a:t>
            </a:r>
          </a:p>
          <a:p>
            <a:pPr marL="380990" indent="-380990">
              <a:buFont typeface="Wingdings" pitchFamily="2" charset="2"/>
              <a:buChar char="Ø"/>
            </a:pPr>
            <a:r>
              <a:rPr lang="en-GB" dirty="0">
                <a:latin typeface="Arial" panose="020B0604020202020204" pitchFamily="34" charset="0"/>
                <a:cs typeface="Arial" panose="020B0604020202020204" pitchFamily="34" charset="0"/>
              </a:rPr>
              <a:t>4/30 (13.3%) failed</a:t>
            </a:r>
          </a:p>
          <a:p>
            <a:pPr marL="380990" indent="-380990">
              <a:buFont typeface="Wingdings" pitchFamily="2" charset="2"/>
              <a:buChar char="Ø"/>
            </a:pPr>
            <a:r>
              <a:rPr lang="en-GB" dirty="0">
                <a:latin typeface="Arial" panose="020B0604020202020204" pitchFamily="34" charset="0"/>
                <a:cs typeface="Arial" panose="020B0604020202020204" pitchFamily="34" charset="0"/>
              </a:rPr>
              <a:t>No surgical referrals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FE949DF-F99E-C66F-D6F9-CD52EC739574}"/>
              </a:ext>
            </a:extLst>
          </p:cNvPr>
          <p:cNvSpPr/>
          <p:nvPr/>
        </p:nvSpPr>
        <p:spPr>
          <a:xfrm>
            <a:off x="9064825" y="6264837"/>
            <a:ext cx="3054041" cy="420564"/>
          </a:xfrm>
          <a:prstGeom prst="rect">
            <a:avLst/>
          </a:prstGeom>
        </p:spPr>
        <p:txBody>
          <a:bodyPr wrap="none">
            <a:spAutoFit/>
          </a:bodyPr>
          <a:lstStyle/>
          <a:p>
            <a:r>
              <a:rPr lang="en-US" sz="2133" b="1" dirty="0" err="1">
                <a:solidFill>
                  <a:schemeClr val="tx2"/>
                </a:solidFill>
              </a:rPr>
              <a:t>Guinde</a:t>
            </a:r>
            <a:r>
              <a:rPr lang="en-US" sz="2133" b="1" dirty="0">
                <a:solidFill>
                  <a:schemeClr val="tx2"/>
                </a:solidFill>
              </a:rPr>
              <a:t> et al CRJ 2021</a:t>
            </a:r>
          </a:p>
        </p:txBody>
      </p:sp>
      <p:sp>
        <p:nvSpPr>
          <p:cNvPr id="9" name="TextBox 8">
            <a:extLst>
              <a:ext uri="{FF2B5EF4-FFF2-40B4-BE49-F238E27FC236}">
                <a16:creationId xmlns:a16="http://schemas.microsoft.com/office/drawing/2014/main" id="{F165571E-C0F9-B4BE-ED76-6212B59A1E8C}"/>
              </a:ext>
            </a:extLst>
          </p:cNvPr>
          <p:cNvSpPr txBox="1"/>
          <p:nvPr/>
        </p:nvSpPr>
        <p:spPr>
          <a:xfrm>
            <a:off x="6762695" y="3971422"/>
            <a:ext cx="4890768" cy="923330"/>
          </a:xfrm>
          <a:prstGeom prst="rect">
            <a:avLst/>
          </a:prstGeom>
          <a:solidFill>
            <a:srgbClr val="FFC000"/>
          </a:solidFill>
        </p:spPr>
        <p:txBody>
          <a:bodyPr wrap="square">
            <a:spAutoFit/>
          </a:bodyPr>
          <a:lstStyle/>
          <a:p>
            <a:r>
              <a:rPr lang="en-GB" b="1" dirty="0"/>
              <a:t>Prolonged hospital stay = 17 days</a:t>
            </a:r>
          </a:p>
          <a:p>
            <a:r>
              <a:rPr lang="en-GB" b="1" dirty="0"/>
              <a:t>10% required additional pleural procedures</a:t>
            </a:r>
          </a:p>
          <a:p>
            <a:r>
              <a:rPr lang="en-GB" b="1" dirty="0"/>
              <a:t>No control group</a:t>
            </a:r>
          </a:p>
        </p:txBody>
      </p:sp>
    </p:spTree>
    <p:extLst>
      <p:ext uri="{BB962C8B-B14F-4D97-AF65-F5344CB8AC3E}">
        <p14:creationId xmlns:p14="http://schemas.microsoft.com/office/powerpoint/2010/main" val="30113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033687-0BE2-B1AD-85D2-2E3861810A7A}"/>
              </a:ext>
            </a:extLst>
          </p:cNvPr>
          <p:cNvSpPr/>
          <p:nvPr/>
        </p:nvSpPr>
        <p:spPr>
          <a:xfrm>
            <a:off x="3431704" y="476672"/>
            <a:ext cx="9976833" cy="584775"/>
          </a:xfrm>
          <a:prstGeom prst="rect">
            <a:avLst/>
          </a:prstGeom>
        </p:spPr>
        <p:txBody>
          <a:bodyPr wrap="square">
            <a:spAutoFit/>
          </a:bodyPr>
          <a:lstStyle/>
          <a:p>
            <a:r>
              <a:rPr lang="en-US" sz="3200" b="1" dirty="0">
                <a:solidFill>
                  <a:srgbClr val="133176"/>
                </a:solidFill>
                <a:latin typeface="Arial"/>
                <a:cs typeface="Arial"/>
              </a:rPr>
              <a:t>PIT – Pleural Irrigation Trial</a:t>
            </a:r>
          </a:p>
        </p:txBody>
      </p:sp>
      <p:pic>
        <p:nvPicPr>
          <p:cNvPr id="3" name="Content Placeholder 3">
            <a:extLst>
              <a:ext uri="{FF2B5EF4-FFF2-40B4-BE49-F238E27FC236}">
                <a16:creationId xmlns:a16="http://schemas.microsoft.com/office/drawing/2014/main" id="{FF346668-2C30-8720-B15A-17ECB2D51DF9}"/>
              </a:ext>
            </a:extLst>
          </p:cNvPr>
          <p:cNvPicPr>
            <a:picLocks noGrp="1" noChangeAspect="1"/>
          </p:cNvPicPr>
          <p:nvPr>
            <p:ph idx="4294967295"/>
          </p:nvPr>
        </p:nvPicPr>
        <p:blipFill>
          <a:blip r:embed="rId3"/>
          <a:srcRect t="8074" b="8074"/>
          <a:stretch>
            <a:fillRect/>
          </a:stretch>
        </p:blipFill>
        <p:spPr>
          <a:xfrm>
            <a:off x="7005638" y="2562225"/>
            <a:ext cx="5186362" cy="3046413"/>
          </a:xfrm>
        </p:spPr>
      </p:pic>
      <p:sp>
        <p:nvSpPr>
          <p:cNvPr id="5" name="TextBox 4">
            <a:extLst>
              <a:ext uri="{FF2B5EF4-FFF2-40B4-BE49-F238E27FC236}">
                <a16:creationId xmlns:a16="http://schemas.microsoft.com/office/drawing/2014/main" id="{ABB7CA63-4DF7-DAF4-EFCC-0C069DC65D62}"/>
              </a:ext>
            </a:extLst>
          </p:cNvPr>
          <p:cNvSpPr txBox="1"/>
          <p:nvPr/>
        </p:nvSpPr>
        <p:spPr>
          <a:xfrm>
            <a:off x="517301" y="2423657"/>
            <a:ext cx="9976833"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RCT (n=35) comparing:</a:t>
            </a:r>
          </a:p>
          <a:p>
            <a:pPr marL="457189" indent="-457189">
              <a:buFont typeface="Arial" panose="020B0604020202020204" pitchFamily="34" charset="0"/>
              <a:buChar char="•"/>
            </a:pPr>
            <a:r>
              <a:rPr lang="en-US" sz="2000" dirty="0">
                <a:latin typeface="Arial" panose="020B0604020202020204" pitchFamily="34" charset="0"/>
                <a:cs typeface="Arial" panose="020B0604020202020204" pitchFamily="34" charset="0"/>
              </a:rPr>
              <a:t>Standard care</a:t>
            </a:r>
          </a:p>
          <a:p>
            <a:pPr marL="457189" indent="-457189">
              <a:buFont typeface="Arial" panose="020B0604020202020204" pitchFamily="34" charset="0"/>
              <a:buChar char="•"/>
            </a:pPr>
            <a:r>
              <a:rPr lang="en-US" sz="2000" dirty="0">
                <a:latin typeface="Arial" panose="020B0604020202020204" pitchFamily="34" charset="0"/>
                <a:cs typeface="Arial" panose="020B0604020202020204" pitchFamily="34" charset="0"/>
              </a:rPr>
              <a:t>250mls normal saline </a:t>
            </a:r>
            <a:r>
              <a:rPr lang="en-US" sz="2000" dirty="0" err="1">
                <a:latin typeface="Arial" panose="020B0604020202020204" pitchFamily="34" charset="0"/>
                <a:cs typeface="Arial" panose="020B0604020202020204" pitchFamily="34" charset="0"/>
              </a:rPr>
              <a:t>tds</a:t>
            </a:r>
            <a:r>
              <a:rPr lang="en-US" sz="2000" dirty="0">
                <a:latin typeface="Arial" panose="020B0604020202020204" pitchFamily="34" charset="0"/>
                <a:cs typeface="Arial" panose="020B0604020202020204" pitchFamily="34" charset="0"/>
              </a:rPr>
              <a:t> (“irrigation”)</a:t>
            </a:r>
          </a:p>
        </p:txBody>
      </p:sp>
      <p:sp>
        <p:nvSpPr>
          <p:cNvPr id="7" name="TextBox 6">
            <a:extLst>
              <a:ext uri="{FF2B5EF4-FFF2-40B4-BE49-F238E27FC236}">
                <a16:creationId xmlns:a16="http://schemas.microsoft.com/office/drawing/2014/main" id="{CA6343E2-64AC-A90E-B998-887DA5720F19}"/>
              </a:ext>
            </a:extLst>
          </p:cNvPr>
          <p:cNvSpPr txBox="1"/>
          <p:nvPr/>
        </p:nvSpPr>
        <p:spPr>
          <a:xfrm>
            <a:off x="517300" y="4246903"/>
            <a:ext cx="6106885" cy="1713033"/>
          </a:xfrm>
          <a:prstGeom prst="rect">
            <a:avLst/>
          </a:prstGeom>
          <a:noFill/>
        </p:spPr>
        <p:txBody>
          <a:bodyPr wrap="square">
            <a:spAutoFit/>
          </a:bodyPr>
          <a:lstStyle/>
          <a:p>
            <a:r>
              <a:rPr lang="en-US" sz="2133" b="1" dirty="0">
                <a:solidFill>
                  <a:srgbClr val="002190"/>
                </a:solidFill>
                <a:cs typeface="Arial" panose="020B0604020202020204" pitchFamily="34" charset="0"/>
              </a:rPr>
              <a:t>Conclusions:</a:t>
            </a:r>
            <a:endParaRPr lang="en-US" sz="2133" dirty="0">
              <a:cs typeface="Arial" panose="020B0604020202020204" pitchFamily="34" charset="0"/>
            </a:endParaRPr>
          </a:p>
          <a:p>
            <a:pPr marL="380990" indent="-380990">
              <a:spcBef>
                <a:spcPts val="800"/>
              </a:spcBef>
              <a:buFont typeface="Wingdings" pitchFamily="2" charset="2"/>
              <a:buChar char="Ø"/>
            </a:pPr>
            <a:r>
              <a:rPr lang="en-US" sz="2000" dirty="0">
                <a:cs typeface="Arial" panose="020B0604020202020204" pitchFamily="34" charset="0"/>
              </a:rPr>
              <a:t>High surgical rate in control arm (53%)</a:t>
            </a:r>
          </a:p>
          <a:p>
            <a:pPr marL="380990" indent="-380990">
              <a:spcBef>
                <a:spcPts val="800"/>
              </a:spcBef>
              <a:buFont typeface="Wingdings" pitchFamily="2" charset="2"/>
              <a:buChar char="Ø"/>
            </a:pPr>
            <a:r>
              <a:rPr lang="en-US" sz="2000" dirty="0">
                <a:cs typeface="Arial" panose="020B0604020202020204" pitchFamily="34" charset="0"/>
              </a:rPr>
              <a:t>Positive initial data</a:t>
            </a:r>
          </a:p>
          <a:p>
            <a:pPr marL="380990" indent="-380990">
              <a:spcBef>
                <a:spcPts val="800"/>
              </a:spcBef>
              <a:buFont typeface="Wingdings" pitchFamily="2" charset="2"/>
              <a:buChar char="Ø"/>
            </a:pPr>
            <a:r>
              <a:rPr lang="en-US" sz="2000" dirty="0">
                <a:cs typeface="Arial" panose="020B0604020202020204" pitchFamily="34" charset="0"/>
              </a:rPr>
              <a:t>RCT needed to consolidate the evidence</a:t>
            </a:r>
          </a:p>
        </p:txBody>
      </p:sp>
      <p:sp>
        <p:nvSpPr>
          <p:cNvPr id="8" name="Rectangle 7">
            <a:extLst>
              <a:ext uri="{FF2B5EF4-FFF2-40B4-BE49-F238E27FC236}">
                <a16:creationId xmlns:a16="http://schemas.microsoft.com/office/drawing/2014/main" id="{0A1F60A5-4EDA-4A25-F246-D121A9348C4C}"/>
              </a:ext>
            </a:extLst>
          </p:cNvPr>
          <p:cNvSpPr/>
          <p:nvPr/>
        </p:nvSpPr>
        <p:spPr>
          <a:xfrm>
            <a:off x="8889562" y="6264727"/>
            <a:ext cx="2608406" cy="369332"/>
          </a:xfrm>
          <a:prstGeom prst="rect">
            <a:avLst/>
          </a:prstGeom>
        </p:spPr>
        <p:txBody>
          <a:bodyPr wrap="none">
            <a:spAutoFit/>
          </a:bodyPr>
          <a:lstStyle/>
          <a:p>
            <a:r>
              <a:rPr lang="en-US" b="1" dirty="0">
                <a:solidFill>
                  <a:schemeClr val="tx2"/>
                </a:solidFill>
              </a:rPr>
              <a:t>Hooper et al ERJ 2015</a:t>
            </a:r>
          </a:p>
        </p:txBody>
      </p:sp>
    </p:spTree>
    <p:extLst>
      <p:ext uri="{BB962C8B-B14F-4D97-AF65-F5344CB8AC3E}">
        <p14:creationId xmlns:p14="http://schemas.microsoft.com/office/powerpoint/2010/main" val="39631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F5F41C-638F-A108-2397-8DF196E3FBE4}"/>
              </a:ext>
            </a:extLst>
          </p:cNvPr>
          <p:cNvSpPr/>
          <p:nvPr/>
        </p:nvSpPr>
        <p:spPr>
          <a:xfrm>
            <a:off x="4367808" y="782458"/>
            <a:ext cx="9976833" cy="502766"/>
          </a:xfrm>
          <a:prstGeom prst="rect">
            <a:avLst/>
          </a:prstGeom>
        </p:spPr>
        <p:txBody>
          <a:bodyPr wrap="square">
            <a:spAutoFit/>
          </a:bodyPr>
          <a:lstStyle/>
          <a:p>
            <a:r>
              <a:rPr lang="en-US" sz="2667" b="1" dirty="0">
                <a:solidFill>
                  <a:schemeClr val="tx2"/>
                </a:solidFill>
                <a:cs typeface="Arial" panose="020B0604020202020204" pitchFamily="34" charset="0"/>
              </a:rPr>
              <a:t>Saline irrigation</a:t>
            </a:r>
          </a:p>
        </p:txBody>
      </p:sp>
      <p:pic>
        <p:nvPicPr>
          <p:cNvPr id="2" name="Picture 1" descr="Logo&#10;&#10;Description automatically generated with medium confidence">
            <a:extLst>
              <a:ext uri="{FF2B5EF4-FFF2-40B4-BE49-F238E27FC236}">
                <a16:creationId xmlns:a16="http://schemas.microsoft.com/office/drawing/2014/main" id="{79599F6E-8FEE-B4FD-2580-D0CA1F778BA6}"/>
              </a:ext>
            </a:extLst>
          </p:cNvPr>
          <p:cNvPicPr>
            <a:picLocks noChangeAspect="1"/>
          </p:cNvPicPr>
          <p:nvPr/>
        </p:nvPicPr>
        <p:blipFill>
          <a:blip r:embed="rId3"/>
          <a:stretch>
            <a:fillRect/>
          </a:stretch>
        </p:blipFill>
        <p:spPr>
          <a:xfrm>
            <a:off x="0" y="2811883"/>
            <a:ext cx="1915653" cy="842227"/>
          </a:xfrm>
          <a:prstGeom prst="rect">
            <a:avLst/>
          </a:prstGeom>
        </p:spPr>
      </p:pic>
      <p:sp>
        <p:nvSpPr>
          <p:cNvPr id="4" name="TextBox 3">
            <a:extLst>
              <a:ext uri="{FF2B5EF4-FFF2-40B4-BE49-F238E27FC236}">
                <a16:creationId xmlns:a16="http://schemas.microsoft.com/office/drawing/2014/main" id="{452B3298-E6CB-3091-57F2-42ABF49F19CD}"/>
              </a:ext>
            </a:extLst>
          </p:cNvPr>
          <p:cNvSpPr txBox="1"/>
          <p:nvPr/>
        </p:nvSpPr>
        <p:spPr>
          <a:xfrm>
            <a:off x="2381027" y="2649300"/>
            <a:ext cx="8727195" cy="1528945"/>
          </a:xfrm>
          <a:prstGeom prst="rect">
            <a:avLst/>
          </a:prstGeom>
          <a:solidFill>
            <a:schemeClr val="accent6"/>
          </a:solidFill>
        </p:spPr>
        <p:txBody>
          <a:bodyPr wrap="square" rtlCol="0">
            <a:spAutoFit/>
          </a:bodyPr>
          <a:lstStyle/>
          <a:p>
            <a:pPr algn="ctr"/>
            <a:r>
              <a:rPr lang="en-GB" sz="1867" dirty="0">
                <a:solidFill>
                  <a:schemeClr val="bg1"/>
                </a:solidFill>
                <a:cs typeface="Arial" panose="020B0604020202020204" pitchFamily="34" charset="0"/>
              </a:rPr>
              <a:t>Until larger multicentre RCTs consolidate the evidence base, TF members would consider saline irrigation in pleural infection on a </a:t>
            </a:r>
            <a:r>
              <a:rPr lang="en-GB" sz="1867" b="1" dirty="0">
                <a:solidFill>
                  <a:schemeClr val="bg1"/>
                </a:solidFill>
                <a:cs typeface="Arial" panose="020B0604020202020204" pitchFamily="34" charset="0"/>
              </a:rPr>
              <a:t>case-by-case basis where there are strong contraindications to IET</a:t>
            </a:r>
            <a:r>
              <a:rPr lang="en-GB" sz="1867" dirty="0">
                <a:solidFill>
                  <a:schemeClr val="bg1"/>
                </a:solidFill>
                <a:cs typeface="Arial" panose="020B0604020202020204" pitchFamily="34" charset="0"/>
              </a:rPr>
              <a:t> (e.g., therapeutic anticoagulation which cannot be stopped), and </a:t>
            </a:r>
            <a:r>
              <a:rPr lang="en-GB" sz="1867" b="1" dirty="0">
                <a:solidFill>
                  <a:schemeClr val="bg1"/>
                </a:solidFill>
                <a:cs typeface="Arial" panose="020B0604020202020204" pitchFamily="34" charset="0"/>
              </a:rPr>
              <a:t>where surgery is not a viable option </a:t>
            </a:r>
          </a:p>
          <a:p>
            <a:pPr algn="ctr"/>
            <a:endParaRPr lang="en-GB" sz="1867" dirty="0">
              <a:solidFill>
                <a:schemeClr val="bg1"/>
              </a:solidFill>
              <a:cs typeface="Arial" panose="020B0604020202020204" pitchFamily="34" charset="0"/>
            </a:endParaRPr>
          </a:p>
        </p:txBody>
      </p:sp>
      <p:pic>
        <p:nvPicPr>
          <p:cNvPr id="7" name="Picture 6">
            <a:extLst>
              <a:ext uri="{FF2B5EF4-FFF2-40B4-BE49-F238E27FC236}">
                <a16:creationId xmlns:a16="http://schemas.microsoft.com/office/drawing/2014/main" id="{3E823F09-B314-F7A7-0919-F1A60921A596}"/>
              </a:ext>
            </a:extLst>
          </p:cNvPr>
          <p:cNvPicPr>
            <a:picLocks noChangeAspect="1"/>
          </p:cNvPicPr>
          <p:nvPr/>
        </p:nvPicPr>
        <p:blipFill>
          <a:blip r:embed="rId4"/>
          <a:stretch>
            <a:fillRect/>
          </a:stretch>
        </p:blipFill>
        <p:spPr>
          <a:xfrm>
            <a:off x="1915654" y="5052618"/>
            <a:ext cx="9976833" cy="77154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99D7068C-5530-7B78-5AFF-128930EE51B9}"/>
              </a:ext>
            </a:extLst>
          </p:cNvPr>
          <p:cNvPicPr>
            <a:picLocks noChangeAspect="1"/>
          </p:cNvPicPr>
          <p:nvPr/>
        </p:nvPicPr>
        <p:blipFill>
          <a:blip r:embed="rId5"/>
          <a:stretch>
            <a:fillRect/>
          </a:stretch>
        </p:blipFill>
        <p:spPr>
          <a:xfrm>
            <a:off x="272529" y="5147511"/>
            <a:ext cx="1537296" cy="544460"/>
          </a:xfrm>
          <a:prstGeom prst="rect">
            <a:avLst/>
          </a:prstGeom>
        </p:spPr>
      </p:pic>
    </p:spTree>
    <p:extLst>
      <p:ext uri="{BB962C8B-B14F-4D97-AF65-F5344CB8AC3E}">
        <p14:creationId xmlns:p14="http://schemas.microsoft.com/office/powerpoint/2010/main" val="12687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F3F26-4ECA-CFFC-0D2B-25F6A1FB8C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14C370B-E969-749F-8D65-715E63EDC7E7}"/>
              </a:ext>
            </a:extLst>
          </p:cNvPr>
          <p:cNvSpPr txBox="1"/>
          <p:nvPr/>
        </p:nvSpPr>
        <p:spPr>
          <a:xfrm>
            <a:off x="825209" y="2046174"/>
            <a:ext cx="9386371" cy="646331"/>
          </a:xfrm>
          <a:prstGeom prst="rect">
            <a:avLst/>
          </a:prstGeom>
          <a:noFill/>
        </p:spPr>
        <p:txBody>
          <a:bodyPr wrap="square" rtlCol="0">
            <a:spAutoFit/>
          </a:bodyPr>
          <a:lstStyle/>
          <a:p>
            <a:pPr marL="380990" indent="-380990">
              <a:buFont typeface="Wingdings" pitchFamily="2" charset="2"/>
              <a:buChar char="Ø"/>
            </a:pPr>
            <a:endParaRPr lang="en-GB" dirty="0"/>
          </a:p>
          <a:p>
            <a:pPr marL="380990" indent="-380990">
              <a:buFont typeface="Wingdings" pitchFamily="2" charset="2"/>
              <a:buChar char="Ø"/>
            </a:pPr>
            <a:endParaRPr lang="en-GB" dirty="0"/>
          </a:p>
        </p:txBody>
      </p:sp>
      <p:sp>
        <p:nvSpPr>
          <p:cNvPr id="4" name="Rectangle 3">
            <a:extLst>
              <a:ext uri="{FF2B5EF4-FFF2-40B4-BE49-F238E27FC236}">
                <a16:creationId xmlns:a16="http://schemas.microsoft.com/office/drawing/2014/main" id="{A0F72764-B5BA-9A88-22D8-10AB6A720CA2}"/>
              </a:ext>
            </a:extLst>
          </p:cNvPr>
          <p:cNvSpPr/>
          <p:nvPr/>
        </p:nvSpPr>
        <p:spPr>
          <a:xfrm>
            <a:off x="2246076" y="2739466"/>
            <a:ext cx="7395485" cy="954107"/>
          </a:xfrm>
          <a:prstGeom prst="rect">
            <a:avLst/>
          </a:prstGeom>
        </p:spPr>
        <p:txBody>
          <a:bodyPr wrap="square">
            <a:spAutoFit/>
          </a:bodyPr>
          <a:lstStyle/>
          <a:p>
            <a:pPr algn="ctr"/>
            <a:r>
              <a:rPr lang="en-US" sz="2800" b="1" dirty="0">
                <a:solidFill>
                  <a:srgbClr val="133176"/>
                </a:solidFill>
                <a:latin typeface="Arial"/>
                <a:cs typeface="Arial"/>
              </a:rPr>
              <a:t>Outcome prediction and a precision medicine approach</a:t>
            </a:r>
            <a:endParaRPr lang="en-US" sz="2800" dirty="0">
              <a:solidFill>
                <a:srgbClr val="133176"/>
              </a:solidFill>
              <a:latin typeface="Arial"/>
              <a:cs typeface="Arial"/>
            </a:endParaRPr>
          </a:p>
        </p:txBody>
      </p:sp>
    </p:spTree>
    <p:extLst>
      <p:ext uri="{BB962C8B-B14F-4D97-AF65-F5344CB8AC3E}">
        <p14:creationId xmlns:p14="http://schemas.microsoft.com/office/powerpoint/2010/main" val="1150274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7" y="3577167"/>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B52B6147-C575-1F7F-21FD-65534EFE9599}"/>
              </a:ext>
            </a:extLst>
          </p:cNvPr>
          <p:cNvSpPr txBox="1"/>
          <p:nvPr/>
        </p:nvSpPr>
        <p:spPr>
          <a:xfrm>
            <a:off x="8886681" y="6338884"/>
            <a:ext cx="6107288" cy="379656"/>
          </a:xfrm>
          <a:prstGeom prst="rect">
            <a:avLst/>
          </a:prstGeom>
          <a:noFill/>
        </p:spPr>
        <p:txBody>
          <a:bodyPr wrap="square">
            <a:spAutoFit/>
          </a:bodyPr>
          <a:lstStyle/>
          <a:p>
            <a:r>
              <a:rPr lang="en-US" sz="1867" b="1" dirty="0">
                <a:solidFill>
                  <a:schemeClr val="accent2">
                    <a:lumMod val="75000"/>
                  </a:schemeClr>
                </a:solidFill>
                <a:latin typeface="Arial"/>
                <a:cs typeface="Arial"/>
              </a:rPr>
              <a:t>Rahman et al CHEST 2014</a:t>
            </a:r>
          </a:p>
        </p:txBody>
      </p:sp>
      <p:pic>
        <p:nvPicPr>
          <p:cNvPr id="17" name="Picture 16" descr="Table&#10;&#10;Description automatically generated">
            <a:extLst>
              <a:ext uri="{FF2B5EF4-FFF2-40B4-BE49-F238E27FC236}">
                <a16:creationId xmlns:a16="http://schemas.microsoft.com/office/drawing/2014/main" id="{3A3EF536-E552-C156-81F8-3B4E56466683}"/>
              </a:ext>
            </a:extLst>
          </p:cNvPr>
          <p:cNvPicPr>
            <a:picLocks noChangeAspect="1"/>
          </p:cNvPicPr>
          <p:nvPr/>
        </p:nvPicPr>
        <p:blipFill>
          <a:blip r:embed="rId3"/>
          <a:stretch>
            <a:fillRect/>
          </a:stretch>
        </p:blipFill>
        <p:spPr>
          <a:xfrm>
            <a:off x="1407029" y="2372567"/>
            <a:ext cx="6698392" cy="3988060"/>
          </a:xfrm>
          <a:prstGeom prst="rect">
            <a:avLst/>
          </a:prstGeom>
        </p:spPr>
      </p:pic>
      <p:sp>
        <p:nvSpPr>
          <p:cNvPr id="18" name="Rectangle 17">
            <a:extLst>
              <a:ext uri="{FF2B5EF4-FFF2-40B4-BE49-F238E27FC236}">
                <a16:creationId xmlns:a16="http://schemas.microsoft.com/office/drawing/2014/main" id="{38481EDC-2CC1-2A02-9D2A-B1E6226EDE3A}"/>
              </a:ext>
            </a:extLst>
          </p:cNvPr>
          <p:cNvSpPr/>
          <p:nvPr/>
        </p:nvSpPr>
        <p:spPr>
          <a:xfrm>
            <a:off x="551384" y="525908"/>
            <a:ext cx="9625369" cy="1846659"/>
          </a:xfrm>
          <a:prstGeom prst="rect">
            <a:avLst/>
          </a:prstGeom>
        </p:spPr>
        <p:txBody>
          <a:bodyPr wrap="square">
            <a:spAutoFit/>
          </a:bodyPr>
          <a:lstStyle/>
          <a:p>
            <a:pPr algn="ctr"/>
            <a:r>
              <a:rPr lang="en-US" sz="3200" b="1" dirty="0">
                <a:solidFill>
                  <a:schemeClr val="tx2"/>
                </a:solidFill>
                <a:latin typeface="Arial"/>
                <a:cs typeface="Arial"/>
              </a:rPr>
              <a:t>RAPID score</a:t>
            </a:r>
          </a:p>
          <a:p>
            <a:endParaRPr lang="en-US" sz="3200" b="1" dirty="0">
              <a:solidFill>
                <a:srgbClr val="133176"/>
              </a:solidFill>
              <a:latin typeface="Arial"/>
              <a:cs typeface="Arial"/>
            </a:endParaRPr>
          </a:p>
          <a:p>
            <a:r>
              <a:rPr lang="en-US" b="1" dirty="0">
                <a:solidFill>
                  <a:srgbClr val="133176"/>
                </a:solidFill>
                <a:latin typeface="Arial"/>
                <a:cs typeface="Arial"/>
              </a:rPr>
              <a:t>- the ‘CURB-65’ of pleural infection</a:t>
            </a:r>
            <a:endParaRPr lang="en-US" dirty="0">
              <a:solidFill>
                <a:srgbClr val="133176"/>
              </a:solidFill>
              <a:latin typeface="Arial"/>
              <a:cs typeface="Arial"/>
            </a:endParaRPr>
          </a:p>
          <a:p>
            <a:pPr marL="990575" lvl="1" indent="-380990">
              <a:buFontTx/>
              <a:buChar char="-"/>
            </a:pPr>
            <a:endParaRPr lang="en-US" sz="1600" dirty="0">
              <a:solidFill>
                <a:srgbClr val="133176"/>
              </a:solidFill>
              <a:latin typeface="Arial"/>
              <a:cs typeface="Arial"/>
            </a:endParaRPr>
          </a:p>
          <a:p>
            <a:pPr lvl="1"/>
            <a:endParaRPr lang="en-US" sz="1600" dirty="0">
              <a:solidFill>
                <a:srgbClr val="133176"/>
              </a:solidFill>
              <a:latin typeface="Arial"/>
              <a:cs typeface="Arial"/>
            </a:endParaRPr>
          </a:p>
        </p:txBody>
      </p:sp>
    </p:spTree>
    <p:extLst>
      <p:ext uri="{BB962C8B-B14F-4D97-AF65-F5344CB8AC3E}">
        <p14:creationId xmlns:p14="http://schemas.microsoft.com/office/powerpoint/2010/main" val="40854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4504" y="2010839"/>
            <a:ext cx="6124221" cy="646331"/>
          </a:xfrm>
          <a:prstGeom prst="rect">
            <a:avLst/>
          </a:prstGeom>
          <a:noFill/>
        </p:spPr>
        <p:txBody>
          <a:bodyPr wrap="square" rtlCol="0">
            <a:spAutoFit/>
          </a:bodyPr>
          <a:lstStyle/>
          <a:p>
            <a:r>
              <a:rPr lang="en-US" sz="3600" b="1" dirty="0">
                <a:solidFill>
                  <a:srgbClr val="133176"/>
                </a:solidFill>
                <a:latin typeface="Arial"/>
                <a:cs typeface="Arial"/>
              </a:rPr>
              <a:t>Financial disclosures</a:t>
            </a:r>
          </a:p>
        </p:txBody>
      </p:sp>
      <p:sp>
        <p:nvSpPr>
          <p:cNvPr id="11" name="TextBox 10"/>
          <p:cNvSpPr txBox="1"/>
          <p:nvPr/>
        </p:nvSpPr>
        <p:spPr>
          <a:xfrm>
            <a:off x="3852337" y="3577167"/>
            <a:ext cx="184731" cy="369332"/>
          </a:xfrm>
          <a:prstGeom prst="rect">
            <a:avLst/>
          </a:prstGeom>
          <a:noFill/>
        </p:spPr>
        <p:txBody>
          <a:bodyPr wrap="none" rtlCol="0">
            <a:spAutoFit/>
          </a:bodyPr>
          <a:lstStyle/>
          <a:p>
            <a:endParaRPr lang="en-US" dirty="0"/>
          </a:p>
        </p:txBody>
      </p:sp>
      <p:pic>
        <p:nvPicPr>
          <p:cNvPr id="4" name="Picture 3" descr="Chart&#10;&#10;Description automatically generated">
            <a:extLst>
              <a:ext uri="{FF2B5EF4-FFF2-40B4-BE49-F238E27FC236}">
                <a16:creationId xmlns:a16="http://schemas.microsoft.com/office/drawing/2014/main" id="{2D682F77-65E3-104D-BCAE-50997055DF0A}"/>
              </a:ext>
            </a:extLst>
          </p:cNvPr>
          <p:cNvPicPr>
            <a:picLocks noChangeAspect="1"/>
          </p:cNvPicPr>
          <p:nvPr/>
        </p:nvPicPr>
        <p:blipFill>
          <a:blip r:embed="rId3"/>
          <a:stretch>
            <a:fillRect/>
          </a:stretch>
        </p:blipFill>
        <p:spPr>
          <a:xfrm>
            <a:off x="1699329" y="1570851"/>
            <a:ext cx="6739484" cy="5287149"/>
          </a:xfrm>
          <a:prstGeom prst="rect">
            <a:avLst/>
          </a:prstGeom>
        </p:spPr>
      </p:pic>
      <p:sp>
        <p:nvSpPr>
          <p:cNvPr id="8" name="TextBox 7">
            <a:extLst>
              <a:ext uri="{FF2B5EF4-FFF2-40B4-BE49-F238E27FC236}">
                <a16:creationId xmlns:a16="http://schemas.microsoft.com/office/drawing/2014/main" id="{61B33952-FE21-BD4F-99B8-3ACBEA276B16}"/>
              </a:ext>
            </a:extLst>
          </p:cNvPr>
          <p:cNvSpPr txBox="1"/>
          <p:nvPr/>
        </p:nvSpPr>
        <p:spPr>
          <a:xfrm>
            <a:off x="7990943" y="3380604"/>
            <a:ext cx="1117780" cy="400110"/>
          </a:xfrm>
          <a:prstGeom prst="rect">
            <a:avLst/>
          </a:prstGeom>
          <a:noFill/>
        </p:spPr>
        <p:txBody>
          <a:bodyPr wrap="square" rtlCol="0">
            <a:spAutoFit/>
          </a:bodyPr>
          <a:lstStyle/>
          <a:p>
            <a:r>
              <a:rPr lang="en-US" sz="2000" dirty="0"/>
              <a:t>29.3%</a:t>
            </a:r>
          </a:p>
        </p:txBody>
      </p:sp>
      <p:sp>
        <p:nvSpPr>
          <p:cNvPr id="9" name="TextBox 8">
            <a:extLst>
              <a:ext uri="{FF2B5EF4-FFF2-40B4-BE49-F238E27FC236}">
                <a16:creationId xmlns:a16="http://schemas.microsoft.com/office/drawing/2014/main" id="{5DB0213E-7721-6843-8EFE-C153760E9938}"/>
              </a:ext>
            </a:extLst>
          </p:cNvPr>
          <p:cNvSpPr txBox="1"/>
          <p:nvPr/>
        </p:nvSpPr>
        <p:spPr>
          <a:xfrm>
            <a:off x="7990945" y="2648556"/>
            <a:ext cx="895739" cy="400110"/>
          </a:xfrm>
          <a:prstGeom prst="rect">
            <a:avLst/>
          </a:prstGeom>
          <a:noFill/>
        </p:spPr>
        <p:txBody>
          <a:bodyPr wrap="square" rtlCol="0">
            <a:spAutoFit/>
          </a:bodyPr>
          <a:lstStyle/>
          <a:p>
            <a:r>
              <a:rPr lang="en-US" sz="2000" dirty="0"/>
              <a:t>9.2%</a:t>
            </a:r>
          </a:p>
        </p:txBody>
      </p:sp>
      <p:sp>
        <p:nvSpPr>
          <p:cNvPr id="10" name="TextBox 9">
            <a:extLst>
              <a:ext uri="{FF2B5EF4-FFF2-40B4-BE49-F238E27FC236}">
                <a16:creationId xmlns:a16="http://schemas.microsoft.com/office/drawing/2014/main" id="{0763C8AC-5C8F-2346-A67F-7A53975EB6F1}"/>
              </a:ext>
            </a:extLst>
          </p:cNvPr>
          <p:cNvSpPr txBox="1"/>
          <p:nvPr/>
        </p:nvSpPr>
        <p:spPr>
          <a:xfrm>
            <a:off x="7990943" y="2221104"/>
            <a:ext cx="895739" cy="400110"/>
          </a:xfrm>
          <a:prstGeom prst="rect">
            <a:avLst/>
          </a:prstGeom>
          <a:noFill/>
        </p:spPr>
        <p:txBody>
          <a:bodyPr wrap="square" rtlCol="0">
            <a:spAutoFit/>
          </a:bodyPr>
          <a:lstStyle/>
          <a:p>
            <a:r>
              <a:rPr lang="en-US" sz="2000" dirty="0"/>
              <a:t>2.3%</a:t>
            </a:r>
          </a:p>
        </p:txBody>
      </p:sp>
      <p:sp>
        <p:nvSpPr>
          <p:cNvPr id="16" name="TextBox 15">
            <a:extLst>
              <a:ext uri="{FF2B5EF4-FFF2-40B4-BE49-F238E27FC236}">
                <a16:creationId xmlns:a16="http://schemas.microsoft.com/office/drawing/2014/main" id="{B52B6147-C575-1F7F-21FD-65534EFE9599}"/>
              </a:ext>
            </a:extLst>
          </p:cNvPr>
          <p:cNvSpPr txBox="1"/>
          <p:nvPr/>
        </p:nvSpPr>
        <p:spPr>
          <a:xfrm>
            <a:off x="8886681" y="6338884"/>
            <a:ext cx="6107288" cy="379656"/>
          </a:xfrm>
          <a:prstGeom prst="rect">
            <a:avLst/>
          </a:prstGeom>
          <a:noFill/>
        </p:spPr>
        <p:txBody>
          <a:bodyPr wrap="square">
            <a:spAutoFit/>
          </a:bodyPr>
          <a:lstStyle/>
          <a:p>
            <a:r>
              <a:rPr lang="en-US" sz="1867" b="1" dirty="0">
                <a:solidFill>
                  <a:schemeClr val="accent2">
                    <a:lumMod val="75000"/>
                  </a:schemeClr>
                </a:solidFill>
                <a:latin typeface="Arial"/>
                <a:cs typeface="Arial"/>
              </a:rPr>
              <a:t>Corcoran et al ERJ 2020</a:t>
            </a:r>
          </a:p>
        </p:txBody>
      </p:sp>
    </p:spTree>
    <p:extLst>
      <p:ext uri="{BB962C8B-B14F-4D97-AF65-F5344CB8AC3E}">
        <p14:creationId xmlns:p14="http://schemas.microsoft.com/office/powerpoint/2010/main" val="2089096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2C848A1F-1AF4-8E43-9781-FFE1CDCE8995}"/>
              </a:ext>
            </a:extLst>
          </p:cNvPr>
          <p:cNvSpPr txBox="1"/>
          <p:nvPr/>
        </p:nvSpPr>
        <p:spPr>
          <a:xfrm>
            <a:off x="6865709" y="1556792"/>
            <a:ext cx="2917271" cy="369332"/>
          </a:xfrm>
          <a:prstGeom prst="rect">
            <a:avLst/>
          </a:prstGeom>
          <a:solidFill>
            <a:srgbClr val="FF0000"/>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The future?</a:t>
            </a:r>
          </a:p>
        </p:txBody>
      </p:sp>
      <p:sp>
        <p:nvSpPr>
          <p:cNvPr id="11" name="TextBox 10"/>
          <p:cNvSpPr txBox="1"/>
          <p:nvPr/>
        </p:nvSpPr>
        <p:spPr>
          <a:xfrm>
            <a:off x="3852334" y="3577167"/>
            <a:ext cx="184731" cy="369332"/>
          </a:xfrm>
          <a:prstGeom prst="rect">
            <a:avLst/>
          </a:prstGeom>
          <a:noFill/>
        </p:spPr>
        <p:txBody>
          <a:bodyPr wrap="none" rtlCol="0">
            <a:spAutoFit/>
          </a:bodyPr>
          <a:lstStyle/>
          <a:p>
            <a:endParaRPr lang="en-US" dirty="0"/>
          </a:p>
        </p:txBody>
      </p:sp>
      <p:grpSp>
        <p:nvGrpSpPr>
          <p:cNvPr id="38" name="Group 37">
            <a:extLst>
              <a:ext uri="{FF2B5EF4-FFF2-40B4-BE49-F238E27FC236}">
                <a16:creationId xmlns:a16="http://schemas.microsoft.com/office/drawing/2014/main" id="{40C00941-474F-6042-A98C-EE0ECDA6D0AE}"/>
              </a:ext>
            </a:extLst>
          </p:cNvPr>
          <p:cNvGrpSpPr/>
          <p:nvPr/>
        </p:nvGrpSpPr>
        <p:grpSpPr>
          <a:xfrm>
            <a:off x="4575332" y="2359461"/>
            <a:ext cx="7172325" cy="3490771"/>
            <a:chOff x="985837" y="3164780"/>
            <a:chExt cx="7172325" cy="3490771"/>
          </a:xfrm>
        </p:grpSpPr>
        <p:grpSp>
          <p:nvGrpSpPr>
            <p:cNvPr id="35" name="Group 34">
              <a:extLst>
                <a:ext uri="{FF2B5EF4-FFF2-40B4-BE49-F238E27FC236}">
                  <a16:creationId xmlns:a16="http://schemas.microsoft.com/office/drawing/2014/main" id="{617BB452-5882-6942-B8F8-90732A94CBCE}"/>
                </a:ext>
              </a:extLst>
            </p:cNvPr>
            <p:cNvGrpSpPr/>
            <p:nvPr/>
          </p:nvGrpSpPr>
          <p:grpSpPr>
            <a:xfrm>
              <a:off x="985837" y="3618098"/>
              <a:ext cx="7172325" cy="3037453"/>
              <a:chOff x="630238" y="2059565"/>
              <a:chExt cx="7172325" cy="3037453"/>
            </a:xfrm>
          </p:grpSpPr>
          <p:grpSp>
            <p:nvGrpSpPr>
              <p:cNvPr id="25" name="Group 24">
                <a:extLst>
                  <a:ext uri="{FF2B5EF4-FFF2-40B4-BE49-F238E27FC236}">
                    <a16:creationId xmlns:a16="http://schemas.microsoft.com/office/drawing/2014/main" id="{0EFF2380-ABCC-C246-AAE5-E4E66CF6D538}"/>
                  </a:ext>
                </a:extLst>
              </p:cNvPr>
              <p:cNvGrpSpPr/>
              <p:nvPr/>
            </p:nvGrpSpPr>
            <p:grpSpPr>
              <a:xfrm>
                <a:off x="630238" y="2965134"/>
                <a:ext cx="7172325" cy="2131884"/>
                <a:chOff x="2009175" y="3952898"/>
                <a:chExt cx="4321036" cy="1009498"/>
              </a:xfrm>
            </p:grpSpPr>
            <p:sp>
              <p:nvSpPr>
                <p:cNvPr id="8" name="Rectangle 7">
                  <a:extLst>
                    <a:ext uri="{FF2B5EF4-FFF2-40B4-BE49-F238E27FC236}">
                      <a16:creationId xmlns:a16="http://schemas.microsoft.com/office/drawing/2014/main" id="{12191853-281E-2347-B224-2A6C503BC255}"/>
                    </a:ext>
                  </a:extLst>
                </p:cNvPr>
                <p:cNvSpPr/>
                <p:nvPr/>
              </p:nvSpPr>
              <p:spPr>
                <a:xfrm>
                  <a:off x="2009175" y="4390802"/>
                  <a:ext cx="1224414" cy="571594"/>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Consider aspiration and oral antibiotics with early outpatient review</a:t>
                  </a:r>
                </a:p>
              </p:txBody>
            </p:sp>
            <p:sp>
              <p:nvSpPr>
                <p:cNvPr id="13" name="Rectangle 12">
                  <a:extLst>
                    <a:ext uri="{FF2B5EF4-FFF2-40B4-BE49-F238E27FC236}">
                      <a16:creationId xmlns:a16="http://schemas.microsoft.com/office/drawing/2014/main" id="{EEB81852-CA31-C44A-9588-36AF6A670818}"/>
                    </a:ext>
                  </a:extLst>
                </p:cNvPr>
                <p:cNvSpPr/>
                <p:nvPr/>
              </p:nvSpPr>
              <p:spPr>
                <a:xfrm>
                  <a:off x="2349688" y="3958914"/>
                  <a:ext cx="998570" cy="174745"/>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Low RAPID</a:t>
                  </a:r>
                </a:p>
              </p:txBody>
            </p:sp>
            <p:sp>
              <p:nvSpPr>
                <p:cNvPr id="15" name="Rectangle 14">
                  <a:extLst>
                    <a:ext uri="{FF2B5EF4-FFF2-40B4-BE49-F238E27FC236}">
                      <a16:creationId xmlns:a16="http://schemas.microsoft.com/office/drawing/2014/main" id="{AA207707-3D22-4145-B485-0367490A0411}"/>
                    </a:ext>
                  </a:extLst>
                </p:cNvPr>
                <p:cNvSpPr/>
                <p:nvPr/>
              </p:nvSpPr>
              <p:spPr>
                <a:xfrm>
                  <a:off x="5130790" y="3976952"/>
                  <a:ext cx="1008112" cy="14401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High RAPID</a:t>
                  </a:r>
                </a:p>
              </p:txBody>
            </p:sp>
            <p:sp>
              <p:nvSpPr>
                <p:cNvPr id="16" name="Rectangle 15">
                  <a:extLst>
                    <a:ext uri="{FF2B5EF4-FFF2-40B4-BE49-F238E27FC236}">
                      <a16:creationId xmlns:a16="http://schemas.microsoft.com/office/drawing/2014/main" id="{D4383B8A-B2CB-B84A-803F-C41BCEB9DB9D}"/>
                    </a:ext>
                  </a:extLst>
                </p:cNvPr>
                <p:cNvSpPr/>
                <p:nvPr/>
              </p:nvSpPr>
              <p:spPr>
                <a:xfrm>
                  <a:off x="3593629" y="4390802"/>
                  <a:ext cx="1224414" cy="551807"/>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Chest tube + early IET/surgery </a:t>
                  </a:r>
                </a:p>
              </p:txBody>
            </p:sp>
            <p:sp>
              <p:nvSpPr>
                <p:cNvPr id="17" name="Rectangle 16">
                  <a:extLst>
                    <a:ext uri="{FF2B5EF4-FFF2-40B4-BE49-F238E27FC236}">
                      <a16:creationId xmlns:a16="http://schemas.microsoft.com/office/drawing/2014/main" id="{BF4DEE2B-FD47-1C4A-8F8F-0A6C4C1DC06F}"/>
                    </a:ext>
                  </a:extLst>
                </p:cNvPr>
                <p:cNvSpPr/>
                <p:nvPr/>
              </p:nvSpPr>
              <p:spPr>
                <a:xfrm>
                  <a:off x="3690481" y="3952898"/>
                  <a:ext cx="1142865" cy="174745"/>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Moderate RAPID</a:t>
                  </a:r>
                </a:p>
              </p:txBody>
            </p:sp>
            <p:sp>
              <p:nvSpPr>
                <p:cNvPr id="18" name="Rectangle 17">
                  <a:extLst>
                    <a:ext uri="{FF2B5EF4-FFF2-40B4-BE49-F238E27FC236}">
                      <a16:creationId xmlns:a16="http://schemas.microsoft.com/office/drawing/2014/main" id="{71FB50DC-04CB-2841-A84F-1B6EFC703325}"/>
                    </a:ext>
                  </a:extLst>
                </p:cNvPr>
                <p:cNvSpPr/>
                <p:nvPr/>
              </p:nvSpPr>
              <p:spPr>
                <a:xfrm>
                  <a:off x="5105797" y="4390802"/>
                  <a:ext cx="1224414" cy="551807"/>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Consider directly to IET or surgery</a:t>
                  </a:r>
                </a:p>
              </p:txBody>
            </p:sp>
            <p:cxnSp>
              <p:nvCxnSpPr>
                <p:cNvPr id="19" name="Straight Arrow Connector 18">
                  <a:extLst>
                    <a:ext uri="{FF2B5EF4-FFF2-40B4-BE49-F238E27FC236}">
                      <a16:creationId xmlns:a16="http://schemas.microsoft.com/office/drawing/2014/main" id="{A1C44311-7BA5-944C-9BCE-A6A0D44FF05D}"/>
                    </a:ext>
                  </a:extLst>
                </p:cNvPr>
                <p:cNvCxnSpPr>
                  <a:cxnSpLocks/>
                </p:cNvCxnSpPr>
                <p:nvPr/>
              </p:nvCxnSpPr>
              <p:spPr>
                <a:xfrm>
                  <a:off x="4267803" y="4162906"/>
                  <a:ext cx="0" cy="21602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5E93F7-5D77-A94F-B626-F0432B4A2A23}"/>
                    </a:ext>
                  </a:extLst>
                </p:cNvPr>
                <p:cNvCxnSpPr>
                  <a:cxnSpLocks/>
                </p:cNvCxnSpPr>
                <p:nvPr/>
              </p:nvCxnSpPr>
              <p:spPr>
                <a:xfrm>
                  <a:off x="2873549" y="4156896"/>
                  <a:ext cx="0" cy="21602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2BA093-BD94-104F-9FF8-13C61B6E86C9}"/>
                    </a:ext>
                  </a:extLst>
                </p:cNvPr>
                <p:cNvCxnSpPr>
                  <a:cxnSpLocks/>
                </p:cNvCxnSpPr>
                <p:nvPr/>
              </p:nvCxnSpPr>
              <p:spPr>
                <a:xfrm>
                  <a:off x="5609853" y="4150880"/>
                  <a:ext cx="0" cy="21602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A3421F67-0649-B443-96B0-DD94FB05A908}"/>
                  </a:ext>
                </a:extLst>
              </p:cNvPr>
              <p:cNvCxnSpPr>
                <a:cxnSpLocks/>
              </p:cNvCxnSpPr>
              <p:nvPr/>
            </p:nvCxnSpPr>
            <p:spPr>
              <a:xfrm flipV="1">
                <a:off x="4334758" y="2060533"/>
                <a:ext cx="0" cy="770514"/>
              </a:xfrm>
              <a:prstGeom prst="line">
                <a:avLst/>
              </a:prstGeom>
              <a:ln>
                <a:prstDash val="dash"/>
                <a:head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79BE3DB-A83F-544C-B79E-0FEF9373F442}"/>
                  </a:ext>
                </a:extLst>
              </p:cNvPr>
              <p:cNvCxnSpPr>
                <a:cxnSpLocks/>
              </p:cNvCxnSpPr>
              <p:nvPr/>
            </p:nvCxnSpPr>
            <p:spPr>
              <a:xfrm flipV="1">
                <a:off x="2125784" y="2059567"/>
                <a:ext cx="2208974" cy="774571"/>
              </a:xfrm>
              <a:prstGeom prst="straightConnector1">
                <a:avLst/>
              </a:prstGeom>
              <a:ln>
                <a:prstDash val="dash"/>
                <a:head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63DDFB6-D9E4-8F48-AED9-C07493301244}"/>
                  </a:ext>
                </a:extLst>
              </p:cNvPr>
              <p:cNvCxnSpPr>
                <a:cxnSpLocks/>
              </p:cNvCxnSpPr>
              <p:nvPr/>
            </p:nvCxnSpPr>
            <p:spPr>
              <a:xfrm flipH="1" flipV="1">
                <a:off x="4322422" y="2059565"/>
                <a:ext cx="1887878" cy="861744"/>
              </a:xfrm>
              <a:prstGeom prst="line">
                <a:avLst/>
              </a:prstGeom>
              <a:ln>
                <a:prstDash val="dash"/>
                <a:headEnd type="triangle"/>
              </a:ln>
            </p:spPr>
            <p:style>
              <a:lnRef idx="2">
                <a:schemeClr val="accent1"/>
              </a:lnRef>
              <a:fillRef idx="0">
                <a:schemeClr val="accent1"/>
              </a:fillRef>
              <a:effectRef idx="1">
                <a:schemeClr val="accent1"/>
              </a:effectRef>
              <a:fontRef idx="minor">
                <a:schemeClr val="tx1"/>
              </a:fontRef>
            </p:style>
          </p:cxnSp>
        </p:grpSp>
        <p:sp>
          <p:nvSpPr>
            <p:cNvPr id="36" name="Rectangle 35">
              <a:extLst>
                <a:ext uri="{FF2B5EF4-FFF2-40B4-BE49-F238E27FC236}">
                  <a16:creationId xmlns:a16="http://schemas.microsoft.com/office/drawing/2014/main" id="{27307451-DFC2-0546-9F46-FB7E7A9678BB}"/>
                </a:ext>
              </a:extLst>
            </p:cNvPr>
            <p:cNvSpPr/>
            <p:nvPr/>
          </p:nvSpPr>
          <p:spPr>
            <a:xfrm>
              <a:off x="3119796" y="3164780"/>
              <a:ext cx="3149092" cy="369032"/>
            </a:xfrm>
            <a:prstGeom prst="rect">
              <a:avLst/>
            </a:prstGeom>
            <a:solidFill>
              <a:schemeClr val="accent1"/>
            </a:solidFill>
            <a:ln>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Confirmed pleural infection</a:t>
              </a:r>
            </a:p>
          </p:txBody>
        </p:sp>
      </p:grpSp>
      <p:sp>
        <p:nvSpPr>
          <p:cNvPr id="37" name="TextBox 36">
            <a:extLst>
              <a:ext uri="{FF2B5EF4-FFF2-40B4-BE49-F238E27FC236}">
                <a16:creationId xmlns:a16="http://schemas.microsoft.com/office/drawing/2014/main" id="{A8EC2FB9-D490-D548-B120-9E7182EB4D26}"/>
              </a:ext>
            </a:extLst>
          </p:cNvPr>
          <p:cNvSpPr txBox="1"/>
          <p:nvPr/>
        </p:nvSpPr>
        <p:spPr>
          <a:xfrm>
            <a:off x="585701" y="1936639"/>
            <a:ext cx="3266631" cy="2939266"/>
          </a:xfrm>
          <a:prstGeom prst="rect">
            <a:avLst/>
          </a:prstGeom>
          <a:noFill/>
        </p:spPr>
        <p:txBody>
          <a:bodyPr wrap="square" rtlCol="0">
            <a:spAutoFit/>
          </a:bodyPr>
          <a:lstStyle/>
          <a:p>
            <a:pPr marL="342891" indent="-342891">
              <a:buFont typeface="Wingdings" pitchFamily="2" charset="2"/>
              <a:buChar char="Ø"/>
            </a:pPr>
            <a:r>
              <a:rPr lang="en-US" sz="2000" dirty="0">
                <a:cs typeface="Arial" panose="020B0604020202020204" pitchFamily="34" charset="0"/>
              </a:rPr>
              <a:t>Robust outcome and mortality prediction tool</a:t>
            </a:r>
          </a:p>
          <a:p>
            <a:endParaRPr lang="en-US" sz="2000" dirty="0">
              <a:cs typeface="Arial" panose="020B0604020202020204" pitchFamily="34" charset="0"/>
            </a:endParaRPr>
          </a:p>
          <a:p>
            <a:pPr marL="342891" indent="-342891">
              <a:spcBef>
                <a:spcPts val="600"/>
              </a:spcBef>
              <a:buFont typeface="Wingdings" pitchFamily="2" charset="2"/>
              <a:buChar char="Ø"/>
            </a:pPr>
            <a:r>
              <a:rPr lang="en-US" sz="2000" dirty="0">
                <a:cs typeface="Arial" panose="020B0604020202020204" pitchFamily="34" charset="0"/>
              </a:rPr>
              <a:t>RAPTOR-f feasibility study triaging patients to varying levels of aggression based on RAPID score – in recruitment</a:t>
            </a:r>
          </a:p>
        </p:txBody>
      </p:sp>
      <p:sp>
        <p:nvSpPr>
          <p:cNvPr id="9" name="TextBox 8">
            <a:extLst>
              <a:ext uri="{FF2B5EF4-FFF2-40B4-BE49-F238E27FC236}">
                <a16:creationId xmlns:a16="http://schemas.microsoft.com/office/drawing/2014/main" id="{E0AFBDCF-50A8-596C-2360-A750355E21F9}"/>
              </a:ext>
            </a:extLst>
          </p:cNvPr>
          <p:cNvSpPr txBox="1"/>
          <p:nvPr/>
        </p:nvSpPr>
        <p:spPr>
          <a:xfrm>
            <a:off x="6275000" y="6404589"/>
            <a:ext cx="6107288" cy="338554"/>
          </a:xfrm>
          <a:prstGeom prst="rect">
            <a:avLst/>
          </a:prstGeom>
          <a:noFill/>
        </p:spPr>
        <p:txBody>
          <a:bodyPr wrap="square">
            <a:spAutoFit/>
          </a:bodyPr>
          <a:lstStyle/>
          <a:p>
            <a:r>
              <a:rPr lang="en-US" sz="1600" b="1" dirty="0">
                <a:solidFill>
                  <a:schemeClr val="accent2">
                    <a:lumMod val="75000"/>
                  </a:schemeClr>
                </a:solidFill>
                <a:latin typeface="Arial"/>
                <a:cs typeface="Arial"/>
              </a:rPr>
              <a:t>Bedawi &amp; Rahman Pleural Infection; ERS Monograph 2019</a:t>
            </a:r>
          </a:p>
        </p:txBody>
      </p:sp>
      <p:sp>
        <p:nvSpPr>
          <p:cNvPr id="6" name="TextBox 5">
            <a:extLst>
              <a:ext uri="{FF2B5EF4-FFF2-40B4-BE49-F238E27FC236}">
                <a16:creationId xmlns:a16="http://schemas.microsoft.com/office/drawing/2014/main" id="{BC4462D7-86CB-59AC-3497-53579C8EA16E}"/>
              </a:ext>
            </a:extLst>
          </p:cNvPr>
          <p:cNvSpPr txBox="1"/>
          <p:nvPr/>
        </p:nvSpPr>
        <p:spPr>
          <a:xfrm>
            <a:off x="3018473" y="403224"/>
            <a:ext cx="6192982" cy="646331"/>
          </a:xfrm>
          <a:prstGeom prst="rect">
            <a:avLst/>
          </a:prstGeom>
          <a:noFill/>
        </p:spPr>
        <p:txBody>
          <a:bodyPr wrap="square">
            <a:spAutoFit/>
          </a:bodyPr>
          <a:lstStyle/>
          <a:p>
            <a:pPr algn="ctr"/>
            <a:r>
              <a:rPr lang="en-US" sz="3600" b="1" dirty="0">
                <a:solidFill>
                  <a:schemeClr val="tx2"/>
                </a:solidFill>
                <a:latin typeface="Arial"/>
                <a:cs typeface="Arial"/>
              </a:rPr>
              <a:t>RAPTOR-f</a:t>
            </a:r>
          </a:p>
        </p:txBody>
      </p:sp>
    </p:spTree>
    <p:extLst>
      <p:ext uri="{BB962C8B-B14F-4D97-AF65-F5344CB8AC3E}">
        <p14:creationId xmlns:p14="http://schemas.microsoft.com/office/powerpoint/2010/main" val="11456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4" y="3577167"/>
            <a:ext cx="184731" cy="369332"/>
          </a:xfrm>
          <a:prstGeom prst="rect">
            <a:avLst/>
          </a:prstGeom>
          <a:noFill/>
        </p:spPr>
        <p:txBody>
          <a:bodyPr wrap="none" rtlCol="0">
            <a:spAutoFit/>
          </a:bodyPr>
          <a:lstStyle/>
          <a:p>
            <a:endParaRPr lang="en-US" dirty="0"/>
          </a:p>
        </p:txBody>
      </p:sp>
      <p:sp>
        <p:nvSpPr>
          <p:cNvPr id="7" name="Rectangle 2">
            <a:extLst>
              <a:ext uri="{FF2B5EF4-FFF2-40B4-BE49-F238E27FC236}">
                <a16:creationId xmlns:a16="http://schemas.microsoft.com/office/drawing/2014/main" id="{7A861813-A958-0B4E-92D3-D6AD5F84A32F}"/>
              </a:ext>
            </a:extLst>
          </p:cNvPr>
          <p:cNvSpPr txBox="1">
            <a:spLocks noChangeArrowheads="1"/>
          </p:cNvSpPr>
          <p:nvPr/>
        </p:nvSpPr>
        <p:spPr>
          <a:xfrm>
            <a:off x="1955800" y="2649539"/>
            <a:ext cx="82804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endParaRPr lang="en-GB" sz="2400" dirty="0">
              <a:latin typeface="Arial" charset="0"/>
            </a:endParaRPr>
          </a:p>
        </p:txBody>
      </p:sp>
      <p:pic>
        <p:nvPicPr>
          <p:cNvPr id="3" name="Untitled.mp4">
            <a:hlinkClick r:id="" action="ppaction://media"/>
            <a:extLst>
              <a:ext uri="{FF2B5EF4-FFF2-40B4-BE49-F238E27FC236}">
                <a16:creationId xmlns:a16="http://schemas.microsoft.com/office/drawing/2014/main" id="{BB948BEB-B601-2847-AC62-197A8254B48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8637"/>
          <a:stretch/>
        </p:blipFill>
        <p:spPr>
          <a:xfrm>
            <a:off x="1955801" y="1386243"/>
            <a:ext cx="7252676" cy="5145975"/>
          </a:xfrm>
          <a:prstGeom prst="rect">
            <a:avLst/>
          </a:prstGeom>
        </p:spPr>
      </p:pic>
    </p:spTree>
    <p:extLst>
      <p:ext uri="{BB962C8B-B14F-4D97-AF65-F5344CB8AC3E}">
        <p14:creationId xmlns:p14="http://schemas.microsoft.com/office/powerpoint/2010/main" val="28409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3" y="3540125"/>
            <a:ext cx="184731" cy="300210"/>
          </a:xfrm>
          <a:prstGeom prst="rect">
            <a:avLst/>
          </a:prstGeom>
          <a:noFill/>
        </p:spPr>
        <p:txBody>
          <a:bodyPr wrap="none" rtlCol="0">
            <a:spAutoFit/>
          </a:bodyPr>
          <a:lstStyle/>
          <a:p>
            <a:endParaRPr lang="en-US" sz="1351" dirty="0"/>
          </a:p>
        </p:txBody>
      </p:sp>
      <p:sp>
        <p:nvSpPr>
          <p:cNvPr id="7" name="Rectangle 2">
            <a:extLst>
              <a:ext uri="{FF2B5EF4-FFF2-40B4-BE49-F238E27FC236}">
                <a16:creationId xmlns:a16="http://schemas.microsoft.com/office/drawing/2014/main" id="{7A861813-A958-0B4E-92D3-D6AD5F84A32F}"/>
              </a:ext>
            </a:extLst>
          </p:cNvPr>
          <p:cNvSpPr txBox="1">
            <a:spLocks noChangeArrowheads="1"/>
          </p:cNvSpPr>
          <p:nvPr/>
        </p:nvSpPr>
        <p:spPr>
          <a:xfrm>
            <a:off x="2990851" y="2844404"/>
            <a:ext cx="6210300" cy="3429000"/>
          </a:xfrm>
          <a:prstGeom prst="rect">
            <a:avLst/>
          </a:prstGeom>
        </p:spPr>
        <p:txBody>
          <a:bodyPr vert="horz" lIns="68580" tIns="34291" rIns="68580" bIns="3429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endParaRPr lang="en-GB" sz="1800" dirty="0">
              <a:latin typeface="Arial"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81229841-5B95-6279-783E-20747E27B07B}"/>
              </a:ext>
            </a:extLst>
          </p:cNvPr>
          <p:cNvPicPr>
            <a:picLocks noChangeAspect="1"/>
          </p:cNvPicPr>
          <p:nvPr/>
        </p:nvPicPr>
        <p:blipFill rotWithShape="1">
          <a:blip r:embed="rId3"/>
          <a:srcRect l="2451" b="59173"/>
          <a:stretch/>
        </p:blipFill>
        <p:spPr>
          <a:xfrm>
            <a:off x="1144773" y="1988840"/>
            <a:ext cx="8784976" cy="986467"/>
          </a:xfrm>
          <a:prstGeom prst="rect">
            <a:avLst/>
          </a:prstGeom>
        </p:spPr>
      </p:pic>
      <p:pic>
        <p:nvPicPr>
          <p:cNvPr id="6" name="Picture 5" descr="A close-up of a white background&#10;&#10;Description automatically generated">
            <a:extLst>
              <a:ext uri="{FF2B5EF4-FFF2-40B4-BE49-F238E27FC236}">
                <a16:creationId xmlns:a16="http://schemas.microsoft.com/office/drawing/2014/main" id="{801392DA-7861-0C0B-E5C5-621745B93505}"/>
              </a:ext>
            </a:extLst>
          </p:cNvPr>
          <p:cNvPicPr>
            <a:picLocks noChangeAspect="1"/>
          </p:cNvPicPr>
          <p:nvPr/>
        </p:nvPicPr>
        <p:blipFill rotWithShape="1">
          <a:blip r:embed="rId4"/>
          <a:srcRect b="4262"/>
          <a:stretch/>
        </p:blipFill>
        <p:spPr>
          <a:xfrm>
            <a:off x="911424" y="3140968"/>
            <a:ext cx="10635785" cy="1833091"/>
          </a:xfrm>
          <a:prstGeom prst="rect">
            <a:avLst/>
          </a:prstGeom>
        </p:spPr>
      </p:pic>
    </p:spTree>
    <p:extLst>
      <p:ext uri="{BB962C8B-B14F-4D97-AF65-F5344CB8AC3E}">
        <p14:creationId xmlns:p14="http://schemas.microsoft.com/office/powerpoint/2010/main" val="281339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eural infection: past, present, and future directions - The Lancet  Respiratory Medicine">
            <a:extLst>
              <a:ext uri="{FF2B5EF4-FFF2-40B4-BE49-F238E27FC236}">
                <a16:creationId xmlns:a16="http://schemas.microsoft.com/office/drawing/2014/main" id="{98FA652A-86FB-8141-E7A3-D77700F78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44" b="27612"/>
          <a:stretch/>
        </p:blipFill>
        <p:spPr bwMode="auto">
          <a:xfrm>
            <a:off x="191344" y="260648"/>
            <a:ext cx="6877248" cy="58410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545802-C034-EECC-AD48-2433E5BB1C24}"/>
              </a:ext>
            </a:extLst>
          </p:cNvPr>
          <p:cNvSpPr txBox="1"/>
          <p:nvPr/>
        </p:nvSpPr>
        <p:spPr>
          <a:xfrm>
            <a:off x="8749124" y="6083168"/>
            <a:ext cx="3419124" cy="666977"/>
          </a:xfrm>
          <a:prstGeom prst="rect">
            <a:avLst/>
          </a:prstGeom>
          <a:noFill/>
        </p:spPr>
        <p:txBody>
          <a:bodyPr wrap="square">
            <a:spAutoFit/>
          </a:bodyPr>
          <a:lstStyle/>
          <a:p>
            <a:r>
              <a:rPr lang="en-GB" sz="1867" b="1" dirty="0">
                <a:solidFill>
                  <a:schemeClr val="tx2"/>
                </a:solidFill>
              </a:rPr>
              <a:t>Corcoran et al Lancet </a:t>
            </a:r>
            <a:r>
              <a:rPr lang="en-GB" sz="1867" b="1" dirty="0" err="1">
                <a:solidFill>
                  <a:schemeClr val="tx2"/>
                </a:solidFill>
              </a:rPr>
              <a:t>Resp</a:t>
            </a:r>
            <a:r>
              <a:rPr lang="en-GB" sz="1867" b="1" dirty="0">
                <a:solidFill>
                  <a:schemeClr val="tx2"/>
                </a:solidFill>
              </a:rPr>
              <a:t> 2017</a:t>
            </a:r>
          </a:p>
        </p:txBody>
      </p:sp>
      <p:sp>
        <p:nvSpPr>
          <p:cNvPr id="4" name="Oval 3">
            <a:extLst>
              <a:ext uri="{FF2B5EF4-FFF2-40B4-BE49-F238E27FC236}">
                <a16:creationId xmlns:a16="http://schemas.microsoft.com/office/drawing/2014/main" id="{EC1B1A23-7286-705F-8452-DC4A52F4DAEC}"/>
              </a:ext>
            </a:extLst>
          </p:cNvPr>
          <p:cNvSpPr/>
          <p:nvPr/>
        </p:nvSpPr>
        <p:spPr>
          <a:xfrm>
            <a:off x="263352" y="3068960"/>
            <a:ext cx="1922016" cy="11420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21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507F77-1B03-5541-BE18-0C5CC01B44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121" y="1208587"/>
            <a:ext cx="6248219" cy="3322083"/>
          </a:xfrm>
          <a:prstGeom prst="rect">
            <a:avLst/>
          </a:prstGeom>
          <a:noFill/>
          <a:ln>
            <a:noFill/>
          </a:ln>
        </p:spPr>
      </p:pic>
      <p:graphicFrame>
        <p:nvGraphicFramePr>
          <p:cNvPr id="2" name="Table 1">
            <a:extLst>
              <a:ext uri="{FF2B5EF4-FFF2-40B4-BE49-F238E27FC236}">
                <a16:creationId xmlns:a16="http://schemas.microsoft.com/office/drawing/2014/main" id="{540077A3-43ED-4183-9CD4-39D8C0004FB3}"/>
              </a:ext>
            </a:extLst>
          </p:cNvPr>
          <p:cNvGraphicFramePr>
            <a:graphicFrameLocks noGrp="1"/>
          </p:cNvGraphicFramePr>
          <p:nvPr/>
        </p:nvGraphicFramePr>
        <p:xfrm>
          <a:off x="2845861" y="4539174"/>
          <a:ext cx="7952332" cy="1286764"/>
        </p:xfrm>
        <a:graphic>
          <a:graphicData uri="http://schemas.openxmlformats.org/drawingml/2006/table">
            <a:tbl>
              <a:tblPr firstRow="1" firstCol="1" bandRow="1">
                <a:tableStyleId>{5C22544A-7EE6-4342-B048-85BDC9FD1C3A}</a:tableStyleId>
              </a:tblPr>
              <a:tblGrid>
                <a:gridCol w="1762832">
                  <a:extLst>
                    <a:ext uri="{9D8B030D-6E8A-4147-A177-3AD203B41FA5}">
                      <a16:colId xmlns:a16="http://schemas.microsoft.com/office/drawing/2014/main" val="1399714037"/>
                    </a:ext>
                  </a:extLst>
                </a:gridCol>
                <a:gridCol w="1266628">
                  <a:extLst>
                    <a:ext uri="{9D8B030D-6E8A-4147-A177-3AD203B41FA5}">
                      <a16:colId xmlns:a16="http://schemas.microsoft.com/office/drawing/2014/main" val="3611314481"/>
                    </a:ext>
                  </a:extLst>
                </a:gridCol>
                <a:gridCol w="1115789">
                  <a:extLst>
                    <a:ext uri="{9D8B030D-6E8A-4147-A177-3AD203B41FA5}">
                      <a16:colId xmlns:a16="http://schemas.microsoft.com/office/drawing/2014/main" val="2861036282"/>
                    </a:ext>
                  </a:extLst>
                </a:gridCol>
                <a:gridCol w="1574156">
                  <a:extLst>
                    <a:ext uri="{9D8B030D-6E8A-4147-A177-3AD203B41FA5}">
                      <a16:colId xmlns:a16="http://schemas.microsoft.com/office/drawing/2014/main" val="724983796"/>
                    </a:ext>
                  </a:extLst>
                </a:gridCol>
                <a:gridCol w="1366536">
                  <a:extLst>
                    <a:ext uri="{9D8B030D-6E8A-4147-A177-3AD203B41FA5}">
                      <a16:colId xmlns:a16="http://schemas.microsoft.com/office/drawing/2014/main" val="587675434"/>
                    </a:ext>
                  </a:extLst>
                </a:gridCol>
                <a:gridCol w="866391">
                  <a:extLst>
                    <a:ext uri="{9D8B030D-6E8A-4147-A177-3AD203B41FA5}">
                      <a16:colId xmlns:a16="http://schemas.microsoft.com/office/drawing/2014/main" val="3495995736"/>
                    </a:ext>
                  </a:extLst>
                </a:gridCol>
              </a:tblGrid>
              <a:tr h="300567">
                <a:tc rowSpan="2">
                  <a:txBody>
                    <a:bodyPr/>
                    <a:lstStyle/>
                    <a:p>
                      <a:pPr algn="ctr">
                        <a:lnSpc>
                          <a:spcPct val="150000"/>
                        </a:lnSpc>
                      </a:pPr>
                      <a:r>
                        <a:rPr lang="en-GB" sz="1500" dirty="0">
                          <a:effectLst/>
                          <a:latin typeface="Arial" panose="020B0604020202020204" pitchFamily="34" charset="0"/>
                          <a:cs typeface="Arial" panose="020B0604020202020204" pitchFamily="34" charset="0"/>
                        </a:rPr>
                        <a:t>PF fibrinolytic protein </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50000"/>
                        </a:lnSpc>
                      </a:pPr>
                      <a:r>
                        <a:rPr lang="en-GB" sz="1500" dirty="0">
                          <a:effectLst/>
                          <a:latin typeface="Arial" panose="020B0604020202020204" pitchFamily="34" charset="0"/>
                          <a:cs typeface="Arial" panose="020B0604020202020204" pitchFamily="34" charset="0"/>
                        </a:rPr>
                        <a:t>Septation Score </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50000"/>
                        </a:lnSpc>
                      </a:pPr>
                      <a:r>
                        <a:rPr lang="en-GB" sz="1500">
                          <a:effectLst/>
                          <a:latin typeface="Arial" panose="020B0604020202020204" pitchFamily="34" charset="0"/>
                          <a:cs typeface="Arial" panose="020B0604020202020204" pitchFamily="34" charset="0"/>
                        </a:rPr>
                        <a:t>p-value</a:t>
                      </a:r>
                      <a:endParaRPr lang="en-GB"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4110116"/>
                  </a:ext>
                </a:extLst>
              </a:tr>
              <a:tr h="335280">
                <a:tc vMerge="1">
                  <a:txBody>
                    <a:bodyPr/>
                    <a:lstStyle/>
                    <a:p>
                      <a:endParaRPr lang="en-GB"/>
                    </a:p>
                  </a:txBody>
                  <a:tcPr/>
                </a:tc>
                <a:tc>
                  <a:txBody>
                    <a:bodyPr/>
                    <a:lstStyle/>
                    <a:p>
                      <a:pPr>
                        <a:lnSpc>
                          <a:spcPct val="150000"/>
                        </a:lnSpc>
                      </a:pPr>
                      <a:r>
                        <a:rPr lang="en-GB" sz="1500" dirty="0">
                          <a:effectLst/>
                          <a:latin typeface="Arial" panose="020B0604020202020204" pitchFamily="34" charset="0"/>
                          <a:cs typeface="Arial" panose="020B0604020202020204" pitchFamily="34" charset="0"/>
                        </a:rPr>
                        <a:t>Nil (n=46)</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dirty="0">
                          <a:effectLst/>
                          <a:latin typeface="Arial" panose="020B0604020202020204" pitchFamily="34" charset="0"/>
                          <a:cs typeface="Arial" panose="020B0604020202020204" pitchFamily="34" charset="0"/>
                        </a:rPr>
                        <a:t>Mild (n=28)</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dirty="0">
                          <a:effectLst/>
                          <a:latin typeface="Arial" panose="020B0604020202020204" pitchFamily="34" charset="0"/>
                          <a:cs typeface="Arial" panose="020B0604020202020204" pitchFamily="34" charset="0"/>
                        </a:rPr>
                        <a:t>Moderate (n=39)</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a:effectLst/>
                          <a:latin typeface="Arial" panose="020B0604020202020204" pitchFamily="34" charset="0"/>
                          <a:cs typeface="Arial" panose="020B0604020202020204" pitchFamily="34" charset="0"/>
                        </a:rPr>
                        <a:t>Severe (n=53)</a:t>
                      </a:r>
                      <a:endParaRPr lang="en-GB"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5115618"/>
                  </a:ext>
                </a:extLst>
              </a:tr>
              <a:tr h="635847">
                <a:tc>
                  <a:txBody>
                    <a:bodyPr/>
                    <a:lstStyle/>
                    <a:p>
                      <a:pPr>
                        <a:lnSpc>
                          <a:spcPct val="150000"/>
                        </a:lnSpc>
                      </a:pPr>
                      <a:r>
                        <a:rPr lang="en-GB" sz="1500" dirty="0">
                          <a:effectLst/>
                          <a:latin typeface="Arial" panose="020B0604020202020204" pitchFamily="34" charset="0"/>
                          <a:cs typeface="Arial" panose="020B0604020202020204" pitchFamily="34" charset="0"/>
                        </a:rPr>
                        <a:t>PAI-1, ng/mL; </a:t>
                      </a:r>
                    </a:p>
                    <a:p>
                      <a:pPr>
                        <a:lnSpc>
                          <a:spcPct val="150000"/>
                        </a:lnSpc>
                      </a:pPr>
                      <a:r>
                        <a:rPr lang="en-GB" sz="1500" dirty="0">
                          <a:effectLst/>
                          <a:latin typeface="Arial" panose="020B0604020202020204" pitchFamily="34" charset="0"/>
                          <a:cs typeface="Arial" panose="020B0604020202020204" pitchFamily="34" charset="0"/>
                        </a:rPr>
                        <a:t>median </a:t>
                      </a:r>
                      <a:r>
                        <a:rPr lang="en-GB" sz="1500" b="0" dirty="0">
                          <a:effectLst/>
                          <a:latin typeface="Arial" panose="020B0604020202020204" pitchFamily="34" charset="0"/>
                          <a:cs typeface="Arial" panose="020B0604020202020204" pitchFamily="34" charset="0"/>
                        </a:rPr>
                        <a:t>(IQR)</a:t>
                      </a:r>
                      <a:endParaRPr lang="en-GB" sz="15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1500" b="1" dirty="0">
                          <a:solidFill>
                            <a:srgbClr val="FF0000"/>
                          </a:solidFill>
                          <a:effectLst/>
                          <a:latin typeface="Arial" panose="020B0604020202020204" pitchFamily="34" charset="0"/>
                          <a:cs typeface="Arial" panose="020B0604020202020204" pitchFamily="34" charset="0"/>
                        </a:rPr>
                        <a:t>725.2</a:t>
                      </a:r>
                    </a:p>
                    <a:p>
                      <a:pPr>
                        <a:lnSpc>
                          <a:spcPct val="150000"/>
                        </a:lnSpc>
                      </a:pPr>
                      <a:r>
                        <a:rPr lang="en-GB" sz="1500" dirty="0">
                          <a:effectLst/>
                          <a:latin typeface="Arial" panose="020B0604020202020204" pitchFamily="34" charset="0"/>
                          <a:cs typeface="Arial" panose="020B0604020202020204" pitchFamily="34" charset="0"/>
                        </a:rPr>
                        <a:t>(182-1480)</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b="1" dirty="0">
                          <a:solidFill>
                            <a:srgbClr val="FF0000"/>
                          </a:solidFill>
                          <a:effectLst/>
                          <a:latin typeface="Arial" panose="020B0604020202020204" pitchFamily="34" charset="0"/>
                          <a:cs typeface="Arial" panose="020B0604020202020204" pitchFamily="34" charset="0"/>
                        </a:rPr>
                        <a:t>1104.1</a:t>
                      </a:r>
                    </a:p>
                    <a:p>
                      <a:pPr>
                        <a:lnSpc>
                          <a:spcPct val="150000"/>
                        </a:lnSpc>
                      </a:pPr>
                      <a:r>
                        <a:rPr lang="en-GB" sz="1500" dirty="0">
                          <a:effectLst/>
                          <a:latin typeface="Arial" panose="020B0604020202020204" pitchFamily="34" charset="0"/>
                          <a:cs typeface="Arial" panose="020B0604020202020204" pitchFamily="34" charset="0"/>
                        </a:rPr>
                        <a:t>(513-1685)</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b="1" dirty="0">
                          <a:solidFill>
                            <a:srgbClr val="FF0000"/>
                          </a:solidFill>
                          <a:effectLst/>
                          <a:latin typeface="Arial" panose="020B0604020202020204" pitchFamily="34" charset="0"/>
                          <a:cs typeface="Arial" panose="020B0604020202020204" pitchFamily="34" charset="0"/>
                        </a:rPr>
                        <a:t>1464.9</a:t>
                      </a:r>
                    </a:p>
                    <a:p>
                      <a:pPr>
                        <a:lnSpc>
                          <a:spcPct val="150000"/>
                        </a:lnSpc>
                      </a:pPr>
                      <a:r>
                        <a:rPr lang="en-GB" sz="1500" dirty="0">
                          <a:effectLst/>
                          <a:latin typeface="Arial" panose="020B0604020202020204" pitchFamily="34" charset="0"/>
                          <a:cs typeface="Arial" panose="020B0604020202020204" pitchFamily="34" charset="0"/>
                        </a:rPr>
                        <a:t>(696-1893)</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b="1" dirty="0">
                          <a:solidFill>
                            <a:srgbClr val="FF0000"/>
                          </a:solidFill>
                          <a:effectLst/>
                          <a:latin typeface="Arial" panose="020B0604020202020204" pitchFamily="34" charset="0"/>
                          <a:cs typeface="Arial" panose="020B0604020202020204" pitchFamily="34" charset="0"/>
                        </a:rPr>
                        <a:t>1573.7</a:t>
                      </a:r>
                    </a:p>
                    <a:p>
                      <a:pPr>
                        <a:lnSpc>
                          <a:spcPct val="150000"/>
                        </a:lnSpc>
                      </a:pPr>
                      <a:r>
                        <a:rPr lang="en-GB" sz="1500" dirty="0">
                          <a:effectLst/>
                          <a:latin typeface="Arial" panose="020B0604020202020204" pitchFamily="34" charset="0"/>
                          <a:cs typeface="Arial" panose="020B0604020202020204" pitchFamily="34" charset="0"/>
                        </a:rPr>
                        <a:t>(1212-2111)</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pPr>
                      <a:r>
                        <a:rPr lang="en-GB" sz="1500" dirty="0">
                          <a:solidFill>
                            <a:srgbClr val="FF0000"/>
                          </a:solidFill>
                          <a:effectLst/>
                          <a:latin typeface="Arial" panose="020B0604020202020204" pitchFamily="34" charset="0"/>
                          <a:cs typeface="Arial" panose="020B0604020202020204" pitchFamily="34" charset="0"/>
                        </a:rPr>
                        <a:t>0.003</a:t>
                      </a:r>
                      <a:endParaRPr lang="en-GB" sz="1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4442962"/>
                  </a:ext>
                </a:extLst>
              </a:tr>
            </a:tbl>
          </a:graphicData>
        </a:graphic>
      </p:graphicFrame>
      <p:sp>
        <p:nvSpPr>
          <p:cNvPr id="3" name="TextBox 2">
            <a:extLst>
              <a:ext uri="{FF2B5EF4-FFF2-40B4-BE49-F238E27FC236}">
                <a16:creationId xmlns:a16="http://schemas.microsoft.com/office/drawing/2014/main" id="{9C1495E9-E156-6DBC-6A84-3F3CB0F541BD}"/>
              </a:ext>
            </a:extLst>
          </p:cNvPr>
          <p:cNvSpPr txBox="1"/>
          <p:nvPr/>
        </p:nvSpPr>
        <p:spPr>
          <a:xfrm>
            <a:off x="6838983" y="6287502"/>
            <a:ext cx="5608108" cy="338554"/>
          </a:xfrm>
          <a:prstGeom prst="rect">
            <a:avLst/>
          </a:prstGeom>
          <a:noFill/>
        </p:spPr>
        <p:txBody>
          <a:bodyPr wrap="square">
            <a:spAutoFit/>
          </a:bodyPr>
          <a:lstStyle/>
          <a:p>
            <a:r>
              <a:rPr lang="en-GB" sz="1600" b="1" dirty="0">
                <a:solidFill>
                  <a:schemeClr val="tx2"/>
                </a:solidFill>
                <a:cs typeface="Arial" panose="020B0604020202020204" pitchFamily="34" charset="0"/>
              </a:rPr>
              <a:t>Bedawi EO et al. Am J Respir Crit Care Med. 2022</a:t>
            </a:r>
          </a:p>
        </p:txBody>
      </p:sp>
      <p:grpSp>
        <p:nvGrpSpPr>
          <p:cNvPr id="6" name="Group 5">
            <a:extLst>
              <a:ext uri="{FF2B5EF4-FFF2-40B4-BE49-F238E27FC236}">
                <a16:creationId xmlns:a16="http://schemas.microsoft.com/office/drawing/2014/main" id="{D76A4D9C-1391-BE6E-9D1D-0118B0625947}"/>
              </a:ext>
            </a:extLst>
          </p:cNvPr>
          <p:cNvGrpSpPr/>
          <p:nvPr/>
        </p:nvGrpSpPr>
        <p:grpSpPr>
          <a:xfrm>
            <a:off x="5479875" y="1578915"/>
            <a:ext cx="4179399" cy="953957"/>
            <a:chOff x="1059750" y="4463687"/>
            <a:chExt cx="7683053" cy="1773278"/>
          </a:xfrm>
        </p:grpSpPr>
        <p:pic>
          <p:nvPicPr>
            <p:cNvPr id="12" name="Picture 11">
              <a:extLst>
                <a:ext uri="{FF2B5EF4-FFF2-40B4-BE49-F238E27FC236}">
                  <a16:creationId xmlns:a16="http://schemas.microsoft.com/office/drawing/2014/main" id="{8CDBE713-EE12-6725-44F6-0EC276B559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750" y="4497061"/>
              <a:ext cx="2467299" cy="1739904"/>
            </a:xfrm>
            <a:prstGeom prst="rect">
              <a:avLst/>
            </a:prstGeom>
            <a:noFill/>
            <a:ln>
              <a:noFill/>
            </a:ln>
          </p:spPr>
        </p:pic>
        <p:pic>
          <p:nvPicPr>
            <p:cNvPr id="13" name="Picture 12">
              <a:extLst>
                <a:ext uri="{FF2B5EF4-FFF2-40B4-BE49-F238E27FC236}">
                  <a16:creationId xmlns:a16="http://schemas.microsoft.com/office/drawing/2014/main" id="{B0B6C92A-5608-BEE7-1FB8-6FA87A7296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469" y="4468796"/>
              <a:ext cx="2368725" cy="1723068"/>
            </a:xfrm>
            <a:prstGeom prst="rect">
              <a:avLst/>
            </a:prstGeom>
            <a:noFill/>
            <a:ln>
              <a:noFill/>
            </a:ln>
          </p:spPr>
        </p:pic>
        <p:pic>
          <p:nvPicPr>
            <p:cNvPr id="14" name="Picture 13">
              <a:extLst>
                <a:ext uri="{FF2B5EF4-FFF2-40B4-BE49-F238E27FC236}">
                  <a16:creationId xmlns:a16="http://schemas.microsoft.com/office/drawing/2014/main" id="{FCF9E3AC-2CC5-41F8-F660-7C4D7DB048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5505" y="4463687"/>
              <a:ext cx="2467298" cy="1696153"/>
            </a:xfrm>
            <a:prstGeom prst="rect">
              <a:avLst/>
            </a:prstGeom>
            <a:noFill/>
            <a:ln>
              <a:noFill/>
            </a:ln>
          </p:spPr>
        </p:pic>
      </p:grpSp>
      <p:sp>
        <p:nvSpPr>
          <p:cNvPr id="17" name="TextBox 16">
            <a:extLst>
              <a:ext uri="{FF2B5EF4-FFF2-40B4-BE49-F238E27FC236}">
                <a16:creationId xmlns:a16="http://schemas.microsoft.com/office/drawing/2014/main" id="{44859CAB-FBC5-FFA6-F09C-C4936AF853D9}"/>
              </a:ext>
            </a:extLst>
          </p:cNvPr>
          <p:cNvSpPr txBox="1"/>
          <p:nvPr/>
        </p:nvSpPr>
        <p:spPr>
          <a:xfrm>
            <a:off x="365505" y="1332053"/>
            <a:ext cx="1606947" cy="1405256"/>
          </a:xfrm>
          <a:prstGeom prst="rect">
            <a:avLst/>
          </a:prstGeom>
          <a:noFill/>
        </p:spPr>
        <p:txBody>
          <a:bodyPr wrap="square" rtlCol="0">
            <a:spAutoFit/>
          </a:bodyPr>
          <a:lstStyle/>
          <a:p>
            <a:endParaRPr lang="en-US" sz="2133" b="1" dirty="0">
              <a:solidFill>
                <a:srgbClr val="133176"/>
              </a:solidFill>
              <a:cs typeface="Arial" panose="020B0604020202020204" pitchFamily="34" charset="0"/>
            </a:endParaRPr>
          </a:p>
          <a:p>
            <a:r>
              <a:rPr lang="en-US" sz="2133" b="1" dirty="0">
                <a:solidFill>
                  <a:srgbClr val="133176"/>
                </a:solidFill>
                <a:cs typeface="Arial" panose="020B0604020202020204" pitchFamily="34" charset="0"/>
              </a:rPr>
              <a:t>PAI-1 and </a:t>
            </a:r>
          </a:p>
          <a:p>
            <a:r>
              <a:rPr lang="en-US" sz="2133" b="1" dirty="0">
                <a:solidFill>
                  <a:srgbClr val="133176"/>
                </a:solidFill>
                <a:cs typeface="Arial" panose="020B0604020202020204" pitchFamily="34" charset="0"/>
              </a:rPr>
              <a:t>septation </a:t>
            </a:r>
          </a:p>
          <a:p>
            <a:r>
              <a:rPr lang="en-US" sz="2133" b="1" dirty="0">
                <a:solidFill>
                  <a:srgbClr val="133176"/>
                </a:solidFill>
                <a:cs typeface="Arial" panose="020B0604020202020204" pitchFamily="34" charset="0"/>
              </a:rPr>
              <a:t>severity</a:t>
            </a:r>
          </a:p>
        </p:txBody>
      </p:sp>
    </p:spTree>
    <p:extLst>
      <p:ext uri="{BB962C8B-B14F-4D97-AF65-F5344CB8AC3E}">
        <p14:creationId xmlns:p14="http://schemas.microsoft.com/office/powerpoint/2010/main" val="90303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13253" y="3540125"/>
            <a:ext cx="184731" cy="300210"/>
          </a:xfrm>
          <a:prstGeom prst="rect">
            <a:avLst/>
          </a:prstGeom>
          <a:noFill/>
        </p:spPr>
        <p:txBody>
          <a:bodyPr wrap="none" rtlCol="0">
            <a:spAutoFit/>
          </a:bodyPr>
          <a:lstStyle/>
          <a:p>
            <a:endParaRPr lang="en-US" sz="1351" dirty="0"/>
          </a:p>
        </p:txBody>
      </p:sp>
      <p:sp>
        <p:nvSpPr>
          <p:cNvPr id="7" name="Rectangle 2">
            <a:extLst>
              <a:ext uri="{FF2B5EF4-FFF2-40B4-BE49-F238E27FC236}">
                <a16:creationId xmlns:a16="http://schemas.microsoft.com/office/drawing/2014/main" id="{7A861813-A958-0B4E-92D3-D6AD5F84A32F}"/>
              </a:ext>
            </a:extLst>
          </p:cNvPr>
          <p:cNvSpPr txBox="1">
            <a:spLocks noChangeArrowheads="1"/>
          </p:cNvSpPr>
          <p:nvPr/>
        </p:nvSpPr>
        <p:spPr>
          <a:xfrm>
            <a:off x="2990851" y="2844404"/>
            <a:ext cx="6210300" cy="3429000"/>
          </a:xfrm>
          <a:prstGeom prst="rect">
            <a:avLst/>
          </a:prstGeom>
        </p:spPr>
        <p:txBody>
          <a:bodyPr vert="horz" lIns="68580" tIns="34291" rIns="68580" bIns="3429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endParaRPr lang="en-GB" sz="1800" dirty="0">
              <a:latin typeface="Arial" charset="0"/>
            </a:endParaRPr>
          </a:p>
        </p:txBody>
      </p:sp>
      <p:sp>
        <p:nvSpPr>
          <p:cNvPr id="5" name="TextBox 4">
            <a:extLst>
              <a:ext uri="{FF2B5EF4-FFF2-40B4-BE49-F238E27FC236}">
                <a16:creationId xmlns:a16="http://schemas.microsoft.com/office/drawing/2014/main" id="{03AA6C0E-0CD3-F57B-D130-2B3D2D133E5B}"/>
              </a:ext>
            </a:extLst>
          </p:cNvPr>
          <p:cNvSpPr txBox="1"/>
          <p:nvPr/>
        </p:nvSpPr>
        <p:spPr>
          <a:xfrm>
            <a:off x="7185712" y="6339403"/>
            <a:ext cx="5418667" cy="379656"/>
          </a:xfrm>
          <a:prstGeom prst="rect">
            <a:avLst/>
          </a:prstGeom>
          <a:noFill/>
        </p:spPr>
        <p:txBody>
          <a:bodyPr wrap="square">
            <a:spAutoFit/>
          </a:bodyPr>
          <a:lstStyle/>
          <a:p>
            <a:r>
              <a:rPr lang="en-GB" sz="1867" b="1" dirty="0">
                <a:solidFill>
                  <a:schemeClr val="tx2"/>
                </a:solidFill>
                <a:latin typeface="BlinkMacSystemFont"/>
              </a:rPr>
              <a:t>Bedawi et al. Am J Respir Crit Care Med. 2022</a:t>
            </a:r>
            <a:endParaRPr lang="en-GB" sz="1867" b="1" dirty="0">
              <a:solidFill>
                <a:schemeClr val="tx2"/>
              </a:solidFill>
            </a:endParaRPr>
          </a:p>
        </p:txBody>
      </p:sp>
      <p:pic>
        <p:nvPicPr>
          <p:cNvPr id="13" name="Picture 12" descr="Graphical user interface&#10;&#10;Description automatically generated with low confidence">
            <a:extLst>
              <a:ext uri="{FF2B5EF4-FFF2-40B4-BE49-F238E27FC236}">
                <a16:creationId xmlns:a16="http://schemas.microsoft.com/office/drawing/2014/main" id="{96C8A52E-E8E8-624F-FF7C-B90FA6960621}"/>
              </a:ext>
            </a:extLst>
          </p:cNvPr>
          <p:cNvPicPr>
            <a:picLocks noChangeAspect="1"/>
          </p:cNvPicPr>
          <p:nvPr/>
        </p:nvPicPr>
        <p:blipFill rotWithShape="1">
          <a:blip r:embed="rId3"/>
          <a:srcRect b="35832"/>
          <a:stretch/>
        </p:blipFill>
        <p:spPr>
          <a:xfrm>
            <a:off x="5659856" y="2482242"/>
            <a:ext cx="5802929" cy="3598700"/>
          </a:xfrm>
          <a:prstGeom prst="rect">
            <a:avLst/>
          </a:prstGeom>
        </p:spPr>
      </p:pic>
      <p:sp>
        <p:nvSpPr>
          <p:cNvPr id="3" name="TextBox 2">
            <a:extLst>
              <a:ext uri="{FF2B5EF4-FFF2-40B4-BE49-F238E27FC236}">
                <a16:creationId xmlns:a16="http://schemas.microsoft.com/office/drawing/2014/main" id="{34CE33B3-7CEE-A092-9D6F-6788868E57A0}"/>
              </a:ext>
            </a:extLst>
          </p:cNvPr>
          <p:cNvSpPr txBox="1"/>
          <p:nvPr/>
        </p:nvSpPr>
        <p:spPr>
          <a:xfrm>
            <a:off x="702563" y="1580937"/>
            <a:ext cx="9582484" cy="748795"/>
          </a:xfrm>
          <a:prstGeom prst="rect">
            <a:avLst/>
          </a:prstGeom>
          <a:noFill/>
        </p:spPr>
        <p:txBody>
          <a:bodyPr wrap="square" rtlCol="0">
            <a:spAutoFit/>
          </a:bodyPr>
          <a:lstStyle/>
          <a:p>
            <a:pPr marL="285744" indent="-285744">
              <a:buFont typeface="Wingdings" pitchFamily="2" charset="2"/>
              <a:buChar char="Ø"/>
            </a:pPr>
            <a:r>
              <a:rPr lang="en-GB" sz="2133" dirty="0">
                <a:cs typeface="Arial" panose="020B0604020202020204" pitchFamily="34" charset="0"/>
              </a:rPr>
              <a:t>Pleural fluid PAI-1 predicts </a:t>
            </a:r>
            <a:r>
              <a:rPr lang="en-GB" sz="2133" i="1" dirty="0">
                <a:cs typeface="Arial" panose="020B0604020202020204" pitchFamily="34" charset="0"/>
              </a:rPr>
              <a:t>length of stay </a:t>
            </a:r>
            <a:r>
              <a:rPr lang="en-GB" sz="2133" dirty="0">
                <a:cs typeface="Arial" panose="020B0604020202020204" pitchFamily="34" charset="0"/>
              </a:rPr>
              <a:t>(F[1,214]=1.99; p=0.048)</a:t>
            </a:r>
          </a:p>
          <a:p>
            <a:endParaRPr lang="en-GB" sz="2133" dirty="0">
              <a:cs typeface="Arial" panose="020B0604020202020204" pitchFamily="34" charset="0"/>
            </a:endParaRPr>
          </a:p>
        </p:txBody>
      </p:sp>
      <p:sp>
        <p:nvSpPr>
          <p:cNvPr id="14" name="TextBox 13">
            <a:extLst>
              <a:ext uri="{FF2B5EF4-FFF2-40B4-BE49-F238E27FC236}">
                <a16:creationId xmlns:a16="http://schemas.microsoft.com/office/drawing/2014/main" id="{0F9D2B74-E653-AA41-66D8-5D484EBD66B3}"/>
              </a:ext>
            </a:extLst>
          </p:cNvPr>
          <p:cNvSpPr txBox="1"/>
          <p:nvPr/>
        </p:nvSpPr>
        <p:spPr>
          <a:xfrm>
            <a:off x="1221064" y="4000717"/>
            <a:ext cx="4401059" cy="830997"/>
          </a:xfrm>
          <a:prstGeom prst="rect">
            <a:avLst/>
          </a:prstGeom>
          <a:noFill/>
        </p:spPr>
        <p:txBody>
          <a:bodyPr wrap="square">
            <a:spAutoFit/>
          </a:bodyPr>
          <a:lstStyle/>
          <a:p>
            <a:pPr algn="ctr"/>
            <a:r>
              <a:rPr lang="en-GB" sz="2400" b="1" dirty="0">
                <a:cs typeface="Arial" panose="020B0604020202020204" pitchFamily="34" charset="0"/>
              </a:rPr>
              <a:t>First biological predictor of mortality</a:t>
            </a:r>
          </a:p>
        </p:txBody>
      </p:sp>
      <p:sp>
        <p:nvSpPr>
          <p:cNvPr id="9" name="TextBox 8">
            <a:extLst>
              <a:ext uri="{FF2B5EF4-FFF2-40B4-BE49-F238E27FC236}">
                <a16:creationId xmlns:a16="http://schemas.microsoft.com/office/drawing/2014/main" id="{1817DE9D-7250-55AA-DD0D-8C5D42F9DC60}"/>
              </a:ext>
            </a:extLst>
          </p:cNvPr>
          <p:cNvSpPr txBox="1"/>
          <p:nvPr/>
        </p:nvSpPr>
        <p:spPr>
          <a:xfrm>
            <a:off x="694922" y="2724404"/>
            <a:ext cx="6314829" cy="420564"/>
          </a:xfrm>
          <a:prstGeom prst="rect">
            <a:avLst/>
          </a:prstGeom>
          <a:noFill/>
        </p:spPr>
        <p:txBody>
          <a:bodyPr wrap="square">
            <a:spAutoFit/>
          </a:bodyPr>
          <a:lstStyle/>
          <a:p>
            <a:pPr marL="285744" indent="-285744">
              <a:buFont typeface="Wingdings" pitchFamily="2" charset="2"/>
              <a:buChar char="Ø"/>
            </a:pPr>
            <a:r>
              <a:rPr lang="en-GB" sz="2133" dirty="0">
                <a:cs typeface="Arial" panose="020B0604020202020204" pitchFamily="34" charset="0"/>
              </a:rPr>
              <a:t> 1 year mortality in pleural infection</a:t>
            </a:r>
          </a:p>
        </p:txBody>
      </p:sp>
      <p:sp>
        <p:nvSpPr>
          <p:cNvPr id="8" name="TextBox 7">
            <a:extLst>
              <a:ext uri="{FF2B5EF4-FFF2-40B4-BE49-F238E27FC236}">
                <a16:creationId xmlns:a16="http://schemas.microsoft.com/office/drawing/2014/main" id="{CA2813BE-3690-B1B3-CCC5-D7975711C184}"/>
              </a:ext>
            </a:extLst>
          </p:cNvPr>
          <p:cNvSpPr txBox="1"/>
          <p:nvPr/>
        </p:nvSpPr>
        <p:spPr>
          <a:xfrm>
            <a:off x="3852336" y="2905378"/>
            <a:ext cx="3847499" cy="1200329"/>
          </a:xfrm>
          <a:prstGeom prst="rect">
            <a:avLst/>
          </a:prstGeom>
          <a:solidFill>
            <a:srgbClr val="92D050"/>
          </a:solidFill>
        </p:spPr>
        <p:txBody>
          <a:bodyPr wrap="square" rtlCol="0">
            <a:spAutoFit/>
          </a:bodyPr>
          <a:lstStyle/>
          <a:p>
            <a:pPr algn="ctr"/>
            <a:endParaRPr lang="en-US" b="1" dirty="0">
              <a:solidFill>
                <a:schemeClr val="bg1"/>
              </a:solidFill>
            </a:endParaRPr>
          </a:p>
          <a:p>
            <a:pPr algn="ctr"/>
            <a:r>
              <a:rPr lang="en-US" b="1" dirty="0">
                <a:solidFill>
                  <a:schemeClr val="bg1"/>
                </a:solidFill>
              </a:rPr>
              <a:t>PAI-1 and suPAR now require external validation</a:t>
            </a:r>
          </a:p>
          <a:p>
            <a:pPr algn="ctr"/>
            <a:endParaRPr lang="en-US" b="1" dirty="0">
              <a:solidFill>
                <a:schemeClr val="bg1"/>
              </a:solidFill>
            </a:endParaRPr>
          </a:p>
        </p:txBody>
      </p:sp>
    </p:spTree>
    <p:extLst>
      <p:ext uri="{BB962C8B-B14F-4D97-AF65-F5344CB8AC3E}">
        <p14:creationId xmlns:p14="http://schemas.microsoft.com/office/powerpoint/2010/main" val="27635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9" grpId="0"/>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9BF37-EA06-197F-A441-C3F11038D44B}"/>
              </a:ext>
            </a:extLst>
          </p:cNvPr>
          <p:cNvPicPr>
            <a:picLocks noChangeAspect="1"/>
          </p:cNvPicPr>
          <p:nvPr/>
        </p:nvPicPr>
        <p:blipFill>
          <a:blip r:embed="rId3"/>
          <a:stretch>
            <a:fillRect/>
          </a:stretch>
        </p:blipFill>
        <p:spPr>
          <a:xfrm>
            <a:off x="226829" y="1556995"/>
            <a:ext cx="8184128" cy="4852800"/>
          </a:xfrm>
          <a:prstGeom prst="rect">
            <a:avLst/>
          </a:prstGeom>
        </p:spPr>
      </p:pic>
      <p:pic>
        <p:nvPicPr>
          <p:cNvPr id="10" name="Picture 9">
            <a:extLst>
              <a:ext uri="{FF2B5EF4-FFF2-40B4-BE49-F238E27FC236}">
                <a16:creationId xmlns:a16="http://schemas.microsoft.com/office/drawing/2014/main" id="{EE0600FA-5128-A506-D28B-75FC3E3D39C7}"/>
              </a:ext>
            </a:extLst>
          </p:cNvPr>
          <p:cNvPicPr>
            <a:picLocks noChangeAspect="1"/>
          </p:cNvPicPr>
          <p:nvPr/>
        </p:nvPicPr>
        <p:blipFill rotWithShape="1">
          <a:blip r:embed="rId4"/>
          <a:srcRect l="7745" t="4416"/>
          <a:stretch/>
        </p:blipFill>
        <p:spPr>
          <a:xfrm rot="16200000">
            <a:off x="8067451" y="5399358"/>
            <a:ext cx="624876" cy="1165356"/>
          </a:xfrm>
          <a:prstGeom prst="rect">
            <a:avLst/>
          </a:prstGeom>
        </p:spPr>
      </p:pic>
      <p:pic>
        <p:nvPicPr>
          <p:cNvPr id="12" name="Picture 11">
            <a:extLst>
              <a:ext uri="{FF2B5EF4-FFF2-40B4-BE49-F238E27FC236}">
                <a16:creationId xmlns:a16="http://schemas.microsoft.com/office/drawing/2014/main" id="{C54B70AF-8990-A2B7-6F17-9F8D1CCFD131}"/>
              </a:ext>
            </a:extLst>
          </p:cNvPr>
          <p:cNvPicPr>
            <a:picLocks noChangeAspect="1"/>
          </p:cNvPicPr>
          <p:nvPr/>
        </p:nvPicPr>
        <p:blipFill>
          <a:blip r:embed="rId5"/>
          <a:stretch>
            <a:fillRect/>
          </a:stretch>
        </p:blipFill>
        <p:spPr>
          <a:xfrm>
            <a:off x="8939378" y="4891655"/>
            <a:ext cx="3116127" cy="1892975"/>
          </a:xfrm>
          <a:prstGeom prst="rect">
            <a:avLst/>
          </a:prstGeom>
        </p:spPr>
      </p:pic>
      <p:pic>
        <p:nvPicPr>
          <p:cNvPr id="13" name="Picture 12" descr="British Thoracic Society Winter Meeting 2023 - ARNS">
            <a:extLst>
              <a:ext uri="{FF2B5EF4-FFF2-40B4-BE49-F238E27FC236}">
                <a16:creationId xmlns:a16="http://schemas.microsoft.com/office/drawing/2014/main" id="{FB5CCCFF-81DA-9537-EA8B-BB13F81F9B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7028" y="1556997"/>
            <a:ext cx="2447625" cy="1161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1C39108-43C6-B3DF-F8DE-F0003355D427}"/>
              </a:ext>
            </a:extLst>
          </p:cNvPr>
          <p:cNvSpPr/>
          <p:nvPr/>
        </p:nvSpPr>
        <p:spPr>
          <a:xfrm>
            <a:off x="3833870" y="4333302"/>
            <a:ext cx="2115239" cy="77852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974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9915E21-D479-D128-9610-CB82430775D4}"/>
              </a:ext>
            </a:extLst>
          </p:cNvPr>
          <p:cNvPicPr>
            <a:picLocks noChangeAspect="1"/>
          </p:cNvPicPr>
          <p:nvPr/>
        </p:nvPicPr>
        <p:blipFill>
          <a:blip r:embed="rId3"/>
          <a:stretch>
            <a:fillRect/>
          </a:stretch>
        </p:blipFill>
        <p:spPr>
          <a:xfrm>
            <a:off x="1361906" y="46836"/>
            <a:ext cx="4468673" cy="4024497"/>
          </a:xfrm>
          <a:prstGeom prst="rect">
            <a:avLst/>
          </a:prstGeom>
        </p:spPr>
      </p:pic>
      <p:pic>
        <p:nvPicPr>
          <p:cNvPr id="16" name="Picture 15">
            <a:extLst>
              <a:ext uri="{FF2B5EF4-FFF2-40B4-BE49-F238E27FC236}">
                <a16:creationId xmlns:a16="http://schemas.microsoft.com/office/drawing/2014/main" id="{0B528932-5D5D-8EE8-424F-440A9B65A179}"/>
              </a:ext>
            </a:extLst>
          </p:cNvPr>
          <p:cNvPicPr>
            <a:picLocks noChangeAspect="1"/>
          </p:cNvPicPr>
          <p:nvPr/>
        </p:nvPicPr>
        <p:blipFill>
          <a:blip r:embed="rId4"/>
          <a:stretch>
            <a:fillRect/>
          </a:stretch>
        </p:blipFill>
        <p:spPr>
          <a:xfrm>
            <a:off x="226832" y="4014625"/>
            <a:ext cx="6768213" cy="2514296"/>
          </a:xfrm>
          <a:prstGeom prst="rect">
            <a:avLst/>
          </a:prstGeom>
        </p:spPr>
      </p:pic>
      <p:pic>
        <p:nvPicPr>
          <p:cNvPr id="18" name="Picture 17">
            <a:extLst>
              <a:ext uri="{FF2B5EF4-FFF2-40B4-BE49-F238E27FC236}">
                <a16:creationId xmlns:a16="http://schemas.microsoft.com/office/drawing/2014/main" id="{5FB30A22-F55E-EFCD-525C-81D92EEAC987}"/>
              </a:ext>
            </a:extLst>
          </p:cNvPr>
          <p:cNvPicPr>
            <a:picLocks noChangeAspect="1"/>
          </p:cNvPicPr>
          <p:nvPr/>
        </p:nvPicPr>
        <p:blipFill>
          <a:blip r:embed="rId5"/>
          <a:stretch>
            <a:fillRect/>
          </a:stretch>
        </p:blipFill>
        <p:spPr>
          <a:xfrm>
            <a:off x="7764646" y="5299919"/>
            <a:ext cx="3998309" cy="1416620"/>
          </a:xfrm>
          <a:prstGeom prst="rect">
            <a:avLst/>
          </a:prstGeom>
        </p:spPr>
      </p:pic>
      <p:pic>
        <p:nvPicPr>
          <p:cNvPr id="19" name="Picture 18">
            <a:extLst>
              <a:ext uri="{FF2B5EF4-FFF2-40B4-BE49-F238E27FC236}">
                <a16:creationId xmlns:a16="http://schemas.microsoft.com/office/drawing/2014/main" id="{CB6999C2-A9B0-96E9-247C-E9333E7210D4}"/>
              </a:ext>
            </a:extLst>
          </p:cNvPr>
          <p:cNvPicPr>
            <a:picLocks noChangeAspect="1"/>
          </p:cNvPicPr>
          <p:nvPr/>
        </p:nvPicPr>
        <p:blipFill rotWithShape="1">
          <a:blip r:embed="rId6"/>
          <a:srcRect l="7745" t="4416"/>
          <a:stretch/>
        </p:blipFill>
        <p:spPr>
          <a:xfrm rot="16200000">
            <a:off x="6893235" y="5482257"/>
            <a:ext cx="624876" cy="1165356"/>
          </a:xfrm>
          <a:prstGeom prst="rect">
            <a:avLst/>
          </a:prstGeom>
        </p:spPr>
      </p:pic>
      <p:pic>
        <p:nvPicPr>
          <p:cNvPr id="20" name="Picture 19" descr="British Thoracic Society Winter Meeting 2023 - ARNS">
            <a:extLst>
              <a:ext uri="{FF2B5EF4-FFF2-40B4-BE49-F238E27FC236}">
                <a16:creationId xmlns:a16="http://schemas.microsoft.com/office/drawing/2014/main" id="{C607161C-5620-6B73-4478-DDC1DC20E5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2009" y="1709181"/>
            <a:ext cx="2447625" cy="11617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575CCBB-8A1B-DDAF-0323-410D737EE519}"/>
              </a:ext>
            </a:extLst>
          </p:cNvPr>
          <p:cNvSpPr/>
          <p:nvPr/>
        </p:nvSpPr>
        <p:spPr>
          <a:xfrm>
            <a:off x="2159306" y="2000325"/>
            <a:ext cx="3011277" cy="7101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951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5F57-F4B8-566B-99FC-716EB38DF24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43039B8-5E86-6828-440C-BF93C2AF9666}"/>
              </a:ext>
            </a:extLst>
          </p:cNvPr>
          <p:cNvSpPr txBox="1"/>
          <p:nvPr/>
        </p:nvSpPr>
        <p:spPr>
          <a:xfrm>
            <a:off x="3852335" y="3577167"/>
            <a:ext cx="184731" cy="369332"/>
          </a:xfrm>
          <a:prstGeom prst="rect">
            <a:avLst/>
          </a:prstGeom>
          <a:noFill/>
        </p:spPr>
        <p:txBody>
          <a:bodyPr wrap="none" rtlCol="0">
            <a:spAutoFit/>
          </a:bodyPr>
          <a:lstStyle/>
          <a:p>
            <a:pPr defTabSz="609585" eaLnBrk="1" fontAlgn="auto" hangingPunct="1">
              <a:spcBef>
                <a:spcPts val="0"/>
              </a:spcBef>
              <a:spcAft>
                <a:spcPts val="0"/>
              </a:spcAft>
            </a:pPr>
            <a:endParaRPr lang="en-US" dirty="0">
              <a:solidFill>
                <a:prstClr val="black"/>
              </a:solidFill>
              <a:latin typeface="Calibri"/>
            </a:endParaRPr>
          </a:p>
        </p:txBody>
      </p:sp>
      <p:sp>
        <p:nvSpPr>
          <p:cNvPr id="27" name="Rectangle 26">
            <a:extLst>
              <a:ext uri="{FF2B5EF4-FFF2-40B4-BE49-F238E27FC236}">
                <a16:creationId xmlns:a16="http://schemas.microsoft.com/office/drawing/2014/main" id="{20D63BAB-5716-0A63-24FB-3AFAD6490C82}"/>
              </a:ext>
            </a:extLst>
          </p:cNvPr>
          <p:cNvSpPr/>
          <p:nvPr/>
        </p:nvSpPr>
        <p:spPr>
          <a:xfrm>
            <a:off x="4727848" y="570661"/>
            <a:ext cx="9976833" cy="666786"/>
          </a:xfrm>
          <a:prstGeom prst="rect">
            <a:avLst/>
          </a:prstGeom>
        </p:spPr>
        <p:txBody>
          <a:bodyPr wrap="square">
            <a:spAutoFit/>
          </a:bodyPr>
          <a:lstStyle/>
          <a:p>
            <a:pPr defTabSz="609585" eaLnBrk="1" fontAlgn="auto" hangingPunct="1">
              <a:spcBef>
                <a:spcPts val="0"/>
              </a:spcBef>
              <a:spcAft>
                <a:spcPts val="0"/>
              </a:spcAft>
            </a:pPr>
            <a:r>
              <a:rPr lang="en-US" sz="3733" b="1" dirty="0">
                <a:solidFill>
                  <a:srgbClr val="133176"/>
                </a:solidFill>
                <a:latin typeface="Arial"/>
                <a:cs typeface="Arial"/>
              </a:rPr>
              <a:t>Summary</a:t>
            </a:r>
          </a:p>
        </p:txBody>
      </p:sp>
      <p:sp>
        <p:nvSpPr>
          <p:cNvPr id="2" name="Content Placeholder 2">
            <a:extLst>
              <a:ext uri="{FF2B5EF4-FFF2-40B4-BE49-F238E27FC236}">
                <a16:creationId xmlns:a16="http://schemas.microsoft.com/office/drawing/2014/main" id="{A4D9C843-1368-4667-CD0C-7B30EAED55FE}"/>
              </a:ext>
            </a:extLst>
          </p:cNvPr>
          <p:cNvSpPr txBox="1">
            <a:spLocks/>
          </p:cNvSpPr>
          <p:nvPr/>
        </p:nvSpPr>
        <p:spPr>
          <a:xfrm>
            <a:off x="609600" y="2133601"/>
            <a:ext cx="10972800" cy="60346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457189" fontAlgn="auto">
              <a:spcAft>
                <a:spcPts val="0"/>
              </a:spcAft>
              <a:buNone/>
            </a:pPr>
            <a:endParaRPr lang="en-US" sz="3200" dirty="0">
              <a:solidFill>
                <a:prstClr val="black"/>
              </a:solidFill>
              <a:latin typeface="Calibri"/>
            </a:endParaRPr>
          </a:p>
        </p:txBody>
      </p:sp>
      <p:sp>
        <p:nvSpPr>
          <p:cNvPr id="3" name="Content Placeholder 2">
            <a:extLst>
              <a:ext uri="{FF2B5EF4-FFF2-40B4-BE49-F238E27FC236}">
                <a16:creationId xmlns:a16="http://schemas.microsoft.com/office/drawing/2014/main" id="{A616A0B7-F922-8F24-A3D3-F0E4BA6E6F68}"/>
              </a:ext>
            </a:extLst>
          </p:cNvPr>
          <p:cNvSpPr txBox="1">
            <a:spLocks/>
          </p:cNvSpPr>
          <p:nvPr/>
        </p:nvSpPr>
        <p:spPr>
          <a:xfrm>
            <a:off x="911424" y="2088945"/>
            <a:ext cx="9837832" cy="60346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Pleural infection incidence is rising</a:t>
            </a:r>
          </a:p>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Distinct phenotypes – parapneumonic / primary pleural infection</a:t>
            </a:r>
          </a:p>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Polymicrobial disease dominated by anaerobes</a:t>
            </a:r>
          </a:p>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Early diagnosis and recognition of medical treatment failure are key</a:t>
            </a:r>
          </a:p>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Definitive head to head trials of VATS vs IET are underway</a:t>
            </a:r>
          </a:p>
          <a:p>
            <a:pPr marL="342891" indent="-342891" defTabSz="457189" fontAlgn="auto">
              <a:spcBef>
                <a:spcPts val="1176"/>
              </a:spcBef>
              <a:spcAft>
                <a:spcPts val="0"/>
              </a:spcAft>
            </a:pPr>
            <a:r>
              <a:rPr lang="en-US" sz="2000" dirty="0">
                <a:solidFill>
                  <a:prstClr val="black"/>
                </a:solidFill>
                <a:latin typeface="Arial" panose="020B0604020202020204" pitchFamily="34" charset="0"/>
                <a:cs typeface="Arial" panose="020B0604020202020204" pitchFamily="34" charset="0"/>
              </a:rPr>
              <a:t>Newer diagnostic and prognostic biomarkers are needed to drive a precision medicine approach</a:t>
            </a:r>
          </a:p>
        </p:txBody>
      </p:sp>
      <p:sp>
        <p:nvSpPr>
          <p:cNvPr id="8" name="Rectangle 7">
            <a:extLst>
              <a:ext uri="{FF2B5EF4-FFF2-40B4-BE49-F238E27FC236}">
                <a16:creationId xmlns:a16="http://schemas.microsoft.com/office/drawing/2014/main" id="{E5C9B0ED-4CEC-9455-81B0-67AB2A4A08C5}"/>
              </a:ext>
            </a:extLst>
          </p:cNvPr>
          <p:cNvSpPr/>
          <p:nvPr/>
        </p:nvSpPr>
        <p:spPr>
          <a:xfrm>
            <a:off x="7752184" y="47667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85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2335" y="3577167"/>
            <a:ext cx="184731" cy="369332"/>
          </a:xfrm>
          <a:prstGeom prst="rect">
            <a:avLst/>
          </a:prstGeom>
          <a:noFill/>
        </p:spPr>
        <p:txBody>
          <a:bodyPr wrap="none" rtlCol="0">
            <a:spAutoFit/>
          </a:bodyPr>
          <a:lstStyle/>
          <a:p>
            <a:pPr defTabSz="609585" eaLnBrk="1" fontAlgn="auto" hangingPunct="1">
              <a:spcBef>
                <a:spcPts val="0"/>
              </a:spcBef>
              <a:spcAft>
                <a:spcPts val="0"/>
              </a:spcAft>
            </a:pPr>
            <a:endParaRPr lang="en-US" dirty="0">
              <a:solidFill>
                <a:prstClr val="black"/>
              </a:solidFill>
              <a:latin typeface="Calibri"/>
            </a:endParaRPr>
          </a:p>
        </p:txBody>
      </p:sp>
      <p:sp>
        <p:nvSpPr>
          <p:cNvPr id="4" name="TextBox 3">
            <a:extLst>
              <a:ext uri="{FF2B5EF4-FFF2-40B4-BE49-F238E27FC236}">
                <a16:creationId xmlns:a16="http://schemas.microsoft.com/office/drawing/2014/main" id="{3AE23065-512E-836F-794A-610A6B10BBE6}"/>
              </a:ext>
            </a:extLst>
          </p:cNvPr>
          <p:cNvSpPr txBox="1"/>
          <p:nvPr/>
        </p:nvSpPr>
        <p:spPr>
          <a:xfrm>
            <a:off x="7104112" y="6196662"/>
            <a:ext cx="6102773" cy="369332"/>
          </a:xfrm>
          <a:prstGeom prst="rect">
            <a:avLst/>
          </a:prstGeom>
          <a:noFill/>
        </p:spPr>
        <p:txBody>
          <a:bodyPr wrap="square">
            <a:spAutoFit/>
          </a:bodyPr>
          <a:lstStyle/>
          <a:p>
            <a:pPr algn="ctr" defTabSz="609585" eaLnBrk="1" fontAlgn="auto" hangingPunct="1">
              <a:spcBef>
                <a:spcPts val="0"/>
              </a:spcBef>
              <a:spcAft>
                <a:spcPts val="0"/>
              </a:spcAft>
            </a:pPr>
            <a:r>
              <a:rPr lang="en-GB" b="1" dirty="0">
                <a:solidFill>
                  <a:srgbClr val="1F497D"/>
                </a:solidFill>
                <a:latin typeface="Calibri"/>
                <a:hlinkClick r:id="rId3"/>
              </a:rPr>
              <a:t>eihab.bedawi@ndm.ox.ac.uk</a:t>
            </a:r>
            <a:endParaRPr lang="en-GB" b="1" dirty="0">
              <a:solidFill>
                <a:srgbClr val="1F497D"/>
              </a:solidFill>
              <a:latin typeface="Calibri"/>
            </a:endParaRPr>
          </a:p>
        </p:txBody>
      </p:sp>
      <p:sp>
        <p:nvSpPr>
          <p:cNvPr id="6" name="Rectangle 5">
            <a:extLst>
              <a:ext uri="{FF2B5EF4-FFF2-40B4-BE49-F238E27FC236}">
                <a16:creationId xmlns:a16="http://schemas.microsoft.com/office/drawing/2014/main" id="{DF7BD162-7BE1-4852-CDFD-CBD2EF0D3A39}"/>
              </a:ext>
            </a:extLst>
          </p:cNvPr>
          <p:cNvSpPr/>
          <p:nvPr/>
        </p:nvSpPr>
        <p:spPr>
          <a:xfrm>
            <a:off x="7752184" y="47667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1DB052D-17D0-CC8C-100C-ECFA06D16BE2}"/>
              </a:ext>
            </a:extLst>
          </p:cNvPr>
          <p:cNvSpPr txBox="1"/>
          <p:nvPr/>
        </p:nvSpPr>
        <p:spPr>
          <a:xfrm>
            <a:off x="2855640" y="3167014"/>
            <a:ext cx="6102773" cy="666786"/>
          </a:xfrm>
          <a:prstGeom prst="rect">
            <a:avLst/>
          </a:prstGeom>
          <a:noFill/>
        </p:spPr>
        <p:txBody>
          <a:bodyPr wrap="square">
            <a:spAutoFit/>
          </a:bodyPr>
          <a:lstStyle/>
          <a:p>
            <a:pPr algn="ctr" defTabSz="609585" eaLnBrk="1" fontAlgn="auto" hangingPunct="1">
              <a:spcBef>
                <a:spcPts val="0"/>
              </a:spcBef>
              <a:spcAft>
                <a:spcPts val="0"/>
              </a:spcAft>
            </a:pPr>
            <a:r>
              <a:rPr lang="en-GB" sz="3733" b="1" dirty="0">
                <a:solidFill>
                  <a:srgbClr val="1F497D"/>
                </a:solidFill>
                <a:latin typeface="Calibri"/>
              </a:rPr>
              <a:t>Thank you</a:t>
            </a:r>
          </a:p>
        </p:txBody>
      </p:sp>
    </p:spTree>
    <p:extLst>
      <p:ext uri="{BB962C8B-B14F-4D97-AF65-F5344CB8AC3E}">
        <p14:creationId xmlns:p14="http://schemas.microsoft.com/office/powerpoint/2010/main" val="424466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E441D-32DF-7948-0CE2-4434E8449562}"/>
              </a:ext>
            </a:extLst>
          </p:cNvPr>
          <p:cNvSpPr/>
          <p:nvPr/>
        </p:nvSpPr>
        <p:spPr>
          <a:xfrm>
            <a:off x="2895036" y="3121223"/>
            <a:ext cx="7482625" cy="584775"/>
          </a:xfrm>
          <a:prstGeom prst="rect">
            <a:avLst/>
          </a:prstGeom>
        </p:spPr>
        <p:txBody>
          <a:bodyPr wrap="square">
            <a:spAutoFit/>
          </a:bodyPr>
          <a:lstStyle/>
          <a:p>
            <a:r>
              <a:rPr lang="en-US" sz="3200" b="1" dirty="0">
                <a:solidFill>
                  <a:srgbClr val="133176"/>
                </a:solidFill>
                <a:latin typeface="Arial"/>
                <a:cs typeface="Arial"/>
              </a:rPr>
              <a:t>Is it all pneumonia gone rogue?</a:t>
            </a:r>
          </a:p>
        </p:txBody>
      </p:sp>
    </p:spTree>
    <p:extLst>
      <p:ext uri="{BB962C8B-B14F-4D97-AF65-F5344CB8AC3E}">
        <p14:creationId xmlns:p14="http://schemas.microsoft.com/office/powerpoint/2010/main" val="379815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D89BB5-749D-F6C8-CDCB-0B32957DA7EC}"/>
              </a:ext>
            </a:extLst>
          </p:cNvPr>
          <p:cNvSpPr txBox="1"/>
          <p:nvPr/>
        </p:nvSpPr>
        <p:spPr>
          <a:xfrm>
            <a:off x="8615501" y="6455193"/>
            <a:ext cx="4608512" cy="379656"/>
          </a:xfrm>
          <a:prstGeom prst="rect">
            <a:avLst/>
          </a:prstGeom>
          <a:noFill/>
        </p:spPr>
        <p:txBody>
          <a:bodyPr wrap="square" rtlCol="0">
            <a:spAutoFit/>
          </a:bodyPr>
          <a:lstStyle/>
          <a:p>
            <a:pPr defTabSz="1219170">
              <a:defRPr/>
            </a:pPr>
            <a:r>
              <a:rPr lang="en-US" sz="1867" b="1" dirty="0">
                <a:solidFill>
                  <a:schemeClr val="tx2"/>
                </a:solidFill>
                <a:latin typeface="Arial" charset="0"/>
              </a:rPr>
              <a:t>Franklin et al, Clin Rad 2021 </a:t>
            </a:r>
          </a:p>
        </p:txBody>
      </p:sp>
      <p:graphicFrame>
        <p:nvGraphicFramePr>
          <p:cNvPr id="2" name="Content Placeholder 5">
            <a:extLst>
              <a:ext uri="{FF2B5EF4-FFF2-40B4-BE49-F238E27FC236}">
                <a16:creationId xmlns:a16="http://schemas.microsoft.com/office/drawing/2014/main" id="{F41C980C-8B0E-6C1E-7C92-66C54218D981}"/>
              </a:ext>
            </a:extLst>
          </p:cNvPr>
          <p:cNvGraphicFramePr>
            <a:graphicFrameLocks noGrp="1"/>
          </p:cNvGraphicFramePr>
          <p:nvPr>
            <p:ph idx="1"/>
          </p:nvPr>
        </p:nvGraphicFramePr>
        <p:xfrm>
          <a:off x="5268817" y="133356"/>
          <a:ext cx="6712099" cy="6185859"/>
        </p:xfrm>
        <a:graphic>
          <a:graphicData uri="http://schemas.openxmlformats.org/drawingml/2006/table">
            <a:tbl>
              <a:tblPr firstRow="1" bandRow="1">
                <a:tableStyleId>{5C22544A-7EE6-4342-B048-85BDC9FD1C3A}</a:tableStyleId>
              </a:tblPr>
              <a:tblGrid>
                <a:gridCol w="3458631">
                  <a:extLst>
                    <a:ext uri="{9D8B030D-6E8A-4147-A177-3AD203B41FA5}">
                      <a16:colId xmlns:a16="http://schemas.microsoft.com/office/drawing/2014/main" val="20000"/>
                    </a:ext>
                  </a:extLst>
                </a:gridCol>
                <a:gridCol w="1648637">
                  <a:extLst>
                    <a:ext uri="{9D8B030D-6E8A-4147-A177-3AD203B41FA5}">
                      <a16:colId xmlns:a16="http://schemas.microsoft.com/office/drawing/2014/main" val="877740321"/>
                    </a:ext>
                  </a:extLst>
                </a:gridCol>
                <a:gridCol w="1604831">
                  <a:extLst>
                    <a:ext uri="{9D8B030D-6E8A-4147-A177-3AD203B41FA5}">
                      <a16:colId xmlns:a16="http://schemas.microsoft.com/office/drawing/2014/main" val="2822949398"/>
                    </a:ext>
                  </a:extLst>
                </a:gridCol>
              </a:tblGrid>
              <a:tr h="361165">
                <a:tc>
                  <a:txBody>
                    <a:bodyPr/>
                    <a:lstStyle/>
                    <a:p>
                      <a:r>
                        <a:rPr lang="en-US" sz="1500" dirty="0">
                          <a:latin typeface="+mn-lt"/>
                        </a:rPr>
                        <a:t>Feature</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US" sz="1500" dirty="0">
                        <a:latin typeface="+mn-lt"/>
                      </a:endParaRPr>
                    </a:p>
                  </a:txBody>
                  <a:tcPr marL="121920" marR="121920" marT="60960" marB="6096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500">
                          <a:latin typeface="+mn-lt"/>
                        </a:rPr>
                        <a:t>Frequency (%)</a:t>
                      </a:r>
                      <a:endParaRPr lang="en-US" sz="1500" dirty="0">
                        <a:latin typeface="+mn-lt"/>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3696">
                <a:tc>
                  <a:txBody>
                    <a:bodyPr/>
                    <a:lstStyle/>
                    <a:p>
                      <a:pPr>
                        <a:spcAft>
                          <a:spcPts val="0"/>
                        </a:spcAft>
                      </a:pPr>
                      <a:r>
                        <a:rPr lang="en-US" sz="1500" dirty="0">
                          <a:effectLst/>
                          <a:latin typeface="+mn-lt"/>
                          <a:ea typeface="MS Mincho"/>
                          <a:cs typeface="Times New Roman"/>
                        </a:rPr>
                        <a:t>Empyema Size</a:t>
                      </a:r>
                      <a:endParaRPr lang="en-GB" sz="1500" dirty="0">
                        <a:effectLst/>
                        <a:latin typeface="+mn-lt"/>
                        <a:ea typeface="MS Mincho"/>
                        <a:cs typeface="Times New Roman"/>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Small </a:t>
                      </a:r>
                      <a:endParaRPr lang="en-GB" sz="1500" dirty="0">
                        <a:effectLst/>
                        <a:latin typeface="+mn-lt"/>
                        <a:ea typeface="MS Mincho"/>
                        <a:cs typeface="Times New Roman"/>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46</a:t>
                      </a:r>
                      <a:endParaRPr lang="en-GB" sz="1500">
                        <a:effectLst/>
                        <a:latin typeface="+mn-lt"/>
                        <a:ea typeface="MS Mincho"/>
                        <a:cs typeface="Times New Roman"/>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3696">
                <a:tc>
                  <a:txBody>
                    <a:bodyPr/>
                    <a:lstStyle/>
                    <a:p>
                      <a:pPr>
                        <a:spcAft>
                          <a:spcPts val="0"/>
                        </a:spcAft>
                      </a:pPr>
                      <a:r>
                        <a:rPr lang="en-US" sz="1500" dirty="0">
                          <a:effectLst/>
                          <a:latin typeface="+mn-lt"/>
                          <a:ea typeface="MS Mincho"/>
                          <a:cs typeface="Times New Roman"/>
                        </a:rPr>
                        <a:t> </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Moderate </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40</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7859">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Large</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14</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3696">
                <a:tc rowSpan="3">
                  <a:txBody>
                    <a:bodyPr/>
                    <a:lstStyle/>
                    <a:p>
                      <a:pPr>
                        <a:spcAft>
                          <a:spcPts val="0"/>
                        </a:spcAft>
                      </a:pPr>
                      <a:r>
                        <a:rPr lang="en-US" sz="1500" dirty="0">
                          <a:effectLst/>
                          <a:latin typeface="+mn-lt"/>
                          <a:ea typeface="MS Mincho"/>
                          <a:cs typeface="Times New Roman"/>
                        </a:rPr>
                        <a:t>Volume change in </a:t>
                      </a:r>
                      <a:r>
                        <a:rPr lang="en-US" sz="1500" dirty="0" err="1">
                          <a:effectLst/>
                          <a:latin typeface="+mn-lt"/>
                          <a:ea typeface="MS Mincho"/>
                          <a:cs typeface="Times New Roman"/>
                        </a:rPr>
                        <a:t>hemithorax</a:t>
                      </a:r>
                      <a:endParaRPr lang="en-GB" sz="1500" dirty="0">
                        <a:effectLst/>
                        <a:latin typeface="+mn-lt"/>
                        <a:ea typeface="MS Mincho"/>
                        <a:cs typeface="Times New Roman"/>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Decreased</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25</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3696">
                <a:tc vMerge="1">
                  <a:txBody>
                    <a:bodyPr/>
                    <a:lstStyle/>
                    <a:p>
                      <a:endParaRPr lang="en-US"/>
                    </a:p>
                  </a:txBody>
                  <a:tcPr/>
                </a:tc>
                <a:tc>
                  <a:txBody>
                    <a:bodyPr/>
                    <a:lstStyle/>
                    <a:p>
                      <a:r>
                        <a:rPr lang="en-US" sz="1500">
                          <a:effectLst/>
                          <a:latin typeface="+mn-lt"/>
                          <a:ea typeface="MS Mincho"/>
                          <a:cs typeface="Times New Roman"/>
                        </a:rPr>
                        <a:t>Normal</a:t>
                      </a:r>
                      <a:endParaRPr lang="en-GB" sz="150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69</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3696">
                <a:tc vMerge="1">
                  <a:txBody>
                    <a:bodyPr/>
                    <a:lstStyle/>
                    <a:p>
                      <a:endParaRPr lang="en-US"/>
                    </a:p>
                  </a:txBody>
                  <a:tcPr/>
                </a:tc>
                <a:tc>
                  <a:txBody>
                    <a:bodyPr/>
                    <a:lstStyle/>
                    <a:p>
                      <a:r>
                        <a:rPr lang="en-US" sz="1500">
                          <a:effectLst/>
                          <a:latin typeface="+mn-lt"/>
                          <a:ea typeface="MS Mincho"/>
                          <a:cs typeface="Times New Roman"/>
                        </a:rPr>
                        <a:t>Increased</a:t>
                      </a:r>
                      <a:endParaRPr lang="en-GB" sz="150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6</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3696">
                <a:tc>
                  <a:txBody>
                    <a:bodyPr/>
                    <a:lstStyle/>
                    <a:p>
                      <a:pPr>
                        <a:spcAft>
                          <a:spcPts val="0"/>
                        </a:spcAft>
                      </a:pPr>
                      <a:r>
                        <a:rPr lang="en-US" sz="1500">
                          <a:effectLst/>
                          <a:latin typeface="+mn-lt"/>
                          <a:ea typeface="MS Mincho"/>
                          <a:cs typeface="Times New Roman"/>
                        </a:rPr>
                        <a:t>Visible Septa</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24</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3696">
                <a:tc>
                  <a:txBody>
                    <a:bodyPr/>
                    <a:lstStyle/>
                    <a:p>
                      <a:pPr>
                        <a:spcAft>
                          <a:spcPts val="0"/>
                        </a:spcAft>
                      </a:pPr>
                      <a:r>
                        <a:rPr lang="en-US" sz="1500">
                          <a:effectLst/>
                          <a:latin typeface="+mn-lt"/>
                          <a:ea typeface="MS Mincho"/>
                          <a:cs typeface="Times New Roman"/>
                        </a:rPr>
                        <a:t>Loculation</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17</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33696">
                <a:tc>
                  <a:txBody>
                    <a:bodyPr/>
                    <a:lstStyle/>
                    <a:p>
                      <a:pPr>
                        <a:spcAft>
                          <a:spcPts val="0"/>
                        </a:spcAft>
                      </a:pPr>
                      <a:r>
                        <a:rPr lang="en-US" sz="1500" dirty="0">
                          <a:effectLst/>
                          <a:latin typeface="+mn-lt"/>
                          <a:ea typeface="MS Mincho"/>
                          <a:cs typeface="Times New Roman"/>
                        </a:rPr>
                        <a:t>Microbubbles</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dirty="0">
                          <a:effectLst/>
                          <a:latin typeface="+mn-lt"/>
                          <a:ea typeface="MS Mincho"/>
                          <a:cs typeface="Times New Roman"/>
                        </a:rPr>
                        <a:t> </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dirty="0">
                          <a:effectLst/>
                          <a:latin typeface="+mn-lt"/>
                          <a:ea typeface="MS Mincho"/>
                          <a:cs typeface="Times New Roman"/>
                        </a:rPr>
                        <a:t>58</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3268">
                <a:tc gridSpan="3">
                  <a:txBody>
                    <a:bodyPr/>
                    <a:lstStyle/>
                    <a:p>
                      <a:pPr>
                        <a:spcAft>
                          <a:spcPts val="0"/>
                        </a:spcAft>
                      </a:pPr>
                      <a:r>
                        <a:rPr lang="en-US" sz="1500" b="1" dirty="0">
                          <a:effectLst/>
                          <a:latin typeface="+mn-lt"/>
                          <a:ea typeface="MS Mincho"/>
                          <a:cs typeface="Times New Roman"/>
                        </a:rPr>
                        <a:t>Parietal Pleura (PP) Changes</a:t>
                      </a:r>
                      <a:endParaRPr lang="en-GB" sz="1500" b="1"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lnL w="12700" cmpd="sng">
                      <a:noFill/>
                    </a:lnL>
                    <a:lnT w="12700" cmpd="sng">
                      <a:noFill/>
                    </a:lnT>
                  </a:tcPr>
                </a:tc>
                <a:tc hMerge="1">
                  <a:txBody>
                    <a:bodyPr/>
                    <a:lstStyle/>
                    <a:p>
                      <a:pPr>
                        <a:spcAft>
                          <a:spcPts val="0"/>
                        </a:spcAft>
                      </a:pPr>
                      <a:endParaRPr lang="en-GB" sz="1200" b="1" dirty="0">
                        <a:effectLst/>
                        <a:latin typeface="+mn-lt"/>
                        <a:ea typeface="MS Mincho"/>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47859">
                <a:tc>
                  <a:txBody>
                    <a:bodyPr/>
                    <a:lstStyle/>
                    <a:p>
                      <a:pPr>
                        <a:spcAft>
                          <a:spcPts val="0"/>
                        </a:spcAft>
                      </a:pPr>
                      <a:r>
                        <a:rPr lang="en-US" sz="1500" dirty="0">
                          <a:effectLst/>
                          <a:latin typeface="+mn-lt"/>
                          <a:ea typeface="MS Mincho"/>
                          <a:cs typeface="Times New Roman"/>
                        </a:rPr>
                        <a:t>Abnormal PP Enhancement</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dirty="0">
                        <a:effectLst/>
                        <a:latin typeface="+mn-lt"/>
                        <a:ea typeface="MS Mincho"/>
                        <a:cs typeface="Times New Roman"/>
                      </a:endParaRPr>
                    </a:p>
                  </a:txBody>
                  <a:tcPr marT="0" marB="0">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99</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33696">
                <a:tc rowSpan="3">
                  <a:txBody>
                    <a:bodyPr/>
                    <a:lstStyle/>
                    <a:p>
                      <a:pPr>
                        <a:spcAft>
                          <a:spcPts val="0"/>
                        </a:spcAft>
                      </a:pPr>
                      <a:r>
                        <a:rPr lang="en-US" sz="1500" dirty="0">
                          <a:effectLst/>
                          <a:latin typeface="+mn-lt"/>
                          <a:ea typeface="MS Mincho"/>
                          <a:cs typeface="Times New Roman"/>
                        </a:rPr>
                        <a:t>PP Thickness</a:t>
                      </a:r>
                      <a:endParaRPr lang="en-GB" sz="1500" dirty="0">
                        <a:effectLst/>
                        <a:latin typeface="+mn-lt"/>
                        <a:ea typeface="MS Mincho"/>
                        <a:cs typeface="Times New Roman"/>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&lt;2mm</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14</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44319">
                <a:tc vMerge="1">
                  <a:txBody>
                    <a:bodyPr/>
                    <a:lstStyle/>
                    <a:p>
                      <a:endParaRPr lang="en-US"/>
                    </a:p>
                  </a:txBody>
                  <a:tcPr/>
                </a:tc>
                <a:tc>
                  <a:txBody>
                    <a:bodyPr/>
                    <a:lstStyle/>
                    <a:p>
                      <a:r>
                        <a:rPr lang="en-US" sz="1500">
                          <a:effectLst/>
                          <a:latin typeface="+mn-lt"/>
                          <a:ea typeface="MS Mincho"/>
                          <a:cs typeface="Times New Roman"/>
                        </a:rPr>
                        <a:t>2-5mm</a:t>
                      </a:r>
                      <a:endParaRPr lang="en-GB" sz="150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80</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33696">
                <a:tc vMerge="1">
                  <a:txBody>
                    <a:bodyPr/>
                    <a:lstStyle/>
                    <a:p>
                      <a:endParaRPr lang="en-US"/>
                    </a:p>
                  </a:txBody>
                  <a:tcPr/>
                </a:tc>
                <a:tc>
                  <a:txBody>
                    <a:bodyPr/>
                    <a:lstStyle/>
                    <a:p>
                      <a:r>
                        <a:rPr lang="en-US" sz="1500" dirty="0">
                          <a:effectLst/>
                          <a:latin typeface="+mn-lt"/>
                          <a:ea typeface="MS Mincho"/>
                          <a:cs typeface="Times New Roman"/>
                        </a:rPr>
                        <a:t>&gt;5mm</a:t>
                      </a:r>
                      <a:endParaRPr lang="en-GB" sz="15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dirty="0">
                          <a:effectLst/>
                          <a:latin typeface="+mn-lt"/>
                          <a:ea typeface="MS Mincho"/>
                          <a:cs typeface="Times New Roman"/>
                        </a:rPr>
                        <a:t>6</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65563">
                <a:tc gridSpan="3">
                  <a:txBody>
                    <a:bodyPr/>
                    <a:lstStyle/>
                    <a:p>
                      <a:pPr>
                        <a:spcAft>
                          <a:spcPts val="0"/>
                        </a:spcAft>
                      </a:pPr>
                      <a:r>
                        <a:rPr lang="en-US" sz="1500" b="1" dirty="0">
                          <a:effectLst/>
                          <a:latin typeface="+mn-lt"/>
                          <a:ea typeface="MS Mincho"/>
                          <a:cs typeface="Times New Roman"/>
                        </a:rPr>
                        <a:t>Parenchymal Changes</a:t>
                      </a:r>
                      <a:endParaRPr lang="en-GB" sz="1500" b="1"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lnL w="12700" cmpd="sng">
                      <a:noFill/>
                    </a:lnL>
                    <a:lnT w="12700" cmpd="sng">
                      <a:noFill/>
                    </a:lnT>
                  </a:tcPr>
                </a:tc>
                <a:tc hMerge="1">
                  <a:txBody>
                    <a:bodyPr/>
                    <a:lstStyle/>
                    <a:p>
                      <a:pPr>
                        <a:spcAft>
                          <a:spcPts val="0"/>
                        </a:spcAft>
                      </a:pPr>
                      <a:endParaRPr lang="en-GB" sz="1200" b="1" dirty="0">
                        <a:effectLst/>
                        <a:latin typeface="+mn-lt"/>
                        <a:ea typeface="MS Mincho"/>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233696">
                <a:tc>
                  <a:txBody>
                    <a:bodyPr/>
                    <a:lstStyle/>
                    <a:p>
                      <a:pPr>
                        <a:spcAft>
                          <a:spcPts val="0"/>
                        </a:spcAft>
                      </a:pPr>
                      <a:r>
                        <a:rPr lang="en-US" sz="1500" dirty="0">
                          <a:effectLst/>
                          <a:latin typeface="+mn-lt"/>
                          <a:ea typeface="MS Mincho"/>
                          <a:cs typeface="Times New Roman"/>
                        </a:rPr>
                        <a:t>Passive Atelectasis</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dirty="0">
                        <a:effectLst/>
                        <a:latin typeface="+mn-lt"/>
                        <a:ea typeface="MS Mincho"/>
                        <a:cs typeface="Times New Roman"/>
                      </a:endParaRPr>
                    </a:p>
                  </a:txBody>
                  <a:tcPr marT="0" marB="0">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95</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0"/>
                  </a:ext>
                </a:extLst>
              </a:tr>
              <a:tr h="233696">
                <a:tc>
                  <a:txBody>
                    <a:bodyPr/>
                    <a:lstStyle/>
                    <a:p>
                      <a:pPr>
                        <a:spcAft>
                          <a:spcPts val="0"/>
                        </a:spcAft>
                      </a:pPr>
                      <a:r>
                        <a:rPr lang="en-US" sz="1500">
                          <a:effectLst/>
                          <a:latin typeface="+mn-lt"/>
                          <a:ea typeface="MS Mincho"/>
                          <a:cs typeface="Times New Roman"/>
                        </a:rPr>
                        <a:t>Parenchymal Bands</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63</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1"/>
                  </a:ext>
                </a:extLst>
              </a:tr>
              <a:tr h="283268">
                <a:tc>
                  <a:txBody>
                    <a:bodyPr/>
                    <a:lstStyle/>
                    <a:p>
                      <a:pPr>
                        <a:spcAft>
                          <a:spcPts val="0"/>
                        </a:spcAft>
                      </a:pPr>
                      <a:r>
                        <a:rPr lang="en-US" sz="1500" dirty="0">
                          <a:effectLst/>
                          <a:latin typeface="+mn-lt"/>
                          <a:ea typeface="MS Mincho"/>
                          <a:cs typeface="Times New Roman"/>
                        </a:rPr>
                        <a:t>Pneumonia/Consolidation</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dirty="0">
                          <a:effectLst/>
                          <a:latin typeface="+mn-lt"/>
                          <a:ea typeface="MS Mincho"/>
                          <a:cs typeface="Times New Roman"/>
                        </a:rPr>
                        <a:t>63</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2"/>
                  </a:ext>
                </a:extLst>
              </a:tr>
              <a:tr h="247859">
                <a:tc rowSpan="2">
                  <a:txBody>
                    <a:bodyPr/>
                    <a:lstStyle/>
                    <a:p>
                      <a:pPr>
                        <a:spcAft>
                          <a:spcPts val="0"/>
                        </a:spcAft>
                      </a:pPr>
                      <a:r>
                        <a:rPr lang="en-US" sz="1500">
                          <a:effectLst/>
                          <a:latin typeface="+mn-lt"/>
                          <a:ea typeface="MS Mincho"/>
                          <a:cs typeface="Times New Roman"/>
                        </a:rPr>
                        <a:t>- Position relative to empyema:</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Adjacent</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87</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3"/>
                  </a:ext>
                </a:extLst>
              </a:tr>
              <a:tr h="265563">
                <a:tc vMerge="1">
                  <a:txBody>
                    <a:bodyPr/>
                    <a:lstStyle/>
                    <a:p>
                      <a:endParaRPr lang="en-US"/>
                    </a:p>
                  </a:txBody>
                  <a:tcPr/>
                </a:tc>
                <a:tc>
                  <a:txBody>
                    <a:bodyPr/>
                    <a:lstStyle/>
                    <a:p>
                      <a:r>
                        <a:rPr lang="en-US" sz="1500">
                          <a:effectLst/>
                          <a:latin typeface="+mn-lt"/>
                          <a:ea typeface="MS Mincho"/>
                          <a:cs typeface="Times New Roman"/>
                        </a:rPr>
                        <a:t>Remote</a:t>
                      </a:r>
                      <a:endParaRPr lang="en-GB" sz="150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13</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4"/>
                  </a:ext>
                </a:extLst>
              </a:tr>
              <a:tr h="233696">
                <a:tc>
                  <a:txBody>
                    <a:bodyPr/>
                    <a:lstStyle/>
                    <a:p>
                      <a:pPr>
                        <a:spcAft>
                          <a:spcPts val="0"/>
                        </a:spcAft>
                      </a:pPr>
                      <a:r>
                        <a:rPr lang="en-US" sz="1500">
                          <a:effectLst/>
                          <a:latin typeface="+mn-lt"/>
                          <a:ea typeface="MS Mincho"/>
                          <a:cs typeface="Times New Roman"/>
                        </a:rPr>
                        <a:t>- Associated cavitation</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29</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5"/>
                  </a:ext>
                </a:extLst>
              </a:tr>
              <a:tr h="233696">
                <a:tc>
                  <a:txBody>
                    <a:bodyPr/>
                    <a:lstStyle/>
                    <a:p>
                      <a:pPr>
                        <a:spcAft>
                          <a:spcPts val="0"/>
                        </a:spcAft>
                      </a:pPr>
                      <a:r>
                        <a:rPr lang="en-US" sz="1500">
                          <a:effectLst/>
                          <a:latin typeface="+mn-lt"/>
                          <a:ea typeface="MS Mincho"/>
                          <a:cs typeface="Times New Roman"/>
                        </a:rPr>
                        <a:t>Small Airway Nodularity</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17</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6"/>
                  </a:ext>
                </a:extLst>
              </a:tr>
              <a:tr h="233696">
                <a:tc>
                  <a:txBody>
                    <a:bodyPr/>
                    <a:lstStyle/>
                    <a:p>
                      <a:pPr>
                        <a:spcAft>
                          <a:spcPts val="0"/>
                        </a:spcAft>
                      </a:pPr>
                      <a:r>
                        <a:rPr lang="en-US" sz="1500">
                          <a:effectLst/>
                          <a:latin typeface="+mn-lt"/>
                          <a:ea typeface="MS Mincho"/>
                          <a:cs typeface="Times New Roman"/>
                        </a:rPr>
                        <a:t>Tree-in-bud Changes</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a:effectLst/>
                          <a:latin typeface="+mn-lt"/>
                          <a:ea typeface="MS Mincho"/>
                          <a:cs typeface="Times New Roman"/>
                        </a:rPr>
                        <a:t> </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a:effectLst/>
                          <a:latin typeface="+mn-lt"/>
                          <a:ea typeface="MS Mincho"/>
                          <a:cs typeface="Times New Roman"/>
                        </a:rPr>
                        <a:t>12</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7"/>
                  </a:ext>
                </a:extLst>
              </a:tr>
              <a:tr h="233696">
                <a:tc>
                  <a:txBody>
                    <a:bodyPr/>
                    <a:lstStyle/>
                    <a:p>
                      <a:pPr>
                        <a:spcAft>
                          <a:spcPts val="0"/>
                        </a:spcAft>
                      </a:pPr>
                      <a:r>
                        <a:rPr lang="en-US" sz="1500">
                          <a:effectLst/>
                          <a:latin typeface="+mn-lt"/>
                          <a:ea typeface="MS Mincho"/>
                          <a:cs typeface="Times New Roman"/>
                        </a:rPr>
                        <a:t>Bronchial Wall Thickening</a:t>
                      </a:r>
                      <a:endParaRPr lang="en-GB" sz="150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US" sz="1500" dirty="0">
                          <a:effectLst/>
                          <a:latin typeface="+mn-lt"/>
                          <a:ea typeface="MS Mincho"/>
                          <a:cs typeface="Times New Roman"/>
                        </a:rPr>
                        <a:t> </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500" dirty="0">
                          <a:effectLst/>
                          <a:latin typeface="+mn-lt"/>
                          <a:ea typeface="MS Mincho"/>
                          <a:cs typeface="Times New Roman"/>
                        </a:rPr>
                        <a:t>33</a:t>
                      </a:r>
                      <a:endParaRPr lang="en-GB" sz="1500" dirty="0">
                        <a:effectLst/>
                        <a:latin typeface="+mn-lt"/>
                        <a:ea typeface="MS Mincho"/>
                        <a:cs typeface="Times New Roman"/>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38"/>
                  </a:ext>
                </a:extLst>
              </a:tr>
            </a:tbl>
          </a:graphicData>
        </a:graphic>
      </p:graphicFrame>
      <p:sp>
        <p:nvSpPr>
          <p:cNvPr id="3" name="Text Placeholder 4">
            <a:extLst>
              <a:ext uri="{FF2B5EF4-FFF2-40B4-BE49-F238E27FC236}">
                <a16:creationId xmlns:a16="http://schemas.microsoft.com/office/drawing/2014/main" id="{F6E27E1B-DD39-840C-CE63-A8A016136282}"/>
              </a:ext>
            </a:extLst>
          </p:cNvPr>
          <p:cNvSpPr txBox="1">
            <a:spLocks/>
          </p:cNvSpPr>
          <p:nvPr/>
        </p:nvSpPr>
        <p:spPr>
          <a:xfrm>
            <a:off x="443347" y="1913467"/>
            <a:ext cx="4608512" cy="6254751"/>
          </a:xfrm>
          <a:prstGeom prst="rect">
            <a:avLst/>
          </a:prstGeom>
        </p:spPr>
        <p:txBody>
          <a:bodyPr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defRPr/>
            </a:pPr>
            <a:r>
              <a:rPr lang="en-US" sz="1867" b="1" u="sng" dirty="0">
                <a:solidFill>
                  <a:srgbClr val="002190"/>
                </a:solidFill>
                <a:latin typeface="Arial" pitchFamily="34" charset="0"/>
                <a:cs typeface="Arial" pitchFamily="34" charset="0"/>
              </a:rPr>
              <a:t>Frequency (%) of CT features</a:t>
            </a:r>
            <a:r>
              <a:rPr lang="en-US" sz="1867" b="1" dirty="0">
                <a:solidFill>
                  <a:srgbClr val="002190"/>
                </a:solidFill>
                <a:latin typeface="Arial" pitchFamily="34" charset="0"/>
                <a:cs typeface="Arial" pitchFamily="34" charset="0"/>
              </a:rPr>
              <a:t>:</a:t>
            </a:r>
          </a:p>
          <a:p>
            <a:pPr>
              <a:defRPr/>
            </a:pPr>
            <a:endParaRPr lang="en-US" sz="1867" dirty="0">
              <a:latin typeface="Arial" pitchFamily="34" charset="0"/>
              <a:cs typeface="Arial" pitchFamily="34" charset="0"/>
            </a:endParaRPr>
          </a:p>
          <a:p>
            <a:pPr>
              <a:defRPr/>
            </a:pPr>
            <a:r>
              <a:rPr lang="en-US" sz="1867" dirty="0">
                <a:latin typeface="Arial" pitchFamily="34" charset="0"/>
                <a:cs typeface="Arial" pitchFamily="34" charset="0"/>
              </a:rPr>
              <a:t>97 patients with pleural infection from the MIST-2 study</a:t>
            </a:r>
          </a:p>
          <a:p>
            <a:pPr marL="0" indent="0">
              <a:buNone/>
              <a:defRPr/>
            </a:pPr>
            <a:endParaRPr lang="en-US" sz="1867" dirty="0">
              <a:latin typeface="Arial" pitchFamily="34" charset="0"/>
              <a:cs typeface="Arial" pitchFamily="34" charset="0"/>
            </a:endParaRPr>
          </a:p>
          <a:p>
            <a:pPr marL="380990" indent="-380990">
              <a:defRPr/>
            </a:pPr>
            <a:r>
              <a:rPr lang="en-US" sz="1867" dirty="0">
                <a:latin typeface="Arial" pitchFamily="34" charset="0"/>
                <a:cs typeface="Arial" pitchFamily="34" charset="0"/>
              </a:rPr>
              <a:t>CT’s triple scored by independent radiologists</a:t>
            </a:r>
          </a:p>
          <a:p>
            <a:pPr marL="380990" indent="-380990">
              <a:spcBef>
                <a:spcPts val="832"/>
              </a:spcBef>
              <a:defRPr/>
            </a:pPr>
            <a:r>
              <a:rPr lang="en-US" sz="1867" dirty="0">
                <a:latin typeface="Arial" pitchFamily="34" charset="0"/>
                <a:cs typeface="Arial" pitchFamily="34" charset="0"/>
              </a:rPr>
              <a:t>Blind to clinical outcome and treatment</a:t>
            </a:r>
          </a:p>
          <a:p>
            <a:pPr>
              <a:defRPr/>
            </a:pPr>
            <a:endParaRPr lang="en-US" sz="1867" dirty="0">
              <a:latin typeface="Arial" pitchFamily="34" charset="0"/>
              <a:cs typeface="Arial" pitchFamily="34" charset="0"/>
            </a:endParaRPr>
          </a:p>
          <a:p>
            <a:pPr>
              <a:defRPr/>
            </a:pPr>
            <a:endParaRPr lang="en-US" sz="1867" dirty="0">
              <a:latin typeface="Arial" pitchFamily="34" charset="0"/>
              <a:cs typeface="Arial" pitchFamily="34" charset="0"/>
            </a:endParaRPr>
          </a:p>
        </p:txBody>
      </p:sp>
      <p:sp>
        <p:nvSpPr>
          <p:cNvPr id="4" name="TextBox 3">
            <a:extLst>
              <a:ext uri="{FF2B5EF4-FFF2-40B4-BE49-F238E27FC236}">
                <a16:creationId xmlns:a16="http://schemas.microsoft.com/office/drawing/2014/main" id="{29928517-0574-DAE4-F50D-4D33948313B6}"/>
              </a:ext>
            </a:extLst>
          </p:cNvPr>
          <p:cNvSpPr txBox="1"/>
          <p:nvPr/>
        </p:nvSpPr>
        <p:spPr>
          <a:xfrm>
            <a:off x="8615501" y="6455193"/>
            <a:ext cx="4608512" cy="379656"/>
          </a:xfrm>
          <a:prstGeom prst="rect">
            <a:avLst/>
          </a:prstGeom>
          <a:noFill/>
        </p:spPr>
        <p:txBody>
          <a:bodyPr wrap="square" rtlCol="0">
            <a:spAutoFit/>
          </a:bodyPr>
          <a:lstStyle/>
          <a:p>
            <a:pPr defTabSz="1219170">
              <a:defRPr/>
            </a:pPr>
            <a:r>
              <a:rPr lang="en-US" sz="1867" b="1" dirty="0">
                <a:solidFill>
                  <a:schemeClr val="tx2"/>
                </a:solidFill>
                <a:latin typeface="Arial" charset="0"/>
              </a:rPr>
              <a:t>Franklin et al, Clin Rad 2021 </a:t>
            </a:r>
          </a:p>
        </p:txBody>
      </p:sp>
      <p:sp>
        <p:nvSpPr>
          <p:cNvPr id="5" name="Rectangle 4">
            <a:extLst>
              <a:ext uri="{FF2B5EF4-FFF2-40B4-BE49-F238E27FC236}">
                <a16:creationId xmlns:a16="http://schemas.microsoft.com/office/drawing/2014/main" id="{AE905AE8-B5BF-87EC-696F-CB9AEB9AA29B}"/>
              </a:ext>
            </a:extLst>
          </p:cNvPr>
          <p:cNvSpPr>
            <a:spLocks noChangeArrowheads="1"/>
          </p:cNvSpPr>
          <p:nvPr/>
        </p:nvSpPr>
        <p:spPr bwMode="auto">
          <a:xfrm>
            <a:off x="5194893" y="4615520"/>
            <a:ext cx="6815667" cy="461665"/>
          </a:xfrm>
          <a:prstGeom prst="rect">
            <a:avLst/>
          </a:prstGeom>
          <a:solidFill>
            <a:srgbClr val="C00000">
              <a:alpha val="54117"/>
            </a:srgbClr>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219170">
              <a:defRPr/>
            </a:pPr>
            <a:endParaRPr lang="en-GB" altLang="en-US" sz="240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27122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F011-5EEB-4BB0-007F-1CC557F122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37CC81D-F8D3-F602-67B6-718224CF228A}"/>
              </a:ext>
            </a:extLst>
          </p:cNvPr>
          <p:cNvSpPr txBox="1"/>
          <p:nvPr/>
        </p:nvSpPr>
        <p:spPr>
          <a:xfrm>
            <a:off x="8615501" y="6455193"/>
            <a:ext cx="4608512" cy="379656"/>
          </a:xfrm>
          <a:prstGeom prst="rect">
            <a:avLst/>
          </a:prstGeom>
          <a:noFill/>
        </p:spPr>
        <p:txBody>
          <a:bodyPr wrap="square" rtlCol="0">
            <a:spAutoFit/>
          </a:bodyPr>
          <a:lstStyle/>
          <a:p>
            <a:pPr defTabSz="1219170">
              <a:defRPr/>
            </a:pPr>
            <a:r>
              <a:rPr lang="en-US" sz="1867" b="1" dirty="0">
                <a:solidFill>
                  <a:schemeClr val="tx2"/>
                </a:solidFill>
                <a:latin typeface="Arial" charset="0"/>
              </a:rPr>
              <a:t>Franklin et al, Clin Rad 2021 </a:t>
            </a:r>
          </a:p>
        </p:txBody>
      </p:sp>
      <p:pic>
        <p:nvPicPr>
          <p:cNvPr id="8" name="Picture 4">
            <a:extLst>
              <a:ext uri="{FF2B5EF4-FFF2-40B4-BE49-F238E27FC236}">
                <a16:creationId xmlns:a16="http://schemas.microsoft.com/office/drawing/2014/main" id="{D14944D5-DF7A-4C55-647F-1EBE29393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9" y="2248506"/>
            <a:ext cx="3547749" cy="25743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 name="Text Box 8">
            <a:extLst>
              <a:ext uri="{FF2B5EF4-FFF2-40B4-BE49-F238E27FC236}">
                <a16:creationId xmlns:a16="http://schemas.microsoft.com/office/drawing/2014/main" id="{63F6C766-9DCF-9962-D293-F9ACC1EFE0C4}"/>
              </a:ext>
            </a:extLst>
          </p:cNvPr>
          <p:cNvSpPr txBox="1">
            <a:spLocks noChangeArrowheads="1"/>
          </p:cNvSpPr>
          <p:nvPr/>
        </p:nvSpPr>
        <p:spPr bwMode="auto">
          <a:xfrm>
            <a:off x="-481367" y="5066998"/>
            <a:ext cx="4895849" cy="981659"/>
          </a:xfrm>
          <a:prstGeom prst="rect">
            <a:avLst/>
          </a:prstGeom>
          <a:noFill/>
          <a:ln>
            <a:noFill/>
          </a:ln>
          <a:effectLst/>
        </p:spPr>
        <p:txBody>
          <a:bodyPr lIns="120651" tIns="59267" rIns="120651" bIns="59267">
            <a:spAutoFit/>
          </a:bodyPr>
          <a:lstStyle>
            <a:lvl1pPr marL="342900" indent="-342900"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marL="457189" indent="-457189" algn="ctr" defTabSz="1015975">
              <a:buSzPct val="100000"/>
              <a:defRPr/>
            </a:pPr>
            <a:r>
              <a:rPr lang="en-GB" altLang="en-US" sz="1867" dirty="0">
                <a:solidFill>
                  <a:prstClr val="black"/>
                </a:solidFill>
                <a:ea typeface="ＭＳ Ｐゴシック" charset="0"/>
                <a:cs typeface="ＭＳ Ｐゴシック" charset="0"/>
              </a:rPr>
              <a:t>Empyema with associated</a:t>
            </a:r>
          </a:p>
          <a:p>
            <a:pPr marL="457189" indent="-457189" algn="ctr" defTabSz="1015975">
              <a:buSzPct val="100000"/>
              <a:defRPr/>
            </a:pPr>
            <a:r>
              <a:rPr lang="en-GB" altLang="en-US" sz="1867" dirty="0">
                <a:solidFill>
                  <a:prstClr val="black"/>
                </a:solidFill>
                <a:ea typeface="ＭＳ Ｐゴシック" charset="0"/>
                <a:cs typeface="ＭＳ Ｐゴシック" charset="0"/>
              </a:rPr>
              <a:t>parenchymal consolidation + air </a:t>
            </a:r>
            <a:r>
              <a:rPr lang="en-GB" altLang="en-US" sz="1867" dirty="0" err="1">
                <a:solidFill>
                  <a:prstClr val="black"/>
                </a:solidFill>
                <a:ea typeface="ＭＳ Ｐゴシック" charset="0"/>
                <a:cs typeface="ＭＳ Ｐゴシック" charset="0"/>
              </a:rPr>
              <a:t>bronchograms</a:t>
            </a:r>
            <a:endParaRPr lang="en-US" altLang="en-US" sz="1867" dirty="0">
              <a:solidFill>
                <a:prstClr val="black"/>
              </a:solidFill>
              <a:ea typeface="ＭＳ Ｐゴシック" charset="0"/>
              <a:cs typeface="ＭＳ Ｐゴシック" charset="0"/>
            </a:endParaRPr>
          </a:p>
        </p:txBody>
      </p:sp>
      <p:pic>
        <p:nvPicPr>
          <p:cNvPr id="11" name="Picture 6" descr="Untitled-2">
            <a:extLst>
              <a:ext uri="{FF2B5EF4-FFF2-40B4-BE49-F238E27FC236}">
                <a16:creationId xmlns:a16="http://schemas.microsoft.com/office/drawing/2014/main" id="{76412562-B650-92F1-359C-E8B5FB9E5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111" y="2222948"/>
            <a:ext cx="3547749" cy="25998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2" name="Picture 5">
            <a:extLst>
              <a:ext uri="{FF2B5EF4-FFF2-40B4-BE49-F238E27FC236}">
                <a16:creationId xmlns:a16="http://schemas.microsoft.com/office/drawing/2014/main" id="{B8880A48-0593-D9DC-616B-0CAC18657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558" y="2235727"/>
            <a:ext cx="3148511" cy="25743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5" name="Text Box 9">
            <a:extLst>
              <a:ext uri="{FF2B5EF4-FFF2-40B4-BE49-F238E27FC236}">
                <a16:creationId xmlns:a16="http://schemas.microsoft.com/office/drawing/2014/main" id="{BFACDB90-07D2-FE78-C2CC-401938260CCF}"/>
              </a:ext>
            </a:extLst>
          </p:cNvPr>
          <p:cNvSpPr txBox="1">
            <a:spLocks noChangeArrowheads="1"/>
          </p:cNvSpPr>
          <p:nvPr/>
        </p:nvSpPr>
        <p:spPr bwMode="auto">
          <a:xfrm>
            <a:off x="3836950" y="5161223"/>
            <a:ext cx="4895849" cy="694336"/>
          </a:xfrm>
          <a:prstGeom prst="rect">
            <a:avLst/>
          </a:prstGeom>
          <a:noFill/>
          <a:ln>
            <a:noFill/>
          </a:ln>
          <a:effectLst/>
        </p:spPr>
        <p:txBody>
          <a:bodyPr lIns="120651" tIns="59267" rIns="120651" bIns="59267">
            <a:spAutoFit/>
          </a:bodyPr>
          <a:lstStyle>
            <a:lvl1pPr marL="342900" indent="-342900"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marL="457189" indent="-457189" algn="ctr" defTabSz="1015975">
              <a:buSzPct val="100000"/>
              <a:defRPr/>
            </a:pPr>
            <a:r>
              <a:rPr lang="en-GB" altLang="en-US" sz="1867" dirty="0">
                <a:solidFill>
                  <a:prstClr val="black"/>
                </a:solidFill>
                <a:ea typeface="ＭＳ Ｐゴシック" charset="0"/>
                <a:cs typeface="ＭＳ Ｐゴシック" charset="0"/>
              </a:rPr>
              <a:t>Empyema with associated</a:t>
            </a:r>
          </a:p>
          <a:p>
            <a:pPr marL="457189" indent="-457189" algn="ctr" defTabSz="1015975">
              <a:buSzPct val="100000"/>
              <a:defRPr/>
            </a:pPr>
            <a:r>
              <a:rPr lang="en-GB" altLang="en-US" sz="1867" dirty="0">
                <a:solidFill>
                  <a:prstClr val="black"/>
                </a:solidFill>
                <a:ea typeface="ＭＳ Ｐゴシック" charset="0"/>
                <a:cs typeface="ＭＳ Ｐゴシック" charset="0"/>
              </a:rPr>
              <a:t>cavitating consolidation</a:t>
            </a:r>
            <a:endParaRPr lang="en-US" altLang="en-US" sz="1867" dirty="0">
              <a:solidFill>
                <a:prstClr val="black"/>
              </a:solidFill>
              <a:ea typeface="ＭＳ Ｐゴシック" charset="0"/>
              <a:cs typeface="ＭＳ Ｐゴシック" charset="0"/>
            </a:endParaRPr>
          </a:p>
        </p:txBody>
      </p:sp>
      <p:sp>
        <p:nvSpPr>
          <p:cNvPr id="16" name="Text Box 7">
            <a:extLst>
              <a:ext uri="{FF2B5EF4-FFF2-40B4-BE49-F238E27FC236}">
                <a16:creationId xmlns:a16="http://schemas.microsoft.com/office/drawing/2014/main" id="{F6323938-BC60-6E44-28D7-6A2B0CDBCD85}"/>
              </a:ext>
            </a:extLst>
          </p:cNvPr>
          <p:cNvSpPr txBox="1">
            <a:spLocks noChangeArrowheads="1"/>
          </p:cNvSpPr>
          <p:nvPr/>
        </p:nvSpPr>
        <p:spPr bwMode="auto">
          <a:xfrm>
            <a:off x="7834231" y="5210626"/>
            <a:ext cx="4895851" cy="694336"/>
          </a:xfrm>
          <a:prstGeom prst="rect">
            <a:avLst/>
          </a:prstGeom>
          <a:noFill/>
          <a:ln>
            <a:noFill/>
          </a:ln>
          <a:effectLst/>
        </p:spPr>
        <p:txBody>
          <a:bodyPr lIns="120651" tIns="59267" rIns="120651" bIns="59267">
            <a:spAutoFit/>
          </a:bodyPr>
          <a:lstStyle>
            <a:lvl1pPr marL="342900" indent="-342900"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marL="457189" indent="-457189" algn="ctr" defTabSz="1015975">
              <a:buSzPct val="100000"/>
              <a:defRPr/>
            </a:pPr>
            <a:r>
              <a:rPr lang="en-GB" altLang="en-US" sz="1867" dirty="0">
                <a:solidFill>
                  <a:prstClr val="black"/>
                </a:solidFill>
                <a:ea typeface="ＭＳ Ｐゴシック" charset="0"/>
                <a:cs typeface="ＭＳ Ｐゴシック" charset="0"/>
              </a:rPr>
              <a:t>Empyema with no associated</a:t>
            </a:r>
          </a:p>
          <a:p>
            <a:pPr marL="457189" indent="-457189" algn="ctr" defTabSz="1015975">
              <a:buSzPct val="100000"/>
              <a:defRPr/>
            </a:pPr>
            <a:r>
              <a:rPr lang="en-GB" altLang="en-US" sz="1867" dirty="0">
                <a:solidFill>
                  <a:prstClr val="black"/>
                </a:solidFill>
                <a:ea typeface="ＭＳ Ｐゴシック" charset="0"/>
                <a:cs typeface="ＭＳ Ｐゴシック" charset="0"/>
              </a:rPr>
              <a:t>parenchymal consolidation</a:t>
            </a:r>
            <a:endParaRPr lang="en-US" altLang="en-US" sz="1867" dirty="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3214570459"/>
      </p:ext>
    </p:extLst>
  </p:cSld>
  <p:clrMapOvr>
    <a:masterClrMapping/>
  </p:clrMapOvr>
</p:sld>
</file>

<file path=ppt/theme/theme1.xml><?xml version="1.0" encoding="utf-8"?>
<a:theme xmlns:a="http://schemas.openxmlformats.org/drawingml/2006/main" name="5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6216</TotalTime>
  <Pages>1</Pages>
  <Words>4246</Words>
  <Application>Microsoft Office PowerPoint</Application>
  <PresentationFormat>Widescreen</PresentationFormat>
  <Paragraphs>700</Paragraphs>
  <Slides>65</Slides>
  <Notes>58</Notes>
  <HiddenSlides>0</HiddenSlides>
  <MMClips>2</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65</vt:i4>
      </vt:variant>
    </vt:vector>
  </HeadingPairs>
  <TitlesOfParts>
    <vt:vector size="81" baseType="lpstr">
      <vt:lpstr>ＭＳ Ｐゴシック</vt:lpstr>
      <vt:lpstr>Arial</vt:lpstr>
      <vt:lpstr>Avenir Book</vt:lpstr>
      <vt:lpstr>BlinkMacSystemFont</vt:lpstr>
      <vt:lpstr>Calibri</vt:lpstr>
      <vt:lpstr>Calibri Light</vt:lpstr>
      <vt:lpstr>Courier New</vt:lpstr>
      <vt:lpstr>Helvetica</vt:lpstr>
      <vt:lpstr>LucidaBright</vt:lpstr>
      <vt:lpstr>Segoe UI</vt:lpstr>
      <vt:lpstr>Source Sans Pro</vt:lpstr>
      <vt:lpstr>Times</vt:lpstr>
      <vt:lpstr>Times New Roman</vt:lpstr>
      <vt:lpstr>Verdana</vt:lpstr>
      <vt:lpstr>Wingdings</vt:lpstr>
      <vt:lpstr>5_Office Theme</vt:lpstr>
      <vt:lpstr>Presentazione standard di PowerPoint</vt:lpstr>
      <vt:lpstr>Presentazione standard di PowerPoint</vt:lpstr>
      <vt:lpstr>Epidemiology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Treatment</vt:lpstr>
      <vt:lpstr>Presentazione standard di PowerPoint</vt:lpstr>
      <vt:lpstr>Presentazione standard di PowerPoint</vt:lpstr>
      <vt:lpstr>The sun shall not set?</vt:lpstr>
      <vt:lpstr>Presentazione standard di PowerPoint</vt:lpstr>
      <vt:lpstr>Presentazione standard di PowerPoint</vt:lpstr>
      <vt:lpstr>Presentazione standard di PowerPoint</vt:lpstr>
      <vt:lpstr>Presentazione standard di PowerPoint</vt:lpstr>
      <vt:lpstr>Guidelines</vt:lpstr>
      <vt:lpstr>Presentazione standard di PowerPoint</vt:lpstr>
      <vt:lpstr>Presentazione standard di PowerPoint</vt:lpstr>
      <vt:lpstr>Presentazione standard di PowerPoint</vt:lpstr>
      <vt:lpstr>Presentazione standard di PowerPoint</vt:lpstr>
      <vt:lpstr>Presentazione standard di PowerPoint</vt:lpstr>
      <vt:lpstr>MIST-2</vt:lpstr>
      <vt:lpstr>Presentazione standard di PowerPoint</vt:lpstr>
      <vt:lpstr>tPA / DNAse experience</vt:lpstr>
      <vt:lpstr>Presentazione standard di PowerPoint</vt:lpstr>
      <vt:lpstr>RETROLYSIS</vt:lpstr>
      <vt:lpstr>RETROLYSIS</vt:lpstr>
      <vt:lpstr>RETROLYSIS</vt:lpstr>
      <vt:lpstr>tPA / DNAse  experience</vt:lpstr>
      <vt:lpstr>Presentazione standard di PowerPoint</vt:lpstr>
      <vt:lpstr>Presentazione standard di PowerPoint</vt:lpstr>
      <vt:lpstr>MIST3</vt:lpstr>
      <vt:lpstr>Presentazione standard di PowerPoint</vt:lpstr>
      <vt:lpstr>Presentazione standard di PowerPoint</vt:lpstr>
      <vt:lpstr>MIST3 - Summary</vt:lpstr>
      <vt:lpstr>MIST3 - Outcomes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format</dc:title>
  <dc:subject>Blue back, yellow title, white text</dc:subject>
  <dc:creator>RJO Davies</dc:creator>
  <cp:lastModifiedBy>Marco Saponi</cp:lastModifiedBy>
  <cp:revision>760</cp:revision>
  <cp:lastPrinted>1601-01-01T00:00:00Z</cp:lastPrinted>
  <dcterms:created xsi:type="dcterms:W3CDTF">1999-09-20T21:12:32Z</dcterms:created>
  <dcterms:modified xsi:type="dcterms:W3CDTF">2026-05-13T07:05:10Z</dcterms:modified>
</cp:coreProperties>
</file>