
<file path=[Content_Types].xml><?xml version="1.0" encoding="utf-8"?>
<Types xmlns="http://schemas.openxmlformats.org/package/2006/content-types">
  <Default Extension="AVI" ContentType="video/x-msvideo"/>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0"/>
  </p:notesMasterIdLst>
  <p:sldIdLst>
    <p:sldId id="369" r:id="rId2"/>
    <p:sldId id="359" r:id="rId3"/>
    <p:sldId id="368" r:id="rId4"/>
    <p:sldId id="370" r:id="rId5"/>
    <p:sldId id="363" r:id="rId6"/>
    <p:sldId id="295" r:id="rId7"/>
    <p:sldId id="364" r:id="rId8"/>
    <p:sldId id="314" r:id="rId9"/>
    <p:sldId id="365" r:id="rId10"/>
    <p:sldId id="302" r:id="rId11"/>
    <p:sldId id="366" r:id="rId12"/>
    <p:sldId id="367" r:id="rId13"/>
    <p:sldId id="331" r:id="rId14"/>
    <p:sldId id="330" r:id="rId15"/>
    <p:sldId id="352" r:id="rId16"/>
    <p:sldId id="356" r:id="rId17"/>
    <p:sldId id="345" r:id="rId18"/>
    <p:sldId id="361" r:id="rId19"/>
    <p:sldId id="293" r:id="rId20"/>
    <p:sldId id="309" r:id="rId21"/>
    <p:sldId id="341" r:id="rId22"/>
    <p:sldId id="355" r:id="rId23"/>
    <p:sldId id="316" r:id="rId24"/>
    <p:sldId id="317" r:id="rId25"/>
    <p:sldId id="318" r:id="rId26"/>
    <p:sldId id="291" r:id="rId27"/>
    <p:sldId id="268" r:id="rId28"/>
    <p:sldId id="362" r:id="rId2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4" roundtripDataSignature="AMtx7mjk4Eq70l29k5WnUFsSk5PkKP+nJ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222A"/>
    <a:srgbClr val="EFE8DB"/>
    <a:srgbClr val="D9E6E3"/>
    <a:srgbClr val="E6E2DD"/>
    <a:srgbClr val="C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88492" autoAdjust="0"/>
  </p:normalViewPr>
  <p:slideViewPr>
    <p:cSldViewPr snapToGrid="0">
      <p:cViewPr varScale="1">
        <p:scale>
          <a:sx n="91" d="100"/>
          <a:sy n="91" d="100"/>
        </p:scale>
        <p:origin x="11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44"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214809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0247178f67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it-IT" dirty="0"/>
              <a:t>Esistono dei report e anche dei protocolli prospettici per indagare la resa terapeutica dello </a:t>
            </a:r>
            <a:r>
              <a:rPr lang="it-IT" dirty="0" err="1"/>
              <a:t>slurry</a:t>
            </a:r>
            <a:r>
              <a:rPr lang="it-IT" dirty="0"/>
              <a:t> ambulatoriale con drenaggio tradizionale, questo approccio è stato reso in parte obsoleto dopo l’introduzione del IPC</a:t>
            </a:r>
            <a:endParaRPr dirty="0"/>
          </a:p>
        </p:txBody>
      </p:sp>
      <p:sp>
        <p:nvSpPr>
          <p:cNvPr id="89" name="Google Shape;89;g20247178f6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172693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0247178f67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89" name="Google Shape;89;g20247178f6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63553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0247178f67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9" name="Google Shape;89;g20247178f6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230567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56608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0247178f67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71450" lvl="0" indent="-171450" algn="l" rtl="0">
              <a:lnSpc>
                <a:spcPct val="100000"/>
              </a:lnSpc>
              <a:spcBef>
                <a:spcPts val="0"/>
              </a:spcBef>
              <a:spcAft>
                <a:spcPts val="0"/>
              </a:spcAft>
              <a:buSzPts val="1100"/>
            </a:pPr>
            <a:r>
              <a:rPr lang="it-IT" dirty="0"/>
              <a:t>Gestione del drenaggio </a:t>
            </a:r>
          </a:p>
          <a:p>
            <a:pPr marL="171450" lvl="0" indent="-171450" algn="l" rtl="0">
              <a:lnSpc>
                <a:spcPct val="100000"/>
              </a:lnSpc>
              <a:spcBef>
                <a:spcPts val="0"/>
              </a:spcBef>
              <a:spcAft>
                <a:spcPts val="0"/>
              </a:spcAft>
              <a:buSzPts val="1100"/>
            </a:pPr>
            <a:r>
              <a:rPr lang="it-IT" dirty="0"/>
              <a:t>Ansia</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it-IT" dirty="0"/>
              <a:t>Incertezza sui sintomi</a:t>
            </a:r>
          </a:p>
          <a:p>
            <a:pPr marL="171450" lvl="0" indent="-171450" algn="l" rtl="0">
              <a:lnSpc>
                <a:spcPct val="100000"/>
              </a:lnSpc>
              <a:spcBef>
                <a:spcPts val="0"/>
              </a:spcBef>
              <a:spcAft>
                <a:spcPts val="0"/>
              </a:spcAft>
              <a:buSzPts val="1100"/>
            </a:pPr>
            <a:r>
              <a:rPr lang="it-IT" dirty="0"/>
              <a:t>Gestione delle complicanze</a:t>
            </a:r>
          </a:p>
          <a:p>
            <a:pPr marL="171450" lvl="0" indent="-171450" algn="l" rtl="0">
              <a:lnSpc>
                <a:spcPct val="100000"/>
              </a:lnSpc>
              <a:spcBef>
                <a:spcPts val="0"/>
              </a:spcBef>
              <a:spcAft>
                <a:spcPts val="0"/>
              </a:spcAft>
              <a:buSzPts val="1100"/>
            </a:pPr>
            <a:r>
              <a:rPr lang="it-IT" dirty="0"/>
              <a:t>Accessi imprevisti in ospedale</a:t>
            </a:r>
          </a:p>
        </p:txBody>
      </p:sp>
      <p:sp>
        <p:nvSpPr>
          <p:cNvPr id="89" name="Google Shape;89;g20247178f6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400264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algn="ctr"/>
            <a:r>
              <a:rPr lang="en-US" sz="1100" dirty="0">
                <a:solidFill>
                  <a:schemeClr val="tx1"/>
                </a:solidFill>
                <a:latin typeface="Arial" panose="020B0604020202020204" pitchFamily="34" charset="0"/>
                <a:cs typeface="Arial" panose="020B0604020202020204" pitchFamily="34" charset="0"/>
              </a:rPr>
              <a:t>“IPC + talc </a:t>
            </a:r>
            <a:r>
              <a:rPr lang="en-US" sz="1100" b="0" i="0" dirty="0">
                <a:solidFill>
                  <a:schemeClr val="tx1"/>
                </a:solidFill>
                <a:effectLst/>
                <a:latin typeface="Arial" panose="020B0604020202020204" pitchFamily="34" charset="0"/>
                <a:cs typeface="Arial" panose="020B0604020202020204" pitchFamily="34" charset="0"/>
              </a:rPr>
              <a:t>m</a:t>
            </a:r>
            <a:r>
              <a:rPr lang="en-US" sz="1100" b="0" i="1" dirty="0">
                <a:solidFill>
                  <a:schemeClr val="tx1"/>
                </a:solidFill>
                <a:effectLst/>
                <a:latin typeface="Arial" panose="020B0604020202020204" pitchFamily="34" charset="0"/>
                <a:cs typeface="Arial" panose="020B0604020202020204" pitchFamily="34" charset="0"/>
              </a:rPr>
              <a:t>ay be </a:t>
            </a:r>
            <a:r>
              <a:rPr lang="en-US" sz="1100" b="1" i="1" dirty="0">
                <a:solidFill>
                  <a:schemeClr val="tx1"/>
                </a:solidFill>
                <a:effectLst/>
                <a:latin typeface="Arial" panose="020B0604020202020204" pitchFamily="34" charset="0"/>
                <a:cs typeface="Arial" panose="020B0604020202020204" pitchFamily="34" charset="0"/>
              </a:rPr>
              <a:t>cost-effective</a:t>
            </a:r>
            <a:r>
              <a:rPr lang="en-US" sz="1100" b="0" i="1" dirty="0">
                <a:solidFill>
                  <a:schemeClr val="tx1"/>
                </a:solidFill>
                <a:effectLst/>
                <a:latin typeface="Arial" panose="020B0604020202020204" pitchFamily="34" charset="0"/>
                <a:cs typeface="Arial" panose="020B0604020202020204" pitchFamily="34" charset="0"/>
              </a:rPr>
              <a:t> relative to </a:t>
            </a:r>
            <a:r>
              <a:rPr lang="en-US" sz="1100" b="1" i="1" dirty="0">
                <a:solidFill>
                  <a:schemeClr val="tx1"/>
                </a:solidFill>
                <a:effectLst/>
                <a:latin typeface="Arial" panose="020B0604020202020204" pitchFamily="34" charset="0"/>
                <a:cs typeface="Arial" panose="020B0604020202020204" pitchFamily="34" charset="0"/>
              </a:rPr>
              <a:t>symptom-guided</a:t>
            </a:r>
            <a:r>
              <a:rPr lang="en-US" sz="1100" b="0" i="1" dirty="0">
                <a:solidFill>
                  <a:schemeClr val="tx1"/>
                </a:solidFill>
                <a:effectLst/>
                <a:latin typeface="Arial" panose="020B0604020202020204" pitchFamily="34" charset="0"/>
                <a:cs typeface="Arial" panose="020B0604020202020204" pitchFamily="34" charset="0"/>
              </a:rPr>
              <a:t> drainage</a:t>
            </a:r>
            <a:r>
              <a:rPr lang="en-US" sz="1100" b="0" i="0" dirty="0">
                <a:solidFill>
                  <a:schemeClr val="tx1"/>
                </a:solidFill>
                <a:effectLst/>
                <a:latin typeface="Arial" panose="020B0604020202020204" pitchFamily="34" charset="0"/>
                <a:cs typeface="Arial" panose="020B0604020202020204" pitchFamily="34" charset="0"/>
              </a:rPr>
              <a:t>” </a:t>
            </a:r>
          </a:p>
          <a:p>
            <a:pPr algn="ctr"/>
            <a:endParaRPr lang="en-US" sz="1100" b="0" i="0" dirty="0">
              <a:solidFill>
                <a:schemeClr val="tx1"/>
              </a:solidFill>
              <a:effectLst/>
              <a:latin typeface="Arial" panose="020B0604020202020204" pitchFamily="34" charset="0"/>
              <a:cs typeface="Arial" panose="020B0604020202020204" pitchFamily="34" charset="0"/>
            </a:endParaRPr>
          </a:p>
          <a:p>
            <a:pPr algn="ctr"/>
            <a:r>
              <a:rPr lang="en-US" sz="1100" i="1" dirty="0">
                <a:solidFill>
                  <a:schemeClr val="tx1"/>
                </a:solidFill>
                <a:latin typeface="Arial" panose="020B0604020202020204" pitchFamily="34" charset="0"/>
                <a:cs typeface="Arial" panose="020B0604020202020204" pitchFamily="34" charset="0"/>
              </a:rPr>
              <a:t>“</a:t>
            </a:r>
            <a:r>
              <a:rPr lang="en-US" sz="1100" b="1" i="1" dirty="0">
                <a:solidFill>
                  <a:schemeClr val="tx1"/>
                </a:solidFill>
                <a:latin typeface="Arial" panose="020B0604020202020204" pitchFamily="34" charset="0"/>
                <a:cs typeface="Arial" panose="020B0604020202020204" pitchFamily="34" charset="0"/>
              </a:rPr>
              <a:t>Daily IPC drainage</a:t>
            </a:r>
            <a:r>
              <a:rPr lang="en-US" sz="1100" i="1" dirty="0">
                <a:solidFill>
                  <a:schemeClr val="tx1"/>
                </a:solidFill>
                <a:latin typeface="Arial" panose="020B0604020202020204" pitchFamily="34" charset="0"/>
                <a:cs typeface="Arial" panose="020B0604020202020204" pitchFamily="34" charset="0"/>
              </a:rPr>
              <a:t> is </a:t>
            </a:r>
            <a:r>
              <a:rPr lang="en-US" sz="1100" b="1" i="1" dirty="0">
                <a:solidFill>
                  <a:schemeClr val="tx1"/>
                </a:solidFill>
                <a:latin typeface="Arial" panose="020B0604020202020204" pitchFamily="34" charset="0"/>
                <a:cs typeface="Arial" panose="020B0604020202020204" pitchFamily="34" charset="0"/>
              </a:rPr>
              <a:t>not</a:t>
            </a:r>
            <a:r>
              <a:rPr lang="en-US" sz="1100" i="1" dirty="0">
                <a:solidFill>
                  <a:schemeClr val="tx1"/>
                </a:solidFill>
                <a:latin typeface="Arial" panose="020B0604020202020204" pitchFamily="34" charset="0"/>
                <a:cs typeface="Arial" panose="020B0604020202020204" pitchFamily="34" charset="0"/>
              </a:rPr>
              <a:t> a cost-effective strategy under any circumstance.”</a:t>
            </a:r>
          </a:p>
          <a:p>
            <a:pPr algn="ctr"/>
            <a:endParaRPr lang="en-US" sz="1100" i="1" dirty="0">
              <a:solidFill>
                <a:schemeClr val="tx1"/>
              </a:solidFill>
              <a:latin typeface="Arial" panose="020B0604020202020204" pitchFamily="34" charset="0"/>
              <a:cs typeface="Arial" panose="020B0604020202020204" pitchFamily="34" charset="0"/>
            </a:endParaRPr>
          </a:p>
          <a:p>
            <a:pPr marL="457200" marR="0" lvl="0" indent="-298450" algn="ctr" defTabSz="914400" rtl="0" eaLnBrk="1" fontAlgn="auto" latinLnBrk="0" hangingPunct="1">
              <a:lnSpc>
                <a:spcPct val="100000"/>
              </a:lnSpc>
              <a:spcBef>
                <a:spcPts val="0"/>
              </a:spcBef>
              <a:spcAft>
                <a:spcPts val="0"/>
              </a:spcAft>
              <a:buClr>
                <a:srgbClr val="000000"/>
              </a:buClr>
              <a:buSzPts val="1100"/>
              <a:buFont typeface="Arial"/>
              <a:buChar char="●"/>
              <a:tabLst/>
              <a:defRPr/>
            </a:pPr>
            <a:r>
              <a:rPr lang="it-IT" sz="1100" b="1" dirty="0" err="1">
                <a:solidFill>
                  <a:srgbClr val="C00000"/>
                </a:solidFill>
                <a:latin typeface="+mj-lt"/>
              </a:rPr>
              <a:t>Shafiq</a:t>
            </a:r>
            <a:r>
              <a:rPr lang="it-IT" sz="1100" b="1" dirty="0">
                <a:solidFill>
                  <a:srgbClr val="C00000"/>
                </a:solidFill>
                <a:latin typeface="+mj-lt"/>
              </a:rPr>
              <a:t> M et al. Ann </a:t>
            </a:r>
            <a:r>
              <a:rPr lang="it-IT" sz="1100" b="1" dirty="0" err="1">
                <a:solidFill>
                  <a:srgbClr val="C00000"/>
                </a:solidFill>
                <a:latin typeface="+mj-lt"/>
              </a:rPr>
              <a:t>Am</a:t>
            </a:r>
            <a:r>
              <a:rPr lang="it-IT" sz="1100" b="1" dirty="0">
                <a:solidFill>
                  <a:srgbClr val="C00000"/>
                </a:solidFill>
                <a:latin typeface="+mj-lt"/>
              </a:rPr>
              <a:t> </a:t>
            </a:r>
            <a:r>
              <a:rPr lang="it-IT" sz="1100" b="1" dirty="0" err="1">
                <a:solidFill>
                  <a:srgbClr val="C00000"/>
                </a:solidFill>
                <a:latin typeface="+mj-lt"/>
              </a:rPr>
              <a:t>Thorac</a:t>
            </a:r>
            <a:r>
              <a:rPr lang="it-IT" sz="1100" b="1" dirty="0">
                <a:solidFill>
                  <a:srgbClr val="C00000"/>
                </a:solidFill>
                <a:latin typeface="+mj-lt"/>
              </a:rPr>
              <a:t> </a:t>
            </a:r>
            <a:r>
              <a:rPr lang="it-IT" sz="1100" b="1" dirty="0" err="1">
                <a:solidFill>
                  <a:srgbClr val="C00000"/>
                </a:solidFill>
                <a:latin typeface="+mj-lt"/>
              </a:rPr>
              <a:t>Soc</a:t>
            </a:r>
            <a:r>
              <a:rPr lang="it-IT" sz="1100" b="1" dirty="0">
                <a:solidFill>
                  <a:srgbClr val="C00000"/>
                </a:solidFill>
                <a:latin typeface="+mj-lt"/>
              </a:rPr>
              <a:t> 2020</a:t>
            </a:r>
          </a:p>
          <a:p>
            <a:pPr algn="ctr"/>
            <a:endParaRPr lang="en-US" sz="1100" i="1" dirty="0">
              <a:solidFill>
                <a:schemeClr val="tx1"/>
              </a:solidFill>
              <a:latin typeface="Arial" panose="020B0604020202020204" pitchFamily="34" charset="0"/>
              <a:cs typeface="Arial" panose="020B0604020202020204" pitchFamily="34" charset="0"/>
            </a:endParaRPr>
          </a:p>
          <a:p>
            <a:pPr marL="0" lvl="0" indent="0" algn="l" rtl="0">
              <a:lnSpc>
                <a:spcPct val="100000"/>
              </a:lnSpc>
              <a:spcBef>
                <a:spcPts val="0"/>
              </a:spcBef>
              <a:spcAft>
                <a:spcPts val="0"/>
              </a:spcAft>
              <a:buSzPts val="1100"/>
              <a:buNone/>
            </a:pP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037877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a:extLst>
            <a:ext uri="{FF2B5EF4-FFF2-40B4-BE49-F238E27FC236}">
              <a16:creationId xmlns:a16="http://schemas.microsoft.com/office/drawing/2014/main" id="{4877CD50-3AF4-1C35-4BA4-06B050871BB9}"/>
            </a:ext>
          </a:extLst>
        </p:cNvPr>
        <p:cNvGrpSpPr/>
        <p:nvPr/>
      </p:nvGrpSpPr>
      <p:grpSpPr>
        <a:xfrm>
          <a:off x="0" y="0"/>
          <a:ext cx="0" cy="0"/>
          <a:chOff x="0" y="0"/>
          <a:chExt cx="0" cy="0"/>
        </a:xfrm>
      </p:grpSpPr>
      <p:sp>
        <p:nvSpPr>
          <p:cNvPr id="166" name="Google Shape;166;p12:notes">
            <a:extLst>
              <a:ext uri="{FF2B5EF4-FFF2-40B4-BE49-F238E27FC236}">
                <a16:creationId xmlns:a16="http://schemas.microsoft.com/office/drawing/2014/main" id="{B20BE5ED-6F5E-47A0-8F9C-1E8439E2507A}"/>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167" name="Google Shape;167;p12:notes">
            <a:extLst>
              <a:ext uri="{FF2B5EF4-FFF2-40B4-BE49-F238E27FC236}">
                <a16:creationId xmlns:a16="http://schemas.microsoft.com/office/drawing/2014/main" id="{44A5EC39-9ACF-452C-3F3F-3239CEE3ABE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671526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a:extLst>
            <a:ext uri="{FF2B5EF4-FFF2-40B4-BE49-F238E27FC236}">
              <a16:creationId xmlns:a16="http://schemas.microsoft.com/office/drawing/2014/main" id="{4877CD50-3AF4-1C35-4BA4-06B050871BB9}"/>
            </a:ext>
          </a:extLst>
        </p:cNvPr>
        <p:cNvGrpSpPr/>
        <p:nvPr/>
      </p:nvGrpSpPr>
      <p:grpSpPr>
        <a:xfrm>
          <a:off x="0" y="0"/>
          <a:ext cx="0" cy="0"/>
          <a:chOff x="0" y="0"/>
          <a:chExt cx="0" cy="0"/>
        </a:xfrm>
      </p:grpSpPr>
      <p:sp>
        <p:nvSpPr>
          <p:cNvPr id="166" name="Google Shape;166;p12:notes">
            <a:extLst>
              <a:ext uri="{FF2B5EF4-FFF2-40B4-BE49-F238E27FC236}">
                <a16:creationId xmlns:a16="http://schemas.microsoft.com/office/drawing/2014/main" id="{B20BE5ED-6F5E-47A0-8F9C-1E8439E2507A}"/>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167" name="Google Shape;167;p12:notes">
            <a:extLst>
              <a:ext uri="{FF2B5EF4-FFF2-40B4-BE49-F238E27FC236}">
                <a16:creationId xmlns:a16="http://schemas.microsoft.com/office/drawing/2014/main" id="{44A5EC39-9ACF-452C-3F3F-3239CEE3ABE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633491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it-IT" dirty="0"/>
              <a:t>Alcune casistiche danno fino al 7% di recidiva.</a:t>
            </a:r>
          </a:p>
          <a:p>
            <a:pPr marL="0" lvl="0" indent="0" algn="l" rtl="0">
              <a:lnSpc>
                <a:spcPct val="100000"/>
              </a:lnSpc>
              <a:spcBef>
                <a:spcPts val="0"/>
              </a:spcBef>
              <a:spcAft>
                <a:spcPts val="0"/>
              </a:spcAft>
              <a:buSzPts val="1100"/>
              <a:buNone/>
            </a:pPr>
            <a:r>
              <a:rPr lang="it-IT" dirty="0"/>
              <a:t>Considerare che maggiore è il tempo in sede maggiore è il tempo di esposizione al rischio infettivo.</a:t>
            </a: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085979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183644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it-IT" dirty="0"/>
              <a:t>Pinza emostatica di Kelly dritta</a:t>
            </a: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55037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it-IT" dirty="0"/>
              <a:t>Blocco VII nervo intercostale periferico (colazione ore 10, procedura fatta ore 12)</a:t>
            </a:r>
          </a:p>
          <a:p>
            <a:pPr marL="0" lvl="0" indent="0" algn="l" rtl="0">
              <a:lnSpc>
                <a:spcPct val="100000"/>
              </a:lnSpc>
              <a:spcBef>
                <a:spcPts val="0"/>
              </a:spcBef>
              <a:spcAft>
                <a:spcPts val="0"/>
              </a:spcAft>
              <a:buSzPts val="1100"/>
              <a:buNone/>
            </a:pPr>
            <a:r>
              <a:rPr lang="it-IT" dirty="0"/>
              <a:t>Neoplasia ovarica</a:t>
            </a: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246789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it-IT" dirty="0"/>
              <a:t>Mesotelioma</a:t>
            </a: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716769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681858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222610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5498544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5099383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71450" lvl="0" indent="-171450" algn="l" rtl="0">
              <a:lnSpc>
                <a:spcPct val="100000"/>
              </a:lnSpc>
              <a:spcBef>
                <a:spcPts val="0"/>
              </a:spcBef>
              <a:spcAft>
                <a:spcPts val="0"/>
              </a:spcAft>
              <a:buSzPts val="1100"/>
            </a:pPr>
            <a:endParaRPr lang="it-IT" sz="1100" dirty="0"/>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olo titolo" type="titleOnly">
  <p:cSld name="TITLE_ONLY">
    <p:spTree>
      <p:nvGrpSpPr>
        <p:cNvPr id="1" name="Shape 17"/>
        <p:cNvGrpSpPr/>
        <p:nvPr/>
      </p:nvGrpSpPr>
      <p:grpSpPr>
        <a:xfrm>
          <a:off x="0" y="0"/>
          <a:ext cx="0" cy="0"/>
          <a:chOff x="0" y="0"/>
          <a:chExt cx="0" cy="0"/>
        </a:xfrm>
      </p:grpSpPr>
      <p:sp>
        <p:nvSpPr>
          <p:cNvPr id="18" name="Google Shape;18;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rgbClr val="C00000"/>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it-IT"/>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Intestazione sezione" type="secHead">
  <p:cSld name="SECTION_HEADER">
    <p:spTree>
      <p:nvGrpSpPr>
        <p:cNvPr id="1" name="Shape 28"/>
        <p:cNvGrpSpPr/>
        <p:nvPr/>
      </p:nvGrpSpPr>
      <p:grpSpPr>
        <a:xfrm>
          <a:off x="0" y="0"/>
          <a:ext cx="0" cy="0"/>
          <a:chOff x="0" y="0"/>
          <a:chExt cx="0" cy="0"/>
        </a:xfrm>
      </p:grpSpPr>
      <p:sp>
        <p:nvSpPr>
          <p:cNvPr id="29" name="Google Shape;29;p18"/>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rgbClr val="C00000"/>
              </a:buClr>
              <a:buSzPts val="6000"/>
              <a:buFont typeface="Aria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18"/>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1" name="Google Shape;31;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it-IT"/>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Due contenuti" type="twoObj">
  <p:cSld name="TWO_OBJECTS">
    <p:spTree>
      <p:nvGrpSpPr>
        <p:cNvPr id="1" name="Shape 34"/>
        <p:cNvGrpSpPr/>
        <p:nvPr/>
      </p:nvGrpSpPr>
      <p:grpSpPr>
        <a:xfrm>
          <a:off x="0" y="0"/>
          <a:ext cx="0" cy="0"/>
          <a:chOff x="0" y="0"/>
          <a:chExt cx="0" cy="0"/>
        </a:xfrm>
      </p:grpSpPr>
      <p:sp>
        <p:nvSpPr>
          <p:cNvPr id="35" name="Google Shape;35;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rgbClr val="C00000"/>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19"/>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9"/>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it-IT"/>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nfronto" type="twoTxTwoObj">
  <p:cSld name="TWO_OBJECTS_WITH_TEXT">
    <p:spTree>
      <p:nvGrpSpPr>
        <p:cNvPr id="1" name="Shape 41"/>
        <p:cNvGrpSpPr/>
        <p:nvPr/>
      </p:nvGrpSpPr>
      <p:grpSpPr>
        <a:xfrm>
          <a:off x="0" y="0"/>
          <a:ext cx="0" cy="0"/>
          <a:chOff x="0" y="0"/>
          <a:chExt cx="0" cy="0"/>
        </a:xfrm>
      </p:grpSpPr>
      <p:sp>
        <p:nvSpPr>
          <p:cNvPr id="42" name="Google Shape;42;p20"/>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rgbClr val="C00000"/>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20"/>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4" name="Google Shape;44;p20"/>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 name="Google Shape;45;p20"/>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6" name="Google Shape;46;p20"/>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 name="Google Shape;47;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it-IT"/>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ntenuto con didascalia" type="objTx">
  <p:cSld name="OBJECT_WITH_CAPTION_TEXT">
    <p:spTree>
      <p:nvGrpSpPr>
        <p:cNvPr id="1" name="Shape 54"/>
        <p:cNvGrpSpPr/>
        <p:nvPr/>
      </p:nvGrpSpPr>
      <p:grpSpPr>
        <a:xfrm>
          <a:off x="0" y="0"/>
          <a:ext cx="0" cy="0"/>
          <a:chOff x="0" y="0"/>
          <a:chExt cx="0" cy="0"/>
        </a:xfrm>
      </p:grpSpPr>
      <p:sp>
        <p:nvSpPr>
          <p:cNvPr id="55" name="Google Shape;55;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rgbClr val="C00000"/>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2"/>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22"/>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it-IT"/>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Immagine con didascalia" type="picTx">
  <p:cSld name="PICTURE_WITH_CAPTION_TEXT">
    <p:spTree>
      <p:nvGrpSpPr>
        <p:cNvPr id="1" name="Shape 61"/>
        <p:cNvGrpSpPr/>
        <p:nvPr/>
      </p:nvGrpSpPr>
      <p:grpSpPr>
        <a:xfrm>
          <a:off x="0" y="0"/>
          <a:ext cx="0" cy="0"/>
          <a:chOff x="0" y="0"/>
          <a:chExt cx="0" cy="0"/>
        </a:xfrm>
      </p:grpSpPr>
      <p:sp>
        <p:nvSpPr>
          <p:cNvPr id="62" name="Google Shape;62;p2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rgbClr val="C00000"/>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3"/>
          <p:cNvSpPr>
            <a:spLocks noGrp="1"/>
          </p:cNvSpPr>
          <p:nvPr>
            <p:ph type="pic" idx="2"/>
          </p:nvPr>
        </p:nvSpPr>
        <p:spPr>
          <a:xfrm>
            <a:off x="5183188" y="987425"/>
            <a:ext cx="6172200" cy="4873625"/>
          </a:xfrm>
          <a:prstGeom prst="rect">
            <a:avLst/>
          </a:prstGeom>
          <a:noFill/>
          <a:ln>
            <a:noFill/>
          </a:ln>
        </p:spPr>
      </p:sp>
      <p:sp>
        <p:nvSpPr>
          <p:cNvPr id="64" name="Google Shape;64;p23"/>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it-IT"/>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olo e testo verticale" type="vertTx">
  <p:cSld name="VERTICAL_TEXT">
    <p:spTree>
      <p:nvGrpSpPr>
        <p:cNvPr id="1" name="Shape 68"/>
        <p:cNvGrpSpPr/>
        <p:nvPr/>
      </p:nvGrpSpPr>
      <p:grpSpPr>
        <a:xfrm>
          <a:off x="0" y="0"/>
          <a:ext cx="0" cy="0"/>
          <a:chOff x="0" y="0"/>
          <a:chExt cx="0" cy="0"/>
        </a:xfrm>
      </p:grpSpPr>
      <p:sp>
        <p:nvSpPr>
          <p:cNvPr id="69" name="Google Shape;69;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rgbClr val="C00000"/>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4"/>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it-IT"/>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1_Titolo e testo verticale" type="vertTitleAndTx">
  <p:cSld name="VERTICAL_TITLE_AND_VERTICAL_TEXT">
    <p:spTree>
      <p:nvGrpSpPr>
        <p:cNvPr id="1" name="Shape 74"/>
        <p:cNvGrpSpPr/>
        <p:nvPr/>
      </p:nvGrpSpPr>
      <p:grpSpPr>
        <a:xfrm>
          <a:off x="0" y="0"/>
          <a:ext cx="0" cy="0"/>
          <a:chOff x="0" y="0"/>
          <a:chExt cx="0" cy="0"/>
        </a:xfrm>
      </p:grpSpPr>
      <p:sp>
        <p:nvSpPr>
          <p:cNvPr id="75" name="Google Shape;75;p25"/>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rgbClr val="C00000"/>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5"/>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it-IT"/>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FE8DB">
            <a:alpha val="69874"/>
          </a:srgbClr>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ctr" rtl="0">
              <a:lnSpc>
                <a:spcPct val="90000"/>
              </a:lnSpc>
              <a:spcBef>
                <a:spcPts val="0"/>
              </a:spcBef>
              <a:spcAft>
                <a:spcPts val="0"/>
              </a:spcAft>
              <a:buClr>
                <a:srgbClr val="C00000"/>
              </a:buClr>
              <a:buSzPts val="4400"/>
              <a:buFont typeface="Arial"/>
              <a:buNone/>
              <a:defRPr sz="4400" b="1" i="0" u="none" strike="noStrike" cap="none">
                <a:solidFill>
                  <a:srgbClr val="C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9" name="Google Shape;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0" name="Google Shape;1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it-IT"/>
              <a:t>‹#›</a:t>
            </a:fld>
            <a:endParaRPr/>
          </a:p>
        </p:txBody>
      </p:sp>
    </p:spTree>
  </p:cSld>
  <p:clrMap bg1="lt1" tx1="dk1" bg2="dk2" tx2="lt2" accent1="accent1" accent2="accent2" accent3="accent3" accent4="accent4" accent5="accent5" accent6="accent6" hlink="hlink" folHlink="folHlink"/>
  <p:sldLayoutIdLst>
    <p:sldLayoutId id="2147483650" r:id="rId1"/>
    <p:sldLayoutId id="2147483652" r:id="rId2"/>
    <p:sldLayoutId id="2147483653" r:id="rId3"/>
    <p:sldLayoutId id="2147483654" r:id="rId4"/>
    <p:sldLayoutId id="2147483656" r:id="rId5"/>
    <p:sldLayoutId id="2147483657" r:id="rId6"/>
    <p:sldLayoutId id="2147483658" r:id="rId7"/>
    <p:sldLayoutId id="2147483659"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AVI"/><Relationship Id="rId1" Type="http://schemas.microsoft.com/office/2007/relationships/media" Target="../media/media1.AVI"/><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media" Target="../media/media4.mp4"/><Relationship Id="rId7" Type="http://schemas.openxmlformats.org/officeDocument/2006/relationships/image" Target="../media/image15.jpeg"/><Relationship Id="rId2" Type="http://schemas.microsoft.com/office/2007/relationships/media" Target="../media/media3.mp4"/><Relationship Id="rId1" Type="http://schemas.openxmlformats.org/officeDocument/2006/relationships/video" Target="NULL" TargetMode="External"/><Relationship Id="rId6" Type="http://schemas.openxmlformats.org/officeDocument/2006/relationships/notesSlide" Target="../notesSlides/notesSlide11.xml"/><Relationship Id="rId5" Type="http://schemas.openxmlformats.org/officeDocument/2006/relationships/slideLayout" Target="../slideLayouts/slideLayout1.xml"/><Relationship Id="rId4" Type="http://schemas.openxmlformats.org/officeDocument/2006/relationships/video" Target="../media/media4.mp4"/><Relationship Id="rId9" Type="http://schemas.openxmlformats.org/officeDocument/2006/relationships/image" Target="../media/image17.png"/></Relationships>
</file>

<file path=ppt/slides/_rels/slide20.xml.rels><?xml version="1.0" encoding="UTF-8" standalone="yes"?>
<Relationships xmlns="http://schemas.openxmlformats.org/package/2006/relationships"><Relationship Id="rId8" Type="http://schemas.openxmlformats.org/officeDocument/2006/relationships/image" Target="../media/image15.jpeg"/><Relationship Id="rId3" Type="http://schemas.microsoft.com/office/2007/relationships/media" Target="../media/media6.mp4"/><Relationship Id="rId7" Type="http://schemas.openxmlformats.org/officeDocument/2006/relationships/image" Target="../media/image18.jpe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notesSlide" Target="../notesSlides/notesSlide12.xml"/><Relationship Id="rId5" Type="http://schemas.openxmlformats.org/officeDocument/2006/relationships/slideLayout" Target="../slideLayouts/slideLayout1.xml"/><Relationship Id="rId10" Type="http://schemas.openxmlformats.org/officeDocument/2006/relationships/image" Target="../media/image20.png"/><Relationship Id="rId4" Type="http://schemas.openxmlformats.org/officeDocument/2006/relationships/video" Target="../media/media6.mp4"/><Relationship Id="rId9" Type="http://schemas.openxmlformats.org/officeDocument/2006/relationships/image" Target="../media/image19.png"/></Relationships>
</file>

<file path=ppt/slides/_rels/slide21.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slideLayout" Target="../slideLayouts/slideLayout1.xml"/><Relationship Id="rId7" Type="http://schemas.openxmlformats.org/officeDocument/2006/relationships/image" Target="../media/image23.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2.png"/><Relationship Id="rId5" Type="http://schemas.openxmlformats.org/officeDocument/2006/relationships/image" Target="../media/image21.jpeg"/><Relationship Id="rId10" Type="http://schemas.openxmlformats.org/officeDocument/2006/relationships/image" Target="../media/image26.jpg"/><Relationship Id="rId4" Type="http://schemas.openxmlformats.org/officeDocument/2006/relationships/notesSlide" Target="../notesSlides/notesSlide13.xml"/><Relationship Id="rId9" Type="http://schemas.openxmlformats.org/officeDocument/2006/relationships/image" Target="../media/image25.jpg"/></Relationships>
</file>

<file path=ppt/slides/_rels/slide2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slideLayout" Target="../slideLayouts/slideLayout1.xml"/><Relationship Id="rId7" Type="http://schemas.openxmlformats.org/officeDocument/2006/relationships/image" Target="../media/image32.jp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notesSlide" Target="../notesSlides/notesSlide15.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36.png"/><Relationship Id="rId4" Type="http://schemas.openxmlformats.org/officeDocument/2006/relationships/image" Target="../media/image35.png"/></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3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4F8BF5AC-74DB-3FD0-1AD6-7D9CEB5782EF}"/>
              </a:ext>
            </a:extLst>
          </p:cNvPr>
          <p:cNvPicPr>
            <a:picLocks noChangeAspect="1"/>
          </p:cNvPicPr>
          <p:nvPr/>
        </p:nvPicPr>
        <p:blipFill>
          <a:blip r:embed="rId2"/>
          <a:srcRect b="18788"/>
          <a:stretch>
            <a:fillRect/>
          </a:stretch>
        </p:blipFill>
        <p:spPr>
          <a:xfrm>
            <a:off x="20" y="1282"/>
            <a:ext cx="12191980" cy="6856718"/>
          </a:xfrm>
          <a:prstGeom prst="rect">
            <a:avLst/>
          </a:prstGeom>
        </p:spPr>
      </p:pic>
    </p:spTree>
    <p:extLst>
      <p:ext uri="{BB962C8B-B14F-4D97-AF65-F5344CB8AC3E}">
        <p14:creationId xmlns:p14="http://schemas.microsoft.com/office/powerpoint/2010/main" val="750898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5442-75E6-E417-4E3E-406BC9704288}"/>
              </a:ext>
            </a:extLst>
          </p:cNvPr>
          <p:cNvSpPr>
            <a:spLocks noGrp="1"/>
          </p:cNvSpPr>
          <p:nvPr>
            <p:ph type="title"/>
          </p:nvPr>
        </p:nvSpPr>
        <p:spPr>
          <a:xfrm>
            <a:off x="838200" y="1377999"/>
            <a:ext cx="10936458" cy="2051001"/>
          </a:xfrm>
        </p:spPr>
        <p:txBody>
          <a:bodyPr>
            <a:normAutofit/>
          </a:bodyPr>
          <a:lstStyle/>
          <a:p>
            <a:r>
              <a:rPr lang="en-US" sz="5400" dirty="0"/>
              <a:t>Management of Chronic Pleural Effusion</a:t>
            </a:r>
          </a:p>
        </p:txBody>
      </p:sp>
      <p:sp>
        <p:nvSpPr>
          <p:cNvPr id="3" name="TextBox 2">
            <a:extLst>
              <a:ext uri="{FF2B5EF4-FFF2-40B4-BE49-F238E27FC236}">
                <a16:creationId xmlns:a16="http://schemas.microsoft.com/office/drawing/2014/main" id="{B6FE67A6-EC2A-8A0F-DB01-76D69F990E0A}"/>
              </a:ext>
            </a:extLst>
          </p:cNvPr>
          <p:cNvSpPr txBox="1"/>
          <p:nvPr/>
        </p:nvSpPr>
        <p:spPr>
          <a:xfrm>
            <a:off x="1931963" y="3879166"/>
            <a:ext cx="8328074" cy="2000548"/>
          </a:xfrm>
          <a:prstGeom prst="rect">
            <a:avLst/>
          </a:prstGeom>
          <a:noFill/>
        </p:spPr>
        <p:txBody>
          <a:bodyPr wrap="square" rtlCol="0">
            <a:spAutoFit/>
          </a:bodyPr>
          <a:lstStyle/>
          <a:p>
            <a:pPr algn="ctr"/>
            <a:r>
              <a:rPr lang="en-US" sz="2400" dirty="0">
                <a:solidFill>
                  <a:schemeClr val="tx1">
                    <a:lumMod val="65000"/>
                    <a:lumOff val="35000"/>
                  </a:schemeClr>
                </a:solidFill>
              </a:rPr>
              <a:t>Dr. Stefano </a:t>
            </a:r>
            <a:r>
              <a:rPr lang="en-US" sz="2400" dirty="0" err="1">
                <a:solidFill>
                  <a:schemeClr val="tx1">
                    <a:lumMod val="65000"/>
                    <a:lumOff val="35000"/>
                  </a:schemeClr>
                </a:solidFill>
              </a:rPr>
              <a:t>Kette</a:t>
            </a:r>
            <a:endParaRPr lang="en-US" sz="2400" dirty="0">
              <a:solidFill>
                <a:schemeClr val="tx1">
                  <a:lumMod val="65000"/>
                  <a:lumOff val="35000"/>
                </a:schemeClr>
              </a:solidFill>
            </a:endParaRPr>
          </a:p>
          <a:p>
            <a:pPr algn="ctr"/>
            <a:r>
              <a:rPr lang="en-US" sz="2400" dirty="0">
                <a:solidFill>
                  <a:schemeClr val="tx1">
                    <a:lumMod val="65000"/>
                    <a:lumOff val="35000"/>
                  </a:schemeClr>
                </a:solidFill>
              </a:rPr>
              <a:t>13/05/2026 - </a:t>
            </a:r>
            <a:r>
              <a:rPr lang="en-US" sz="2400" dirty="0" err="1">
                <a:solidFill>
                  <a:schemeClr val="tx1">
                    <a:lumMod val="65000"/>
                    <a:lumOff val="35000"/>
                  </a:schemeClr>
                </a:solidFill>
              </a:rPr>
              <a:t>PneumoTrieste</a:t>
            </a:r>
            <a:r>
              <a:rPr lang="en-US" sz="2400" dirty="0">
                <a:solidFill>
                  <a:schemeClr val="tx1">
                    <a:lumMod val="65000"/>
                    <a:lumOff val="35000"/>
                  </a:schemeClr>
                </a:solidFill>
              </a:rPr>
              <a:t> 2026 </a:t>
            </a:r>
          </a:p>
          <a:p>
            <a:pPr algn="ctr"/>
            <a:r>
              <a:rPr lang="en-US" sz="2400" dirty="0">
                <a:solidFill>
                  <a:schemeClr val="tx1">
                    <a:lumMod val="65000"/>
                    <a:lumOff val="35000"/>
                  </a:schemeClr>
                </a:solidFill>
              </a:rPr>
              <a:t>Università degli Studi di Trieste</a:t>
            </a:r>
          </a:p>
          <a:p>
            <a:pPr algn="ctr"/>
            <a:r>
              <a:rPr lang="en-US" sz="2400" dirty="0">
                <a:solidFill>
                  <a:schemeClr val="tx1">
                    <a:lumMod val="65000"/>
                    <a:lumOff val="35000"/>
                  </a:schemeClr>
                </a:solidFill>
              </a:rPr>
              <a:t>Azienda Sanitaria </a:t>
            </a:r>
            <a:r>
              <a:rPr lang="en-US" sz="2400" dirty="0" err="1">
                <a:solidFill>
                  <a:schemeClr val="tx1">
                    <a:lumMod val="65000"/>
                    <a:lumOff val="35000"/>
                  </a:schemeClr>
                </a:solidFill>
              </a:rPr>
              <a:t>Universitaria</a:t>
            </a:r>
            <a:r>
              <a:rPr lang="en-US" sz="2400" dirty="0">
                <a:solidFill>
                  <a:schemeClr val="tx1">
                    <a:lumMod val="65000"/>
                    <a:lumOff val="35000"/>
                  </a:schemeClr>
                </a:solidFill>
              </a:rPr>
              <a:t> Friuli Centrale </a:t>
            </a:r>
          </a:p>
          <a:p>
            <a:pPr algn="ctr"/>
            <a:endParaRPr lang="en-US" sz="2800" dirty="0">
              <a:solidFill>
                <a:schemeClr val="tx1">
                  <a:lumMod val="65000"/>
                  <a:lumOff val="35000"/>
                </a:schemeClr>
              </a:solidFill>
            </a:endParaRPr>
          </a:p>
        </p:txBody>
      </p:sp>
    </p:spTree>
    <p:extLst>
      <p:ext uri="{BB962C8B-B14F-4D97-AF65-F5344CB8AC3E}">
        <p14:creationId xmlns:p14="http://schemas.microsoft.com/office/powerpoint/2010/main" val="3856604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B407FBE-1FCC-83C2-6FAD-2D2968D15CDD}"/>
              </a:ext>
            </a:extLst>
          </p:cNvPr>
          <p:cNvSpPr>
            <a:spLocks noGrp="1"/>
          </p:cNvSpPr>
          <p:nvPr>
            <p:ph type="body" idx="1"/>
          </p:nvPr>
        </p:nvSpPr>
        <p:spPr>
          <a:xfrm>
            <a:off x="838200" y="1142878"/>
            <a:ext cx="10515600" cy="1500187"/>
          </a:xfrm>
        </p:spPr>
        <p:txBody>
          <a:bodyPr/>
          <a:lstStyle/>
          <a:p>
            <a:r>
              <a:rPr lang="en-US" dirty="0"/>
              <a:t>No conflicts of interest</a:t>
            </a:r>
          </a:p>
        </p:txBody>
      </p:sp>
    </p:spTree>
    <p:extLst>
      <p:ext uri="{BB962C8B-B14F-4D97-AF65-F5344CB8AC3E}">
        <p14:creationId xmlns:p14="http://schemas.microsoft.com/office/powerpoint/2010/main" val="642616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9EDF-F0E4-002E-7E0D-6356DE796858}"/>
              </a:ext>
            </a:extLst>
          </p:cNvPr>
          <p:cNvSpPr>
            <a:spLocks noGrp="1"/>
          </p:cNvSpPr>
          <p:nvPr>
            <p:ph type="title"/>
          </p:nvPr>
        </p:nvSpPr>
        <p:spPr>
          <a:xfrm>
            <a:off x="838200" y="209551"/>
            <a:ext cx="10515600" cy="1174139"/>
          </a:xfrm>
        </p:spPr>
        <p:txBody>
          <a:bodyPr/>
          <a:lstStyle/>
          <a:p>
            <a:r>
              <a:rPr lang="en-US" dirty="0"/>
              <a:t>Chronic Pleural Effusion</a:t>
            </a:r>
          </a:p>
        </p:txBody>
      </p:sp>
      <p:sp>
        <p:nvSpPr>
          <p:cNvPr id="3" name="Text Placeholder 2">
            <a:extLst>
              <a:ext uri="{FF2B5EF4-FFF2-40B4-BE49-F238E27FC236}">
                <a16:creationId xmlns:a16="http://schemas.microsoft.com/office/drawing/2014/main" id="{972765D3-5921-301D-0539-3A077641BD56}"/>
              </a:ext>
            </a:extLst>
          </p:cNvPr>
          <p:cNvSpPr>
            <a:spLocks noGrp="1"/>
          </p:cNvSpPr>
          <p:nvPr>
            <p:ph type="body" idx="1"/>
          </p:nvPr>
        </p:nvSpPr>
        <p:spPr>
          <a:xfrm>
            <a:off x="170114" y="1617784"/>
            <a:ext cx="5925886" cy="5030665"/>
          </a:xfrm>
        </p:spPr>
        <p:txBody>
          <a:bodyPr>
            <a:normAutofit fontScale="92500" lnSpcReduction="10000"/>
          </a:bodyPr>
          <a:lstStyle/>
          <a:p>
            <a:pPr marL="571500" indent="-342900">
              <a:spcAft>
                <a:spcPts val="600"/>
              </a:spcAft>
              <a:buFont typeface="Arial" panose="020B0604020202020204" pitchFamily="34" charset="0"/>
              <a:buChar char="•"/>
            </a:pPr>
            <a:r>
              <a:rPr lang="en-GB" sz="3200" dirty="0">
                <a:solidFill>
                  <a:schemeClr val="tx1">
                    <a:lumMod val="85000"/>
                    <a:lumOff val="15000"/>
                  </a:schemeClr>
                </a:solidFill>
              </a:rPr>
              <a:t>Frequent and challenging condition </a:t>
            </a:r>
          </a:p>
          <a:p>
            <a:pPr marL="571500" indent="-342900">
              <a:spcAft>
                <a:spcPts val="600"/>
              </a:spcAft>
              <a:buFont typeface="Arial" panose="020B0604020202020204" pitchFamily="34" charset="0"/>
              <a:buChar char="•"/>
            </a:pPr>
            <a:r>
              <a:rPr lang="en-GB" sz="3200" dirty="0">
                <a:solidFill>
                  <a:schemeClr val="tx1">
                    <a:lumMod val="85000"/>
                    <a:lumOff val="15000"/>
                  </a:schemeClr>
                </a:solidFill>
              </a:rPr>
              <a:t>Associated with malignancy, heart failure, liver/kidney disease, or chronic inflammatory conditions </a:t>
            </a:r>
          </a:p>
          <a:p>
            <a:pPr marL="571500" indent="-342900">
              <a:spcAft>
                <a:spcPts val="600"/>
              </a:spcAft>
              <a:buFont typeface="Arial" panose="020B0604020202020204" pitchFamily="34" charset="0"/>
              <a:buChar char="•"/>
            </a:pPr>
            <a:r>
              <a:rPr lang="en-GB" sz="3200" dirty="0">
                <a:solidFill>
                  <a:schemeClr val="tx1">
                    <a:lumMod val="85000"/>
                    <a:lumOff val="15000"/>
                  </a:schemeClr>
                </a:solidFill>
              </a:rPr>
              <a:t>Significantly impacts patients’ quality of life -&gt; breathlessness, reduced functional capacity, hospital admissions </a:t>
            </a:r>
            <a:endParaRPr lang="en-US" sz="3200" dirty="0">
              <a:solidFill>
                <a:schemeClr val="tx1">
                  <a:lumMod val="85000"/>
                  <a:lumOff val="15000"/>
                </a:schemeClr>
              </a:solidFill>
            </a:endParaRPr>
          </a:p>
        </p:txBody>
      </p:sp>
      <p:pic>
        <p:nvPicPr>
          <p:cNvPr id="5" name="Picture 4">
            <a:extLst>
              <a:ext uri="{FF2B5EF4-FFF2-40B4-BE49-F238E27FC236}">
                <a16:creationId xmlns:a16="http://schemas.microsoft.com/office/drawing/2014/main" id="{C5127AFA-FC7C-BD11-A1F1-F7FFA7B95CC9}"/>
              </a:ext>
            </a:extLst>
          </p:cNvPr>
          <p:cNvPicPr>
            <a:picLocks noChangeAspect="1"/>
          </p:cNvPicPr>
          <p:nvPr/>
        </p:nvPicPr>
        <p:blipFill>
          <a:blip r:embed="rId3"/>
          <a:stretch>
            <a:fillRect/>
          </a:stretch>
        </p:blipFill>
        <p:spPr>
          <a:xfrm>
            <a:off x="6096000" y="1433254"/>
            <a:ext cx="5600840" cy="4840926"/>
          </a:xfrm>
          <a:prstGeom prst="rect">
            <a:avLst/>
          </a:prstGeom>
        </p:spPr>
      </p:pic>
    </p:spTree>
    <p:extLst>
      <p:ext uri="{BB962C8B-B14F-4D97-AF65-F5344CB8AC3E}">
        <p14:creationId xmlns:p14="http://schemas.microsoft.com/office/powerpoint/2010/main" val="2600854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27813-B80E-4EA2-A5AF-A5B31F12E083}"/>
              </a:ext>
            </a:extLst>
          </p:cNvPr>
          <p:cNvSpPr>
            <a:spLocks noGrp="1"/>
          </p:cNvSpPr>
          <p:nvPr>
            <p:ph type="title"/>
          </p:nvPr>
        </p:nvSpPr>
        <p:spPr>
          <a:xfrm>
            <a:off x="831850" y="345173"/>
            <a:ext cx="10515600" cy="1117868"/>
          </a:xfrm>
        </p:spPr>
        <p:txBody>
          <a:bodyPr/>
          <a:lstStyle/>
          <a:p>
            <a:r>
              <a:rPr lang="en-US" dirty="0"/>
              <a:t>Choice of treatment</a:t>
            </a:r>
          </a:p>
        </p:txBody>
      </p:sp>
      <p:sp>
        <p:nvSpPr>
          <p:cNvPr id="3" name="Text Placeholder 2">
            <a:extLst>
              <a:ext uri="{FF2B5EF4-FFF2-40B4-BE49-F238E27FC236}">
                <a16:creationId xmlns:a16="http://schemas.microsoft.com/office/drawing/2014/main" id="{B4CF94E7-B732-1EEC-D21D-E17320845FA7}"/>
              </a:ext>
            </a:extLst>
          </p:cNvPr>
          <p:cNvSpPr>
            <a:spLocks noGrp="1"/>
          </p:cNvSpPr>
          <p:nvPr>
            <p:ph type="body" idx="1"/>
          </p:nvPr>
        </p:nvSpPr>
        <p:spPr>
          <a:xfrm>
            <a:off x="831850" y="3579328"/>
            <a:ext cx="10515600" cy="3810684"/>
          </a:xfrm>
        </p:spPr>
        <p:txBody>
          <a:bodyPr>
            <a:normAutofit/>
          </a:bodyPr>
          <a:lstStyle/>
          <a:p>
            <a:pPr marL="685800" indent="-457200">
              <a:buAutoNum type="arabicPeriod"/>
            </a:pPr>
            <a:r>
              <a:rPr lang="en-GB" sz="2800" b="1" dirty="0">
                <a:solidFill>
                  <a:schemeClr val="tx1"/>
                </a:solidFill>
                <a:latin typeface="+mn-lt"/>
              </a:rPr>
              <a:t>The cause of the effusion </a:t>
            </a:r>
          </a:p>
          <a:p>
            <a:pPr marL="685800" indent="-457200">
              <a:buAutoNum type="arabicPeriod"/>
            </a:pPr>
            <a:r>
              <a:rPr lang="en-GB" sz="2800" b="1" dirty="0">
                <a:solidFill>
                  <a:schemeClr val="tx1"/>
                </a:solidFill>
                <a:latin typeface="+mn-lt"/>
              </a:rPr>
              <a:t>Lung expandability</a:t>
            </a:r>
          </a:p>
          <a:p>
            <a:pPr marL="685800" indent="-457200">
              <a:buAutoNum type="arabicPeriod"/>
            </a:pPr>
            <a:r>
              <a:rPr lang="en-GB" sz="2800" b="1" dirty="0">
                <a:solidFill>
                  <a:schemeClr val="tx1"/>
                </a:solidFill>
                <a:latin typeface="+mn-lt"/>
              </a:rPr>
              <a:t>Patient prognosis, and overall clinical status </a:t>
            </a:r>
          </a:p>
          <a:p>
            <a:pPr marL="685800" indent="-457200">
              <a:buAutoNum type="arabicPeriod"/>
            </a:pPr>
            <a:r>
              <a:rPr lang="en-GB" sz="2800" b="1" u="sng" dirty="0">
                <a:solidFill>
                  <a:schemeClr val="tx1"/>
                </a:solidFill>
                <a:latin typeface="+mn-lt"/>
              </a:rPr>
              <a:t>Patient’s choice </a:t>
            </a:r>
            <a:endParaRPr lang="en-US" sz="2800" b="1" u="sng" dirty="0">
              <a:solidFill>
                <a:schemeClr val="tx1"/>
              </a:solidFill>
              <a:latin typeface="+mn-lt"/>
            </a:endParaRPr>
          </a:p>
        </p:txBody>
      </p:sp>
      <p:sp>
        <p:nvSpPr>
          <p:cNvPr id="7" name="Pentagon 6">
            <a:extLst>
              <a:ext uri="{FF2B5EF4-FFF2-40B4-BE49-F238E27FC236}">
                <a16:creationId xmlns:a16="http://schemas.microsoft.com/office/drawing/2014/main" id="{EEE03BEA-5CC8-1C1A-C48C-572952BF3D9A}"/>
              </a:ext>
            </a:extLst>
          </p:cNvPr>
          <p:cNvSpPr/>
          <p:nvPr/>
        </p:nvSpPr>
        <p:spPr>
          <a:xfrm>
            <a:off x="125241" y="2051648"/>
            <a:ext cx="3573194" cy="939073"/>
          </a:xfrm>
          <a:prstGeom prst="homePlate">
            <a:avLst/>
          </a:prstGeom>
          <a:solidFill>
            <a:srgbClr val="C00000"/>
          </a:solidFill>
          <a:ln>
            <a:solidFill>
              <a:srgbClr val="DA222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Repeated Pleural Aspirations</a:t>
            </a:r>
          </a:p>
        </p:txBody>
      </p:sp>
      <p:sp>
        <p:nvSpPr>
          <p:cNvPr id="8" name="Pentagon 7">
            <a:extLst>
              <a:ext uri="{FF2B5EF4-FFF2-40B4-BE49-F238E27FC236}">
                <a16:creationId xmlns:a16="http://schemas.microsoft.com/office/drawing/2014/main" id="{7710E67D-A657-C6E4-8EAD-3D749EB2079E}"/>
              </a:ext>
            </a:extLst>
          </p:cNvPr>
          <p:cNvSpPr/>
          <p:nvPr/>
        </p:nvSpPr>
        <p:spPr>
          <a:xfrm>
            <a:off x="4309403" y="2097818"/>
            <a:ext cx="3573194" cy="939073"/>
          </a:xfrm>
          <a:prstGeom prst="homePlate">
            <a:avLst/>
          </a:prstGeom>
          <a:solidFill>
            <a:srgbClr val="C00000"/>
          </a:solidFill>
          <a:ln>
            <a:solidFill>
              <a:srgbClr val="DA222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Pleurodesis</a:t>
            </a:r>
          </a:p>
        </p:txBody>
      </p:sp>
      <p:sp>
        <p:nvSpPr>
          <p:cNvPr id="9" name="Pentagon 8">
            <a:extLst>
              <a:ext uri="{FF2B5EF4-FFF2-40B4-BE49-F238E27FC236}">
                <a16:creationId xmlns:a16="http://schemas.microsoft.com/office/drawing/2014/main" id="{BC34461B-6B39-80EE-C7B0-810FB95A15EB}"/>
              </a:ext>
            </a:extLst>
          </p:cNvPr>
          <p:cNvSpPr/>
          <p:nvPr/>
        </p:nvSpPr>
        <p:spPr>
          <a:xfrm>
            <a:off x="8493565" y="2097818"/>
            <a:ext cx="3573194" cy="939073"/>
          </a:xfrm>
          <a:prstGeom prst="homePlate">
            <a:avLst/>
          </a:prstGeom>
          <a:solidFill>
            <a:srgbClr val="C00000"/>
          </a:solidFill>
          <a:ln>
            <a:solidFill>
              <a:srgbClr val="DA222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Indwelling Pleural Catheter</a:t>
            </a:r>
          </a:p>
        </p:txBody>
      </p:sp>
    </p:spTree>
    <p:extLst>
      <p:ext uri="{BB962C8B-B14F-4D97-AF65-F5344CB8AC3E}">
        <p14:creationId xmlns:p14="http://schemas.microsoft.com/office/powerpoint/2010/main" val="2633398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g20247178f67_0_5"/>
          <p:cNvSpPr txBox="1">
            <a:spLocks noGrp="1"/>
          </p:cNvSpPr>
          <p:nvPr>
            <p:ph type="title"/>
          </p:nvPr>
        </p:nvSpPr>
        <p:spPr>
          <a:xfrm>
            <a:off x="838200" y="0"/>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C00000"/>
              </a:buClr>
              <a:buSzPts val="4400"/>
              <a:buFont typeface="Arial"/>
              <a:buNone/>
            </a:pPr>
            <a:r>
              <a:rPr lang="it-IT" dirty="0" err="1"/>
              <a:t>Malignant</a:t>
            </a:r>
            <a:r>
              <a:rPr lang="it-IT" dirty="0"/>
              <a:t> </a:t>
            </a:r>
            <a:r>
              <a:rPr lang="it-IT" dirty="0" err="1"/>
              <a:t>Pleural</a:t>
            </a:r>
            <a:r>
              <a:rPr lang="it-IT" dirty="0"/>
              <a:t> </a:t>
            </a:r>
            <a:r>
              <a:rPr lang="it-IT" dirty="0" err="1"/>
              <a:t>Effusion</a:t>
            </a:r>
            <a:endParaRPr dirty="0"/>
          </a:p>
        </p:txBody>
      </p:sp>
      <p:pic>
        <p:nvPicPr>
          <p:cNvPr id="2" name="x230519--135224_20230519_Adult-_Abdomen_0004">
            <a:hlinkClick r:id="" action="ppaction://media"/>
            <a:extLst>
              <a:ext uri="{FF2B5EF4-FFF2-40B4-BE49-F238E27FC236}">
                <a16:creationId xmlns:a16="http://schemas.microsoft.com/office/drawing/2014/main" id="{1D82A1A3-42C1-B2C7-8AB7-00B4770D8E1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8587"/>
          <a:stretch/>
        </p:blipFill>
        <p:spPr>
          <a:xfrm>
            <a:off x="32307" y="1770858"/>
            <a:ext cx="4598661" cy="3152834"/>
          </a:xfrm>
          <a:prstGeom prst="rect">
            <a:avLst/>
          </a:prstGeom>
        </p:spPr>
      </p:pic>
      <p:sp>
        <p:nvSpPr>
          <p:cNvPr id="5" name="Google Shape;93;g20247178f67_0_5">
            <a:extLst>
              <a:ext uri="{FF2B5EF4-FFF2-40B4-BE49-F238E27FC236}">
                <a16:creationId xmlns:a16="http://schemas.microsoft.com/office/drawing/2014/main" id="{D741E679-7927-9596-C463-814931AEBD02}"/>
              </a:ext>
            </a:extLst>
          </p:cNvPr>
          <p:cNvSpPr txBox="1"/>
          <p:nvPr/>
        </p:nvSpPr>
        <p:spPr>
          <a:xfrm>
            <a:off x="9359589" y="6488698"/>
            <a:ext cx="2832411" cy="369302"/>
          </a:xfrm>
          <a:prstGeom prst="rect">
            <a:avLst/>
          </a:prstGeom>
          <a:noFill/>
          <a:ln>
            <a:noFill/>
          </a:ln>
        </p:spPr>
        <p:txBody>
          <a:bodyPr spcFirstLastPara="1" wrap="square" lIns="91425" tIns="91425" rIns="91425" bIns="91425" anchor="t" anchorCtr="0">
            <a:spAutoFit/>
          </a:bodyPr>
          <a:lstStyle/>
          <a:p>
            <a:pPr marL="76200" algn="r">
              <a:buSzPts val="2400"/>
            </a:pPr>
            <a:r>
              <a:rPr lang="it-IT" sz="1200" b="1" dirty="0">
                <a:solidFill>
                  <a:srgbClr val="C00000"/>
                </a:solidFill>
                <a:latin typeface="+mn-lt"/>
              </a:rPr>
              <a:t>BTS GL </a:t>
            </a:r>
            <a:r>
              <a:rPr lang="it-IT" sz="1200" b="1" dirty="0" err="1">
                <a:solidFill>
                  <a:srgbClr val="C00000"/>
                </a:solidFill>
                <a:latin typeface="+mn-lt"/>
              </a:rPr>
              <a:t>Appendix</a:t>
            </a:r>
            <a:r>
              <a:rPr lang="it-IT" sz="1200" b="1" dirty="0">
                <a:solidFill>
                  <a:srgbClr val="C00000"/>
                </a:solidFill>
                <a:latin typeface="+mn-lt"/>
              </a:rPr>
              <a:t> 1, 2023</a:t>
            </a:r>
            <a:endParaRPr sz="1200" b="1" dirty="0">
              <a:solidFill>
                <a:srgbClr val="C00000"/>
              </a:solidFill>
              <a:latin typeface="+mn-lt"/>
            </a:endParaRPr>
          </a:p>
        </p:txBody>
      </p:sp>
      <p:grpSp>
        <p:nvGrpSpPr>
          <p:cNvPr id="7" name="Group 6">
            <a:extLst>
              <a:ext uri="{FF2B5EF4-FFF2-40B4-BE49-F238E27FC236}">
                <a16:creationId xmlns:a16="http://schemas.microsoft.com/office/drawing/2014/main" id="{8756B7DF-B8E6-A487-FD3A-2A4ED8D792B4}"/>
              </a:ext>
            </a:extLst>
          </p:cNvPr>
          <p:cNvGrpSpPr/>
          <p:nvPr/>
        </p:nvGrpSpPr>
        <p:grpSpPr>
          <a:xfrm>
            <a:off x="4636579" y="1683737"/>
            <a:ext cx="7555421" cy="4562318"/>
            <a:chOff x="4636579" y="1613399"/>
            <a:chExt cx="7341014" cy="4300384"/>
          </a:xfrm>
        </p:grpSpPr>
        <p:pic>
          <p:nvPicPr>
            <p:cNvPr id="4" name="Immagine 3">
              <a:extLst>
                <a:ext uri="{FF2B5EF4-FFF2-40B4-BE49-F238E27FC236}">
                  <a16:creationId xmlns:a16="http://schemas.microsoft.com/office/drawing/2014/main" id="{3E306C0C-A4B2-F878-F9D1-0A0CDB5F0D59}"/>
                </a:ext>
              </a:extLst>
            </p:cNvPr>
            <p:cNvPicPr>
              <a:picLocks noChangeAspect="1"/>
            </p:cNvPicPr>
            <p:nvPr/>
          </p:nvPicPr>
          <p:blipFill rotWithShape="1">
            <a:blip r:embed="rId6"/>
            <a:srcRect b="10830"/>
            <a:stretch/>
          </p:blipFill>
          <p:spPr>
            <a:xfrm>
              <a:off x="4636579" y="1613399"/>
              <a:ext cx="7341014" cy="4300384"/>
            </a:xfrm>
            <a:prstGeom prst="rect">
              <a:avLst/>
            </a:prstGeom>
          </p:spPr>
        </p:pic>
        <p:sp>
          <p:nvSpPr>
            <p:cNvPr id="3" name="Rettangolo 2">
              <a:extLst>
                <a:ext uri="{FF2B5EF4-FFF2-40B4-BE49-F238E27FC236}">
                  <a16:creationId xmlns:a16="http://schemas.microsoft.com/office/drawing/2014/main" id="{FF55B004-7E10-7760-3B1F-8F5B3172CF6A}"/>
                </a:ext>
              </a:extLst>
            </p:cNvPr>
            <p:cNvSpPr/>
            <p:nvPr/>
          </p:nvSpPr>
          <p:spPr>
            <a:xfrm>
              <a:off x="6201295" y="5000105"/>
              <a:ext cx="1600200" cy="652550"/>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6" name="Rettangolo 5">
              <a:extLst>
                <a:ext uri="{FF2B5EF4-FFF2-40B4-BE49-F238E27FC236}">
                  <a16:creationId xmlns:a16="http://schemas.microsoft.com/office/drawing/2014/main" id="{625F9B74-9278-CC32-928B-D761A87B272A}"/>
                </a:ext>
              </a:extLst>
            </p:cNvPr>
            <p:cNvSpPr/>
            <p:nvPr/>
          </p:nvSpPr>
          <p:spPr>
            <a:xfrm>
              <a:off x="9258991" y="3547556"/>
              <a:ext cx="1659776" cy="1024443"/>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grpSp>
    </p:spTree>
    <p:extLst>
      <p:ext uri="{BB962C8B-B14F-4D97-AF65-F5344CB8AC3E}">
        <p14:creationId xmlns:p14="http://schemas.microsoft.com/office/powerpoint/2010/main" val="320592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2771-0AB9-8140-F164-C23195A8084F}"/>
              </a:ext>
            </a:extLst>
          </p:cNvPr>
          <p:cNvSpPr>
            <a:spLocks noGrp="1"/>
          </p:cNvSpPr>
          <p:nvPr>
            <p:ph type="title"/>
          </p:nvPr>
        </p:nvSpPr>
        <p:spPr>
          <a:xfrm>
            <a:off x="831850" y="209552"/>
            <a:ext cx="10515600" cy="1314816"/>
          </a:xfrm>
        </p:spPr>
        <p:txBody>
          <a:bodyPr/>
          <a:lstStyle/>
          <a:p>
            <a:r>
              <a:rPr lang="en-US" dirty="0"/>
              <a:t>Re-expandable lung?</a:t>
            </a:r>
          </a:p>
        </p:txBody>
      </p:sp>
      <p:pic>
        <p:nvPicPr>
          <p:cNvPr id="4" name="Picture 3">
            <a:extLst>
              <a:ext uri="{FF2B5EF4-FFF2-40B4-BE49-F238E27FC236}">
                <a16:creationId xmlns:a16="http://schemas.microsoft.com/office/drawing/2014/main" id="{2B685400-97B1-4D3D-CDE0-0268C7A7AB29}"/>
              </a:ext>
            </a:extLst>
          </p:cNvPr>
          <p:cNvPicPr>
            <a:picLocks noChangeAspect="1"/>
          </p:cNvPicPr>
          <p:nvPr/>
        </p:nvPicPr>
        <p:blipFill>
          <a:blip r:embed="rId2"/>
          <a:stretch>
            <a:fillRect/>
          </a:stretch>
        </p:blipFill>
        <p:spPr>
          <a:xfrm>
            <a:off x="0" y="1795098"/>
            <a:ext cx="12223871" cy="4268077"/>
          </a:xfrm>
          <a:prstGeom prst="rect">
            <a:avLst/>
          </a:prstGeom>
        </p:spPr>
      </p:pic>
      <p:sp>
        <p:nvSpPr>
          <p:cNvPr id="5" name="TextBox 4">
            <a:extLst>
              <a:ext uri="{FF2B5EF4-FFF2-40B4-BE49-F238E27FC236}">
                <a16:creationId xmlns:a16="http://schemas.microsoft.com/office/drawing/2014/main" id="{0855722F-1416-13A1-B9AA-11113CA60D6A}"/>
              </a:ext>
            </a:extLst>
          </p:cNvPr>
          <p:cNvSpPr txBox="1"/>
          <p:nvPr/>
        </p:nvSpPr>
        <p:spPr>
          <a:xfrm>
            <a:off x="10301751" y="6581001"/>
            <a:ext cx="2091397" cy="276999"/>
          </a:xfrm>
          <a:prstGeom prst="rect">
            <a:avLst/>
          </a:prstGeom>
          <a:noFill/>
        </p:spPr>
        <p:txBody>
          <a:bodyPr wrap="square" rtlCol="0">
            <a:spAutoFit/>
          </a:bodyPr>
          <a:lstStyle/>
          <a:p>
            <a:r>
              <a:rPr lang="en-US" sz="1200" b="1" dirty="0">
                <a:solidFill>
                  <a:srgbClr val="C00000"/>
                </a:solidFill>
              </a:rPr>
              <a:t>Marchi G. et al. JCM 2025</a:t>
            </a:r>
          </a:p>
        </p:txBody>
      </p:sp>
    </p:spTree>
    <p:extLst>
      <p:ext uri="{BB962C8B-B14F-4D97-AF65-F5344CB8AC3E}">
        <p14:creationId xmlns:p14="http://schemas.microsoft.com/office/powerpoint/2010/main" val="323803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pic>
        <p:nvPicPr>
          <p:cNvPr id="4" name="Picture 2">
            <a:extLst>
              <a:ext uri="{FF2B5EF4-FFF2-40B4-BE49-F238E27FC236}">
                <a16:creationId xmlns:a16="http://schemas.microsoft.com/office/drawing/2014/main" id="{12FA8065-53BC-0C40-3A3E-8ED40301F9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017" y="2258119"/>
            <a:ext cx="4332547" cy="3035614"/>
          </a:xfrm>
          <a:prstGeom prst="rect">
            <a:avLst/>
          </a:prstGeom>
          <a:noFill/>
          <a:extLst>
            <a:ext uri="{909E8E84-426E-40DD-AFC4-6F175D3DCCD1}">
              <a14:hiddenFill xmlns:a14="http://schemas.microsoft.com/office/drawing/2010/main">
                <a:solidFill>
                  <a:srgbClr val="FFFFFF"/>
                </a:solidFill>
              </a14:hiddenFill>
            </a:ext>
          </a:extLst>
        </p:spPr>
      </p:pic>
      <p:sp>
        <p:nvSpPr>
          <p:cNvPr id="5" name="Google Shape;91;g20247178f67_0_5">
            <a:extLst>
              <a:ext uri="{FF2B5EF4-FFF2-40B4-BE49-F238E27FC236}">
                <a16:creationId xmlns:a16="http://schemas.microsoft.com/office/drawing/2014/main" id="{70EBECFF-8668-833C-1AAA-F91BDCB2FE91}"/>
              </a:ext>
            </a:extLst>
          </p:cNvPr>
          <p:cNvSpPr txBox="1">
            <a:spLocks noGrp="1"/>
          </p:cNvSpPr>
          <p:nvPr>
            <p:ph type="title"/>
          </p:nvPr>
        </p:nvSpPr>
        <p:spPr>
          <a:xfrm>
            <a:off x="838200" y="114382"/>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C00000"/>
              </a:buClr>
              <a:buSzPts val="4400"/>
              <a:buFont typeface="Arial"/>
              <a:buNone/>
            </a:pPr>
            <a:r>
              <a:rPr lang="it-IT" dirty="0" err="1"/>
              <a:t>Therapeutic</a:t>
            </a:r>
            <a:r>
              <a:rPr lang="it-IT" dirty="0"/>
              <a:t> </a:t>
            </a:r>
            <a:r>
              <a:rPr lang="it-IT" dirty="0" err="1"/>
              <a:t>Aspiration</a:t>
            </a:r>
            <a:br>
              <a:rPr lang="it-IT" dirty="0"/>
            </a:br>
            <a:r>
              <a:rPr lang="it-IT" sz="3200" dirty="0" err="1"/>
              <a:t>Thoracentesis</a:t>
            </a:r>
            <a:endParaRPr dirty="0"/>
          </a:p>
        </p:txBody>
      </p:sp>
      <p:sp>
        <p:nvSpPr>
          <p:cNvPr id="2" name="Google Shape;93;g20247178f67_0_5">
            <a:extLst>
              <a:ext uri="{FF2B5EF4-FFF2-40B4-BE49-F238E27FC236}">
                <a16:creationId xmlns:a16="http://schemas.microsoft.com/office/drawing/2014/main" id="{69C9D32C-73A4-D2DF-68CA-60E1237D4CEC}"/>
              </a:ext>
            </a:extLst>
          </p:cNvPr>
          <p:cNvSpPr txBox="1"/>
          <p:nvPr/>
        </p:nvSpPr>
        <p:spPr>
          <a:xfrm>
            <a:off x="9359589" y="6488698"/>
            <a:ext cx="2832411" cy="369302"/>
          </a:xfrm>
          <a:prstGeom prst="rect">
            <a:avLst/>
          </a:prstGeom>
          <a:noFill/>
          <a:ln>
            <a:noFill/>
          </a:ln>
        </p:spPr>
        <p:txBody>
          <a:bodyPr spcFirstLastPara="1" wrap="square" lIns="91425" tIns="91425" rIns="91425" bIns="91425" anchor="t" anchorCtr="0">
            <a:spAutoFit/>
          </a:bodyPr>
          <a:lstStyle/>
          <a:p>
            <a:pPr marL="76200" algn="r">
              <a:buSzPts val="2400"/>
            </a:pPr>
            <a:r>
              <a:rPr lang="it-IT" sz="1200" b="1" dirty="0" err="1">
                <a:solidFill>
                  <a:srgbClr val="C00000"/>
                </a:solidFill>
                <a:latin typeface="+mn-lt"/>
              </a:rPr>
              <a:t>Sagar</a:t>
            </a:r>
            <a:r>
              <a:rPr lang="it-IT" sz="1200" b="1" dirty="0">
                <a:solidFill>
                  <a:srgbClr val="C00000"/>
                </a:solidFill>
                <a:latin typeface="+mn-lt"/>
              </a:rPr>
              <a:t> et al. ERJ 2020</a:t>
            </a:r>
            <a:endParaRPr sz="1200" b="1" dirty="0">
              <a:solidFill>
                <a:srgbClr val="C00000"/>
              </a:solidFill>
              <a:latin typeface="+mn-lt"/>
            </a:endParaRPr>
          </a:p>
        </p:txBody>
      </p:sp>
      <p:sp>
        <p:nvSpPr>
          <p:cNvPr id="6" name="CasellaDiTesto 5">
            <a:extLst>
              <a:ext uri="{FF2B5EF4-FFF2-40B4-BE49-F238E27FC236}">
                <a16:creationId xmlns:a16="http://schemas.microsoft.com/office/drawing/2014/main" id="{44C8DDD3-1E58-B7F7-E985-AA6AEF328622}"/>
              </a:ext>
            </a:extLst>
          </p:cNvPr>
          <p:cNvSpPr txBox="1"/>
          <p:nvPr/>
        </p:nvSpPr>
        <p:spPr>
          <a:xfrm>
            <a:off x="5317588" y="1764585"/>
            <a:ext cx="5767753" cy="461665"/>
          </a:xfrm>
          <a:prstGeom prst="rect">
            <a:avLst/>
          </a:prstGeom>
          <a:solidFill>
            <a:srgbClr val="C00000"/>
          </a:solidFill>
          <a:ln>
            <a:solidFill>
              <a:schemeClr val="tx1"/>
            </a:solidFill>
          </a:ln>
        </p:spPr>
        <p:txBody>
          <a:bodyPr wrap="square">
            <a:spAutoFit/>
          </a:bodyPr>
          <a:lstStyle/>
          <a:p>
            <a:pPr algn="ctr"/>
            <a:r>
              <a:rPr lang="it-IT" sz="2400" b="1" i="0" dirty="0">
                <a:solidFill>
                  <a:schemeClr val="bg1"/>
                </a:solidFill>
                <a:effectLst/>
                <a:latin typeface="+mn-lt"/>
              </a:rPr>
              <a:t>10 344 </a:t>
            </a:r>
            <a:r>
              <a:rPr lang="it-IT" sz="2400" b="1" dirty="0" err="1">
                <a:solidFill>
                  <a:schemeClr val="bg1"/>
                </a:solidFill>
                <a:latin typeface="+mn-lt"/>
              </a:rPr>
              <a:t>thoracenteses</a:t>
            </a:r>
            <a:endParaRPr lang="it-IT" sz="2400" b="1" dirty="0">
              <a:solidFill>
                <a:schemeClr val="bg1"/>
              </a:solidFill>
              <a:latin typeface="+mn-lt"/>
            </a:endParaRPr>
          </a:p>
        </p:txBody>
      </p:sp>
      <p:sp>
        <p:nvSpPr>
          <p:cNvPr id="8" name="CasellaDiTesto 7">
            <a:extLst>
              <a:ext uri="{FF2B5EF4-FFF2-40B4-BE49-F238E27FC236}">
                <a16:creationId xmlns:a16="http://schemas.microsoft.com/office/drawing/2014/main" id="{5A772527-69B4-21AA-93F0-17533A5DAF13}"/>
              </a:ext>
            </a:extLst>
          </p:cNvPr>
          <p:cNvSpPr txBox="1"/>
          <p:nvPr/>
        </p:nvSpPr>
        <p:spPr>
          <a:xfrm>
            <a:off x="5024960" y="3263918"/>
            <a:ext cx="7167039" cy="1938992"/>
          </a:xfrm>
          <a:prstGeom prst="rect">
            <a:avLst/>
          </a:prstGeom>
          <a:noFill/>
        </p:spPr>
        <p:txBody>
          <a:bodyPr wrap="square">
            <a:spAutoFit/>
          </a:bodyPr>
          <a:lstStyle/>
          <a:p>
            <a:pPr marL="285750" indent="-285750">
              <a:buFont typeface="Arial" panose="020B0604020202020204" pitchFamily="34" charset="0"/>
              <a:buChar char="•"/>
            </a:pPr>
            <a:r>
              <a:rPr lang="it-IT" sz="2000" dirty="0">
                <a:latin typeface="+mn-lt"/>
              </a:rPr>
              <a:t>3.98% </a:t>
            </a:r>
            <a:r>
              <a:rPr lang="it-IT" sz="2000" dirty="0" err="1">
                <a:latin typeface="+mn-lt"/>
              </a:rPr>
              <a:t>pneumothorax</a:t>
            </a:r>
            <a:r>
              <a:rPr lang="it-IT" sz="2000" dirty="0">
                <a:latin typeface="+mn-lt"/>
              </a:rPr>
              <a:t> (0.28% </a:t>
            </a:r>
            <a:r>
              <a:rPr lang="it-IT" sz="2000" dirty="0" err="1">
                <a:latin typeface="+mn-lt"/>
              </a:rPr>
              <a:t>needed</a:t>
            </a:r>
            <a:r>
              <a:rPr lang="it-IT" sz="2000" dirty="0">
                <a:latin typeface="+mn-lt"/>
              </a:rPr>
              <a:t> </a:t>
            </a:r>
            <a:r>
              <a:rPr lang="it-IT" sz="2000" dirty="0" err="1">
                <a:latin typeface="+mn-lt"/>
              </a:rPr>
              <a:t>further</a:t>
            </a:r>
            <a:r>
              <a:rPr lang="it-IT" sz="2000" dirty="0">
                <a:latin typeface="+mn-lt"/>
              </a:rPr>
              <a:t> </a:t>
            </a:r>
            <a:r>
              <a:rPr lang="it-IT" sz="2000" dirty="0" err="1">
                <a:latin typeface="+mn-lt"/>
              </a:rPr>
              <a:t>intervention</a:t>
            </a:r>
            <a:r>
              <a:rPr lang="it-IT" sz="2000" dirty="0">
                <a:latin typeface="+mn-lt"/>
              </a:rPr>
              <a:t>)
1.32% </a:t>
            </a:r>
            <a:r>
              <a:rPr lang="it-IT" sz="2000" dirty="0" err="1">
                <a:latin typeface="+mn-lt"/>
              </a:rPr>
              <a:t>vasovagal</a:t>
            </a:r>
            <a:r>
              <a:rPr lang="it-IT" sz="2000" dirty="0">
                <a:latin typeface="+mn-lt"/>
              </a:rPr>
              <a:t> </a:t>
            </a:r>
            <a:r>
              <a:rPr lang="it-IT" sz="2000" dirty="0" err="1">
                <a:latin typeface="+mn-lt"/>
              </a:rPr>
              <a:t>episode</a:t>
            </a:r>
            <a:r>
              <a:rPr lang="it-IT" sz="2000" dirty="0">
                <a:latin typeface="+mn-lt"/>
              </a:rPr>
              <a:t>
0.08% </a:t>
            </a:r>
            <a:r>
              <a:rPr lang="it-IT" sz="2000" dirty="0" err="1">
                <a:latin typeface="+mn-lt"/>
              </a:rPr>
              <a:t>significant</a:t>
            </a:r>
            <a:r>
              <a:rPr lang="it-IT" sz="2000" dirty="0">
                <a:latin typeface="+mn-lt"/>
              </a:rPr>
              <a:t> </a:t>
            </a:r>
            <a:r>
              <a:rPr lang="it-IT" sz="2000" dirty="0" err="1">
                <a:latin typeface="+mn-lt"/>
              </a:rPr>
              <a:t>bleeding</a:t>
            </a:r>
            <a:r>
              <a:rPr lang="it-IT" sz="2000" dirty="0">
                <a:latin typeface="+mn-lt"/>
              </a:rPr>
              <a:t> </a:t>
            </a:r>
            <a:r>
              <a:rPr lang="it-IT" sz="2000" dirty="0" err="1">
                <a:latin typeface="+mn-lt"/>
              </a:rPr>
              <a:t>at</a:t>
            </a:r>
            <a:r>
              <a:rPr lang="it-IT" sz="2000" dirty="0">
                <a:latin typeface="+mn-lt"/>
              </a:rPr>
              <a:t> the point of entry
0.08% Re-</a:t>
            </a:r>
            <a:r>
              <a:rPr lang="it-IT" sz="2000" dirty="0" err="1">
                <a:latin typeface="+mn-lt"/>
              </a:rPr>
              <a:t>expansion</a:t>
            </a:r>
            <a:r>
              <a:rPr lang="it-IT" sz="2000" dirty="0">
                <a:latin typeface="+mn-lt"/>
              </a:rPr>
              <a:t> </a:t>
            </a:r>
            <a:r>
              <a:rPr lang="it-IT" sz="2000" dirty="0" err="1">
                <a:latin typeface="+mn-lt"/>
              </a:rPr>
              <a:t>pulmonary</a:t>
            </a:r>
            <a:r>
              <a:rPr lang="it-IT" sz="2000" dirty="0">
                <a:latin typeface="+mn-lt"/>
              </a:rPr>
              <a:t> </a:t>
            </a:r>
            <a:r>
              <a:rPr lang="it-IT" sz="2000" dirty="0" err="1">
                <a:latin typeface="+mn-lt"/>
              </a:rPr>
              <a:t>oedema</a:t>
            </a:r>
            <a:r>
              <a:rPr lang="it-IT" sz="2000" dirty="0">
                <a:latin typeface="+mn-lt"/>
              </a:rPr>
              <a:t> (REPO)
0.03% </a:t>
            </a:r>
            <a:r>
              <a:rPr lang="it-IT" sz="2000" dirty="0" err="1">
                <a:latin typeface="+mn-lt"/>
              </a:rPr>
              <a:t>death</a:t>
            </a:r>
            <a:r>
              <a:rPr lang="it-IT" sz="2000" dirty="0">
                <a:latin typeface="+mn-lt"/>
              </a:rPr>
              <a:t> (2 REPO, 1 </a:t>
            </a:r>
            <a:r>
              <a:rPr lang="it-IT" sz="2000" dirty="0" err="1">
                <a:latin typeface="+mn-lt"/>
              </a:rPr>
              <a:t>hemothorax</a:t>
            </a:r>
            <a:r>
              <a:rPr lang="it-IT" sz="2000" dirty="0">
                <a:latin typeface="+mn-lt"/>
              </a:rPr>
              <a:t>)
0.02% </a:t>
            </a:r>
            <a:r>
              <a:rPr lang="it-IT" sz="2000" dirty="0" err="1">
                <a:latin typeface="+mn-lt"/>
              </a:rPr>
              <a:t>hemothorax</a:t>
            </a:r>
            <a:endParaRPr lang="en-US" sz="2000" dirty="0">
              <a:latin typeface="+mn-lt"/>
            </a:endParaRPr>
          </a:p>
        </p:txBody>
      </p:sp>
      <p:sp>
        <p:nvSpPr>
          <p:cNvPr id="10" name="CasellaDiTesto 9">
            <a:extLst>
              <a:ext uri="{FF2B5EF4-FFF2-40B4-BE49-F238E27FC236}">
                <a16:creationId xmlns:a16="http://schemas.microsoft.com/office/drawing/2014/main" id="{B6996683-4C15-3296-3E1F-58FAFF8D5BEF}"/>
              </a:ext>
            </a:extLst>
          </p:cNvPr>
          <p:cNvSpPr txBox="1"/>
          <p:nvPr/>
        </p:nvSpPr>
        <p:spPr>
          <a:xfrm>
            <a:off x="5942138" y="5521689"/>
            <a:ext cx="5002527" cy="400110"/>
          </a:xfrm>
          <a:prstGeom prst="rect">
            <a:avLst/>
          </a:prstGeom>
          <a:solidFill>
            <a:srgbClr val="C00000"/>
          </a:solidFill>
          <a:ln>
            <a:solidFill>
              <a:schemeClr val="tx1"/>
            </a:solidFill>
          </a:ln>
        </p:spPr>
        <p:txBody>
          <a:bodyPr wrap="square">
            <a:spAutoFit/>
          </a:bodyPr>
          <a:lstStyle/>
          <a:p>
            <a:pPr algn="ctr"/>
            <a:r>
              <a:rPr lang="en-US" sz="2000" dirty="0">
                <a:solidFill>
                  <a:schemeClr val="bg1"/>
                </a:solidFill>
                <a:latin typeface="+mn-lt"/>
              </a:rPr>
              <a:t>↑ Incidence of REPO if </a:t>
            </a:r>
            <a:r>
              <a:rPr lang="en-US" sz="2000" b="1" dirty="0">
                <a:solidFill>
                  <a:schemeClr val="bg1"/>
                </a:solidFill>
                <a:latin typeface="+mn-lt"/>
              </a:rPr>
              <a:t>≥2 L </a:t>
            </a:r>
            <a:r>
              <a:rPr lang="en-US" sz="2000" dirty="0">
                <a:solidFill>
                  <a:schemeClr val="bg1"/>
                </a:solidFill>
                <a:latin typeface="+mn-lt"/>
              </a:rPr>
              <a:t>and </a:t>
            </a:r>
            <a:r>
              <a:rPr lang="en-US" sz="2000" b="1" dirty="0">
                <a:solidFill>
                  <a:schemeClr val="bg1"/>
                </a:solidFill>
                <a:latin typeface="+mn-lt"/>
              </a:rPr>
              <a:t>PS 3-4</a:t>
            </a:r>
            <a:endParaRPr lang="en-US" sz="2000" b="1" i="0" dirty="0">
              <a:solidFill>
                <a:schemeClr val="bg1"/>
              </a:solidFill>
              <a:effectLst/>
              <a:latin typeface="+mn-lt"/>
            </a:endParaRPr>
          </a:p>
        </p:txBody>
      </p:sp>
      <p:sp>
        <p:nvSpPr>
          <p:cNvPr id="11" name="CasellaDiTesto 10">
            <a:extLst>
              <a:ext uri="{FF2B5EF4-FFF2-40B4-BE49-F238E27FC236}">
                <a16:creationId xmlns:a16="http://schemas.microsoft.com/office/drawing/2014/main" id="{27A33219-4476-F565-D19C-E22576D7E5D4}"/>
              </a:ext>
            </a:extLst>
          </p:cNvPr>
          <p:cNvSpPr txBox="1"/>
          <p:nvPr/>
        </p:nvSpPr>
        <p:spPr>
          <a:xfrm>
            <a:off x="5974679" y="2545029"/>
            <a:ext cx="4453565" cy="461665"/>
          </a:xfrm>
          <a:prstGeom prst="rect">
            <a:avLst/>
          </a:prstGeom>
          <a:solidFill>
            <a:srgbClr val="C00000"/>
          </a:solidFill>
          <a:ln>
            <a:solidFill>
              <a:schemeClr val="tx1"/>
            </a:solidFill>
          </a:ln>
        </p:spPr>
        <p:txBody>
          <a:bodyPr wrap="square">
            <a:spAutoFit/>
          </a:bodyPr>
          <a:lstStyle/>
          <a:p>
            <a:pPr algn="ctr"/>
            <a:r>
              <a:rPr lang="it-IT" sz="2400" i="0" dirty="0">
                <a:solidFill>
                  <a:schemeClr val="bg1"/>
                </a:solidFill>
                <a:effectLst/>
                <a:latin typeface="+mn-lt"/>
              </a:rPr>
              <a:t>Overall </a:t>
            </a:r>
            <a:r>
              <a:rPr lang="it-IT" sz="2400" i="0" dirty="0" err="1">
                <a:solidFill>
                  <a:schemeClr val="bg1"/>
                </a:solidFill>
                <a:effectLst/>
                <a:latin typeface="+mn-lt"/>
              </a:rPr>
              <a:t>complication</a:t>
            </a:r>
            <a:r>
              <a:rPr lang="it-IT" sz="2400" i="0" dirty="0">
                <a:solidFill>
                  <a:schemeClr val="bg1"/>
                </a:solidFill>
                <a:effectLst/>
                <a:latin typeface="+mn-lt"/>
              </a:rPr>
              <a:t> rate ~ </a:t>
            </a:r>
            <a:r>
              <a:rPr lang="it-IT" sz="2400" b="1" i="0" dirty="0">
                <a:solidFill>
                  <a:schemeClr val="bg1"/>
                </a:solidFill>
                <a:effectLst/>
                <a:latin typeface="+mn-lt"/>
              </a:rPr>
              <a:t>4%</a:t>
            </a:r>
            <a:endParaRPr lang="it-IT" sz="2400" b="1" dirty="0">
              <a:solidFill>
                <a:schemeClr val="bg1"/>
              </a:solidFill>
              <a:latin typeface="+mn-lt"/>
            </a:endParaRPr>
          </a:p>
        </p:txBody>
      </p:sp>
      <p:sp>
        <p:nvSpPr>
          <p:cNvPr id="12" name="Freccia a destra 11">
            <a:extLst>
              <a:ext uri="{FF2B5EF4-FFF2-40B4-BE49-F238E27FC236}">
                <a16:creationId xmlns:a16="http://schemas.microsoft.com/office/drawing/2014/main" id="{D0888AF0-444E-2FC1-9DCB-E1666B9B499B}"/>
              </a:ext>
            </a:extLst>
          </p:cNvPr>
          <p:cNvSpPr/>
          <p:nvPr/>
        </p:nvSpPr>
        <p:spPr>
          <a:xfrm rot="5400000">
            <a:off x="4075099" y="4005317"/>
            <a:ext cx="1545237" cy="354487"/>
          </a:xfrm>
          <a:prstGeom prst="rightArrow">
            <a:avLst/>
          </a:prstGeom>
          <a:solidFill>
            <a:srgbClr val="C0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1554137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91;g20247178f67_0_5">
            <a:extLst>
              <a:ext uri="{FF2B5EF4-FFF2-40B4-BE49-F238E27FC236}">
                <a16:creationId xmlns:a16="http://schemas.microsoft.com/office/drawing/2014/main" id="{D81E5FF5-50F8-78B4-66CC-5E0228A77056}"/>
              </a:ext>
            </a:extLst>
          </p:cNvPr>
          <p:cNvSpPr txBox="1">
            <a:spLocks noGrp="1"/>
          </p:cNvSpPr>
          <p:nvPr>
            <p:ph type="title"/>
          </p:nvPr>
        </p:nvSpPr>
        <p:spPr>
          <a:xfrm>
            <a:off x="503506" y="125"/>
            <a:ext cx="11184987" cy="88614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C00000"/>
              </a:buClr>
              <a:buSzPts val="4400"/>
              <a:buFont typeface="Arial"/>
              <a:buNone/>
            </a:pPr>
            <a:r>
              <a:rPr lang="it-IT" sz="4400" dirty="0" err="1"/>
              <a:t>Prediction</a:t>
            </a:r>
            <a:r>
              <a:rPr lang="it-IT" sz="4400" dirty="0"/>
              <a:t> of the Next </a:t>
            </a:r>
            <a:r>
              <a:rPr lang="it-IT" sz="4400" dirty="0" err="1"/>
              <a:t>Aspiration</a:t>
            </a:r>
            <a:endParaRPr lang="it-IT" sz="4400" dirty="0"/>
          </a:p>
        </p:txBody>
      </p:sp>
      <p:pic>
        <p:nvPicPr>
          <p:cNvPr id="9" name="Picture 8">
            <a:extLst>
              <a:ext uri="{FF2B5EF4-FFF2-40B4-BE49-F238E27FC236}">
                <a16:creationId xmlns:a16="http://schemas.microsoft.com/office/drawing/2014/main" id="{1733629C-EBDA-1FA3-B6C0-B0605761481F}"/>
              </a:ext>
            </a:extLst>
          </p:cNvPr>
          <p:cNvPicPr>
            <a:picLocks noChangeAspect="1"/>
          </p:cNvPicPr>
          <p:nvPr/>
        </p:nvPicPr>
        <p:blipFill>
          <a:blip r:embed="rId2"/>
          <a:stretch>
            <a:fillRect/>
          </a:stretch>
        </p:blipFill>
        <p:spPr>
          <a:xfrm>
            <a:off x="730317" y="731440"/>
            <a:ext cx="10731363" cy="6126560"/>
          </a:xfrm>
          <a:prstGeom prst="rect">
            <a:avLst/>
          </a:prstGeom>
        </p:spPr>
      </p:pic>
      <p:sp>
        <p:nvSpPr>
          <p:cNvPr id="10" name="Google Shape;93;g20247178f67_0_5">
            <a:extLst>
              <a:ext uri="{FF2B5EF4-FFF2-40B4-BE49-F238E27FC236}">
                <a16:creationId xmlns:a16="http://schemas.microsoft.com/office/drawing/2014/main" id="{0B46C72A-E2E4-A1D8-6846-D0A1051D370A}"/>
              </a:ext>
            </a:extLst>
          </p:cNvPr>
          <p:cNvSpPr txBox="1"/>
          <p:nvPr/>
        </p:nvSpPr>
        <p:spPr>
          <a:xfrm>
            <a:off x="9359589" y="6488698"/>
            <a:ext cx="2832411" cy="369302"/>
          </a:xfrm>
          <a:prstGeom prst="rect">
            <a:avLst/>
          </a:prstGeom>
          <a:noFill/>
          <a:ln>
            <a:noFill/>
          </a:ln>
        </p:spPr>
        <p:txBody>
          <a:bodyPr spcFirstLastPara="1" wrap="square" lIns="91425" tIns="91425" rIns="91425" bIns="91425" anchor="t" anchorCtr="0">
            <a:spAutoFit/>
          </a:bodyPr>
          <a:lstStyle/>
          <a:p>
            <a:pPr marL="76200" algn="r">
              <a:buSzPts val="2400"/>
            </a:pPr>
            <a:r>
              <a:rPr lang="it-IT" sz="1200" b="1" dirty="0">
                <a:solidFill>
                  <a:srgbClr val="C00000"/>
                </a:solidFill>
                <a:latin typeface="+mn-lt"/>
              </a:rPr>
              <a:t>E. Mishra et al. –</a:t>
            </a:r>
            <a:r>
              <a:rPr lang="it-IT" sz="1200" b="1" dirty="0" err="1">
                <a:solidFill>
                  <a:srgbClr val="C00000"/>
                </a:solidFill>
                <a:latin typeface="+mn-lt"/>
              </a:rPr>
              <a:t>Thorax</a:t>
            </a:r>
            <a:r>
              <a:rPr lang="it-IT" sz="1200" b="1" dirty="0">
                <a:solidFill>
                  <a:srgbClr val="C00000"/>
                </a:solidFill>
                <a:latin typeface="+mn-lt"/>
              </a:rPr>
              <a:t> 2026 </a:t>
            </a:r>
            <a:endParaRPr sz="1200" b="1" dirty="0">
              <a:solidFill>
                <a:srgbClr val="C00000"/>
              </a:solidFill>
              <a:latin typeface="+mn-lt"/>
            </a:endParaRPr>
          </a:p>
        </p:txBody>
      </p:sp>
    </p:spTree>
    <p:extLst>
      <p:ext uri="{BB962C8B-B14F-4D97-AF65-F5344CB8AC3E}">
        <p14:creationId xmlns:p14="http://schemas.microsoft.com/office/powerpoint/2010/main" val="3414568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pic>
        <p:nvPicPr>
          <p:cNvPr id="7" name="Immagine 6">
            <a:extLst>
              <a:ext uri="{FF2B5EF4-FFF2-40B4-BE49-F238E27FC236}">
                <a16:creationId xmlns:a16="http://schemas.microsoft.com/office/drawing/2014/main" id="{42758D9E-0A30-3F3C-E717-23E5D51BD6CB}"/>
              </a:ext>
            </a:extLst>
          </p:cNvPr>
          <p:cNvPicPr>
            <a:picLocks noChangeAspect="1"/>
          </p:cNvPicPr>
          <p:nvPr/>
        </p:nvPicPr>
        <p:blipFill rotWithShape="1">
          <a:blip r:embed="rId3"/>
          <a:srcRect l="2623" t="1906" r="2045"/>
          <a:stretch/>
        </p:blipFill>
        <p:spPr>
          <a:xfrm>
            <a:off x="1012874" y="965335"/>
            <a:ext cx="3859237" cy="5465805"/>
          </a:xfrm>
          <a:prstGeom prst="rect">
            <a:avLst/>
          </a:prstGeom>
        </p:spPr>
      </p:pic>
      <p:sp>
        <p:nvSpPr>
          <p:cNvPr id="9" name="Google Shape;91;g20247178f67_0_5">
            <a:extLst>
              <a:ext uri="{FF2B5EF4-FFF2-40B4-BE49-F238E27FC236}">
                <a16:creationId xmlns:a16="http://schemas.microsoft.com/office/drawing/2014/main" id="{08B9A82D-6E0F-BEE3-DE37-7BC57AE1296E}"/>
              </a:ext>
            </a:extLst>
          </p:cNvPr>
          <p:cNvSpPr txBox="1">
            <a:spLocks noGrp="1"/>
          </p:cNvSpPr>
          <p:nvPr>
            <p:ph type="title"/>
          </p:nvPr>
        </p:nvSpPr>
        <p:spPr>
          <a:xfrm>
            <a:off x="838200" y="0"/>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C00000"/>
              </a:buClr>
              <a:buSzPts val="4400"/>
              <a:buFont typeface="Arial"/>
              <a:buNone/>
            </a:pPr>
            <a:r>
              <a:rPr lang="it-IT" dirty="0" err="1"/>
              <a:t>Indwelling</a:t>
            </a:r>
            <a:r>
              <a:rPr lang="it-IT" dirty="0"/>
              <a:t> </a:t>
            </a:r>
            <a:r>
              <a:rPr lang="it-IT" dirty="0" err="1"/>
              <a:t>Pleural</a:t>
            </a:r>
            <a:r>
              <a:rPr lang="it-IT" dirty="0"/>
              <a:t> </a:t>
            </a:r>
            <a:r>
              <a:rPr lang="it-IT" dirty="0" err="1"/>
              <a:t>Catheter</a:t>
            </a:r>
            <a:r>
              <a:rPr lang="it-IT" dirty="0"/>
              <a:t> (IPC)</a:t>
            </a:r>
            <a:endParaRPr dirty="0"/>
          </a:p>
        </p:txBody>
      </p:sp>
      <p:sp>
        <p:nvSpPr>
          <p:cNvPr id="2" name="CasellaDiTesto 1">
            <a:extLst>
              <a:ext uri="{FF2B5EF4-FFF2-40B4-BE49-F238E27FC236}">
                <a16:creationId xmlns:a16="http://schemas.microsoft.com/office/drawing/2014/main" id="{34E8882E-5A90-A28A-6DF1-DD6AC0017D4F}"/>
              </a:ext>
            </a:extLst>
          </p:cNvPr>
          <p:cNvSpPr txBox="1"/>
          <p:nvPr/>
        </p:nvSpPr>
        <p:spPr>
          <a:xfrm>
            <a:off x="6096000" y="2890391"/>
            <a:ext cx="4710688" cy="1077218"/>
          </a:xfrm>
          <a:prstGeom prst="rect">
            <a:avLst/>
          </a:prstGeom>
          <a:solidFill>
            <a:srgbClr val="C00000"/>
          </a:solidFill>
          <a:ln>
            <a:solidFill>
              <a:schemeClr val="tx1"/>
            </a:solidFill>
          </a:ln>
        </p:spPr>
        <p:txBody>
          <a:bodyPr wrap="square">
            <a:spAutoFit/>
          </a:bodyPr>
          <a:lstStyle/>
          <a:p>
            <a:pPr algn="ctr"/>
            <a:r>
              <a:rPr lang="en-US" sz="3200" dirty="0">
                <a:solidFill>
                  <a:schemeClr val="bg1"/>
                </a:solidFill>
                <a:latin typeface="+mn-lt"/>
              </a:rPr>
              <a:t>Overall complication rate
</a:t>
            </a:r>
            <a:r>
              <a:rPr lang="en-US" sz="3200" b="1" dirty="0">
                <a:solidFill>
                  <a:schemeClr val="bg1"/>
                </a:solidFill>
                <a:latin typeface="+mn-lt"/>
              </a:rPr>
              <a:t>20.3%</a:t>
            </a:r>
            <a:endParaRPr lang="en-US" sz="3200" b="1" i="1" dirty="0">
              <a:solidFill>
                <a:schemeClr val="bg1"/>
              </a:solidFill>
              <a:latin typeface="+mn-lt"/>
            </a:endParaRPr>
          </a:p>
        </p:txBody>
      </p:sp>
      <p:sp>
        <p:nvSpPr>
          <p:cNvPr id="3" name="Google Shape;93;g20247178f67_0_5">
            <a:extLst>
              <a:ext uri="{FF2B5EF4-FFF2-40B4-BE49-F238E27FC236}">
                <a16:creationId xmlns:a16="http://schemas.microsoft.com/office/drawing/2014/main" id="{3B89CC87-59B9-F514-6D1E-79D5D8B8F059}"/>
              </a:ext>
            </a:extLst>
          </p:cNvPr>
          <p:cNvSpPr txBox="1"/>
          <p:nvPr/>
        </p:nvSpPr>
        <p:spPr>
          <a:xfrm>
            <a:off x="9203267" y="6424441"/>
            <a:ext cx="2832411" cy="369302"/>
          </a:xfrm>
          <a:prstGeom prst="rect">
            <a:avLst/>
          </a:prstGeom>
          <a:noFill/>
          <a:ln>
            <a:noFill/>
          </a:ln>
        </p:spPr>
        <p:txBody>
          <a:bodyPr spcFirstLastPara="1" wrap="square" lIns="91425" tIns="91425" rIns="91425" bIns="91425" anchor="t" anchorCtr="0">
            <a:spAutoFit/>
          </a:bodyPr>
          <a:lstStyle/>
          <a:p>
            <a:pPr marL="76200" algn="r">
              <a:buSzPts val="2400"/>
            </a:pPr>
            <a:r>
              <a:rPr lang="it-IT" sz="1200" b="1" dirty="0">
                <a:solidFill>
                  <a:srgbClr val="C00000"/>
                </a:solidFill>
                <a:latin typeface="+mn-lt"/>
              </a:rPr>
              <a:t>Wang </a:t>
            </a:r>
            <a:r>
              <a:rPr lang="it-IT" sz="1200" b="1" dirty="0" err="1">
                <a:solidFill>
                  <a:srgbClr val="C00000"/>
                </a:solidFill>
                <a:latin typeface="+mn-lt"/>
              </a:rPr>
              <a:t>S</a:t>
            </a:r>
            <a:r>
              <a:rPr lang="it-IT" sz="1200" b="1" dirty="0">
                <a:solidFill>
                  <a:srgbClr val="C00000"/>
                </a:solidFill>
                <a:latin typeface="+mn-lt"/>
              </a:rPr>
              <a:t> et al. Clin </a:t>
            </a:r>
            <a:r>
              <a:rPr lang="it-IT" sz="1200" b="1" dirty="0" err="1">
                <a:solidFill>
                  <a:srgbClr val="C00000"/>
                </a:solidFill>
                <a:latin typeface="+mn-lt"/>
              </a:rPr>
              <a:t>Transl</a:t>
            </a:r>
            <a:r>
              <a:rPr lang="it-IT" sz="1200" b="1" dirty="0">
                <a:solidFill>
                  <a:srgbClr val="C00000"/>
                </a:solidFill>
                <a:latin typeface="+mn-lt"/>
              </a:rPr>
              <a:t> Sci 2022</a:t>
            </a:r>
            <a:endParaRPr sz="1200" b="1" dirty="0">
              <a:solidFill>
                <a:srgbClr val="C00000"/>
              </a:solidFill>
              <a:latin typeface="+mn-lt"/>
            </a:endParaRPr>
          </a:p>
        </p:txBody>
      </p:sp>
    </p:spTree>
    <p:extLst>
      <p:ext uri="{BB962C8B-B14F-4D97-AF65-F5344CB8AC3E}">
        <p14:creationId xmlns:p14="http://schemas.microsoft.com/office/powerpoint/2010/main" val="3306508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52C27CB-7AF2-B1A4-7ADB-B5E129BACA03}"/>
              </a:ext>
            </a:extLst>
          </p:cNvPr>
          <p:cNvSpPr txBox="1"/>
          <p:nvPr/>
        </p:nvSpPr>
        <p:spPr>
          <a:xfrm>
            <a:off x="6095999" y="6550223"/>
            <a:ext cx="6098344" cy="307777"/>
          </a:xfrm>
          <a:prstGeom prst="rect">
            <a:avLst/>
          </a:prstGeom>
          <a:noFill/>
        </p:spPr>
        <p:txBody>
          <a:bodyPr wrap="square">
            <a:spAutoFit/>
          </a:bodyPr>
          <a:lstStyle/>
          <a:p>
            <a:pPr marL="76200" algn="r">
              <a:buSzPts val="2400"/>
            </a:pPr>
            <a:r>
              <a:rPr lang="it-IT" sz="1400" b="1" dirty="0">
                <a:solidFill>
                  <a:srgbClr val="C00000"/>
                </a:solidFill>
                <a:latin typeface="+mn-lt"/>
              </a:rPr>
              <a:t>Wang </a:t>
            </a:r>
            <a:r>
              <a:rPr lang="it-IT" sz="1400" b="1" dirty="0" err="1">
                <a:solidFill>
                  <a:srgbClr val="C00000"/>
                </a:solidFill>
                <a:latin typeface="+mn-lt"/>
              </a:rPr>
              <a:t>S</a:t>
            </a:r>
            <a:r>
              <a:rPr lang="it-IT" sz="1400" b="1" dirty="0">
                <a:solidFill>
                  <a:srgbClr val="C00000"/>
                </a:solidFill>
                <a:latin typeface="+mn-lt"/>
              </a:rPr>
              <a:t> et al. Clin </a:t>
            </a:r>
            <a:r>
              <a:rPr lang="it-IT" sz="1400" b="1" dirty="0" err="1">
                <a:solidFill>
                  <a:srgbClr val="C00000"/>
                </a:solidFill>
                <a:latin typeface="+mn-lt"/>
              </a:rPr>
              <a:t>Transl</a:t>
            </a:r>
            <a:r>
              <a:rPr lang="it-IT" sz="1400" b="1" dirty="0">
                <a:solidFill>
                  <a:srgbClr val="C00000"/>
                </a:solidFill>
                <a:latin typeface="+mn-lt"/>
              </a:rPr>
              <a:t> Sci 2022</a:t>
            </a:r>
          </a:p>
        </p:txBody>
      </p:sp>
      <p:grpSp>
        <p:nvGrpSpPr>
          <p:cNvPr id="8" name="Group 7">
            <a:extLst>
              <a:ext uri="{FF2B5EF4-FFF2-40B4-BE49-F238E27FC236}">
                <a16:creationId xmlns:a16="http://schemas.microsoft.com/office/drawing/2014/main" id="{856FBA26-74B6-7115-EEBF-ABFEEF27F173}"/>
              </a:ext>
            </a:extLst>
          </p:cNvPr>
          <p:cNvGrpSpPr/>
          <p:nvPr/>
        </p:nvGrpSpPr>
        <p:grpSpPr>
          <a:xfrm>
            <a:off x="266859" y="338162"/>
            <a:ext cx="11658281" cy="6181676"/>
            <a:chOff x="266859" y="338162"/>
            <a:chExt cx="11658281" cy="6181676"/>
          </a:xfrm>
        </p:grpSpPr>
        <p:pic>
          <p:nvPicPr>
            <p:cNvPr id="4" name="Picture 3">
              <a:extLst>
                <a:ext uri="{FF2B5EF4-FFF2-40B4-BE49-F238E27FC236}">
                  <a16:creationId xmlns:a16="http://schemas.microsoft.com/office/drawing/2014/main" id="{8BAB320D-4C54-C065-A659-762B400FA35A}"/>
                </a:ext>
              </a:extLst>
            </p:cNvPr>
            <p:cNvPicPr>
              <a:picLocks noChangeAspect="1"/>
            </p:cNvPicPr>
            <p:nvPr/>
          </p:nvPicPr>
          <p:blipFill>
            <a:blip r:embed="rId3"/>
            <a:stretch>
              <a:fillRect/>
            </a:stretch>
          </p:blipFill>
          <p:spPr>
            <a:xfrm>
              <a:off x="266859" y="338162"/>
              <a:ext cx="11658281" cy="6181676"/>
            </a:xfrm>
            <a:prstGeom prst="rect">
              <a:avLst/>
            </a:prstGeom>
          </p:spPr>
        </p:pic>
        <p:sp>
          <p:nvSpPr>
            <p:cNvPr id="7" name="TextBox 6">
              <a:extLst>
                <a:ext uri="{FF2B5EF4-FFF2-40B4-BE49-F238E27FC236}">
                  <a16:creationId xmlns:a16="http://schemas.microsoft.com/office/drawing/2014/main" id="{D81B59A0-19EA-860D-274F-BCF1E1854280}"/>
                </a:ext>
              </a:extLst>
            </p:cNvPr>
            <p:cNvSpPr txBox="1"/>
            <p:nvPr/>
          </p:nvSpPr>
          <p:spPr>
            <a:xfrm>
              <a:off x="8131126" y="1181686"/>
              <a:ext cx="731520" cy="1280160"/>
            </a:xfrm>
            <a:prstGeom prst="rect">
              <a:avLst/>
            </a:prstGeom>
            <a:noFill/>
            <a:ln w="63500">
              <a:solidFill>
                <a:srgbClr val="C00000"/>
              </a:solidFill>
            </a:ln>
          </p:spPr>
          <p:txBody>
            <a:bodyPr wrap="square" rtlCol="0">
              <a:spAutoFit/>
            </a:bodyPr>
            <a:lstStyle/>
            <a:p>
              <a:endParaRPr lang="en-US" dirty="0"/>
            </a:p>
          </p:txBody>
        </p:sp>
      </p:grpSp>
    </p:spTree>
    <p:extLst>
      <p:ext uri="{BB962C8B-B14F-4D97-AF65-F5344CB8AC3E}">
        <p14:creationId xmlns:p14="http://schemas.microsoft.com/office/powerpoint/2010/main" val="845827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BB4AF-B794-E7DF-53A9-9F6B1EC14380}"/>
              </a:ext>
            </a:extLst>
          </p:cNvPr>
          <p:cNvSpPr>
            <a:spLocks noGrp="1"/>
          </p:cNvSpPr>
          <p:nvPr>
            <p:ph type="title"/>
          </p:nvPr>
        </p:nvSpPr>
        <p:spPr/>
        <p:txBody>
          <a:bodyPr/>
          <a:lstStyle/>
          <a:p>
            <a:endParaRPr lang="en-US" dirty="0"/>
          </a:p>
        </p:txBody>
      </p:sp>
      <p:sp>
        <p:nvSpPr>
          <p:cNvPr id="3" name="Text Placeholder 2">
            <a:extLst>
              <a:ext uri="{FF2B5EF4-FFF2-40B4-BE49-F238E27FC236}">
                <a16:creationId xmlns:a16="http://schemas.microsoft.com/office/drawing/2014/main" id="{2E998893-0748-40B1-E33E-41D38169C48B}"/>
              </a:ext>
            </a:extLst>
          </p:cNvPr>
          <p:cNvSpPr>
            <a:spLocks noGrp="1"/>
          </p:cNvSpPr>
          <p:nvPr>
            <p:ph type="body" idx="1"/>
          </p:nvPr>
        </p:nvSpPr>
        <p:spPr/>
        <p:txBody>
          <a:bodyPr/>
          <a:lstStyle/>
          <a:p>
            <a:endParaRPr lang="en-US" dirty="0"/>
          </a:p>
        </p:txBody>
      </p:sp>
      <p:pic>
        <p:nvPicPr>
          <p:cNvPr id="5" name="Picture 4">
            <a:extLst>
              <a:ext uri="{FF2B5EF4-FFF2-40B4-BE49-F238E27FC236}">
                <a16:creationId xmlns:a16="http://schemas.microsoft.com/office/drawing/2014/main" id="{A8591A24-B60F-26A0-EDD6-B9B46848D348}"/>
              </a:ext>
            </a:extLst>
          </p:cNvPr>
          <p:cNvPicPr>
            <a:picLocks noChangeAspect="1"/>
          </p:cNvPicPr>
          <p:nvPr/>
        </p:nvPicPr>
        <p:blipFill>
          <a:blip r:embed="rId2"/>
          <a:stretch>
            <a:fillRect/>
          </a:stretch>
        </p:blipFill>
        <p:spPr>
          <a:xfrm>
            <a:off x="139842" y="575095"/>
            <a:ext cx="11899616" cy="5707809"/>
          </a:xfrm>
          <a:prstGeom prst="rect">
            <a:avLst/>
          </a:prstGeom>
        </p:spPr>
      </p:pic>
      <p:sp>
        <p:nvSpPr>
          <p:cNvPr id="7" name="TextBox 6">
            <a:extLst>
              <a:ext uri="{FF2B5EF4-FFF2-40B4-BE49-F238E27FC236}">
                <a16:creationId xmlns:a16="http://schemas.microsoft.com/office/drawing/2014/main" id="{D054FD1E-904E-E484-1A1D-2C689C51C75C}"/>
              </a:ext>
            </a:extLst>
          </p:cNvPr>
          <p:cNvSpPr txBox="1"/>
          <p:nvPr/>
        </p:nvSpPr>
        <p:spPr>
          <a:xfrm>
            <a:off x="6089650" y="6550223"/>
            <a:ext cx="6098344" cy="307777"/>
          </a:xfrm>
          <a:prstGeom prst="rect">
            <a:avLst/>
          </a:prstGeom>
          <a:noFill/>
        </p:spPr>
        <p:txBody>
          <a:bodyPr wrap="square">
            <a:spAutoFit/>
          </a:bodyPr>
          <a:lstStyle/>
          <a:p>
            <a:pPr marL="76200" algn="r">
              <a:buSzPts val="2400"/>
            </a:pPr>
            <a:r>
              <a:rPr lang="it-IT" sz="1400" b="1" dirty="0">
                <a:solidFill>
                  <a:srgbClr val="C00000"/>
                </a:solidFill>
                <a:latin typeface="+mn-lt"/>
              </a:rPr>
              <a:t>Wang </a:t>
            </a:r>
            <a:r>
              <a:rPr lang="it-IT" sz="1400" b="1" dirty="0" err="1">
                <a:solidFill>
                  <a:srgbClr val="C00000"/>
                </a:solidFill>
                <a:latin typeface="+mn-lt"/>
              </a:rPr>
              <a:t>S</a:t>
            </a:r>
            <a:r>
              <a:rPr lang="it-IT" sz="1400" b="1" dirty="0">
                <a:solidFill>
                  <a:srgbClr val="C00000"/>
                </a:solidFill>
                <a:latin typeface="+mn-lt"/>
              </a:rPr>
              <a:t> et al. Clin </a:t>
            </a:r>
            <a:r>
              <a:rPr lang="it-IT" sz="1400" b="1" dirty="0" err="1">
                <a:solidFill>
                  <a:srgbClr val="C00000"/>
                </a:solidFill>
                <a:latin typeface="+mn-lt"/>
              </a:rPr>
              <a:t>Transl</a:t>
            </a:r>
            <a:r>
              <a:rPr lang="it-IT" sz="1400" b="1" dirty="0">
                <a:solidFill>
                  <a:srgbClr val="C00000"/>
                </a:solidFill>
                <a:latin typeface="+mn-lt"/>
              </a:rPr>
              <a:t> Sci 2022</a:t>
            </a:r>
          </a:p>
        </p:txBody>
      </p:sp>
      <p:sp>
        <p:nvSpPr>
          <p:cNvPr id="10" name="Rectangle 9">
            <a:extLst>
              <a:ext uri="{FF2B5EF4-FFF2-40B4-BE49-F238E27FC236}">
                <a16:creationId xmlns:a16="http://schemas.microsoft.com/office/drawing/2014/main" id="{DB6E4C65-B506-F7D6-562A-A677F1F55DAE}"/>
              </a:ext>
            </a:extLst>
          </p:cNvPr>
          <p:cNvSpPr/>
          <p:nvPr/>
        </p:nvSpPr>
        <p:spPr>
          <a:xfrm>
            <a:off x="3545058" y="1308295"/>
            <a:ext cx="5542671" cy="1083213"/>
          </a:xfrm>
          <a:prstGeom prst="rect">
            <a:avLst/>
          </a:prstGeom>
          <a:noFill/>
          <a:ln w="63500">
            <a:solidFill>
              <a:srgbClr val="DA222A"/>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547924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g20247178f67_0_5"/>
          <p:cNvSpPr txBox="1">
            <a:spLocks noGrp="1"/>
          </p:cNvSpPr>
          <p:nvPr>
            <p:ph type="title"/>
          </p:nvPr>
        </p:nvSpPr>
        <p:spPr>
          <a:xfrm>
            <a:off x="838200" y="120759"/>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C00000"/>
              </a:buClr>
              <a:buSzPts val="4400"/>
              <a:buFont typeface="Arial"/>
              <a:buNone/>
            </a:pPr>
            <a:r>
              <a:rPr lang="it-IT" dirty="0"/>
              <a:t>Burden on </a:t>
            </a:r>
            <a:r>
              <a:rPr lang="it-IT" dirty="0" err="1"/>
              <a:t>Patient</a:t>
            </a:r>
            <a:r>
              <a:rPr lang="it-IT" dirty="0"/>
              <a:t> and Caregiver</a:t>
            </a:r>
            <a:endParaRPr dirty="0"/>
          </a:p>
        </p:txBody>
      </p:sp>
      <p:sp>
        <p:nvSpPr>
          <p:cNvPr id="4" name="Google Shape;93;g20247178f67_0_5">
            <a:extLst>
              <a:ext uri="{FF2B5EF4-FFF2-40B4-BE49-F238E27FC236}">
                <a16:creationId xmlns:a16="http://schemas.microsoft.com/office/drawing/2014/main" id="{C8584EC0-59B4-564A-CE24-02F31EF6C1D7}"/>
              </a:ext>
            </a:extLst>
          </p:cNvPr>
          <p:cNvSpPr txBox="1"/>
          <p:nvPr/>
        </p:nvSpPr>
        <p:spPr>
          <a:xfrm>
            <a:off x="9500005" y="6488698"/>
            <a:ext cx="2691995" cy="369302"/>
          </a:xfrm>
          <a:prstGeom prst="rect">
            <a:avLst/>
          </a:prstGeom>
          <a:noFill/>
          <a:ln>
            <a:noFill/>
          </a:ln>
        </p:spPr>
        <p:txBody>
          <a:bodyPr spcFirstLastPara="1" wrap="square" lIns="91425" tIns="91425" rIns="91425" bIns="91425" anchor="t" anchorCtr="0">
            <a:spAutoFit/>
          </a:bodyPr>
          <a:lstStyle/>
          <a:p>
            <a:pPr marL="76200" algn="r">
              <a:buSzPts val="2400"/>
            </a:pPr>
            <a:r>
              <a:rPr lang="it-IT" sz="1200" b="1" dirty="0" err="1">
                <a:solidFill>
                  <a:srgbClr val="C00000"/>
                </a:solidFill>
                <a:latin typeface="+mj-lt"/>
              </a:rPr>
              <a:t>Asciak</a:t>
            </a:r>
            <a:r>
              <a:rPr lang="it-IT" sz="1200" b="1" dirty="0">
                <a:solidFill>
                  <a:srgbClr val="C00000"/>
                </a:solidFill>
                <a:latin typeface="+mj-lt"/>
              </a:rPr>
              <a:t> R et al. </a:t>
            </a:r>
            <a:r>
              <a:rPr lang="it-IT" sz="1200" b="1" dirty="0" err="1">
                <a:solidFill>
                  <a:srgbClr val="C00000"/>
                </a:solidFill>
                <a:latin typeface="+mj-lt"/>
              </a:rPr>
              <a:t>Respiration</a:t>
            </a:r>
            <a:r>
              <a:rPr lang="it-IT" sz="1200" b="1" dirty="0">
                <a:solidFill>
                  <a:srgbClr val="C00000"/>
                </a:solidFill>
                <a:latin typeface="+mj-lt"/>
              </a:rPr>
              <a:t> </a:t>
            </a:r>
            <a:r>
              <a:rPr lang="it-IT" sz="1200" b="1" i="0" u="none" strike="noStrike" baseline="0" dirty="0">
                <a:solidFill>
                  <a:srgbClr val="C00000"/>
                </a:solidFill>
                <a:latin typeface="+mj-lt"/>
              </a:rPr>
              <a:t>2019</a:t>
            </a:r>
          </a:p>
        </p:txBody>
      </p:sp>
      <p:sp>
        <p:nvSpPr>
          <p:cNvPr id="6" name="CasellaDiTesto 5">
            <a:extLst>
              <a:ext uri="{FF2B5EF4-FFF2-40B4-BE49-F238E27FC236}">
                <a16:creationId xmlns:a16="http://schemas.microsoft.com/office/drawing/2014/main" id="{634D6662-9E07-D3E4-593D-3E988A68DF2E}"/>
              </a:ext>
            </a:extLst>
          </p:cNvPr>
          <p:cNvSpPr txBox="1"/>
          <p:nvPr/>
        </p:nvSpPr>
        <p:spPr>
          <a:xfrm>
            <a:off x="765867" y="1787892"/>
            <a:ext cx="10938453" cy="3416320"/>
          </a:xfrm>
          <a:prstGeom prst="rect">
            <a:avLst/>
          </a:prstGeom>
          <a:noFill/>
        </p:spPr>
        <p:txBody>
          <a:bodyPr wrap="square">
            <a:spAutoFit/>
          </a:bodyPr>
          <a:lstStyle/>
          <a:p>
            <a:r>
              <a:rPr lang="en-US" sz="2400" b="0" i="0" dirty="0">
                <a:solidFill>
                  <a:schemeClr val="tx1"/>
                </a:solidFill>
                <a:effectLst/>
                <a:latin typeface="Arial" panose="020B0604020202020204" pitchFamily="34" charset="0"/>
                <a:cs typeface="Arial" panose="020B0604020202020204" pitchFamily="34" charset="0"/>
              </a:rPr>
              <a:t>202 </a:t>
            </a:r>
            <a:r>
              <a:rPr lang="en-US" sz="2400" dirty="0">
                <a:solidFill>
                  <a:schemeClr val="tx1"/>
                </a:solidFill>
                <a:latin typeface="Arial" panose="020B0604020202020204" pitchFamily="34" charset="0"/>
                <a:cs typeface="Arial" panose="020B0604020202020204" pitchFamily="34" charset="0"/>
              </a:rPr>
              <a:t>pts, w</a:t>
            </a:r>
            <a:r>
              <a:rPr lang="en-US" sz="2400" b="0" i="0" dirty="0">
                <a:solidFill>
                  <a:schemeClr val="tx1"/>
                </a:solidFill>
                <a:effectLst/>
                <a:latin typeface="Arial" panose="020B0604020202020204" pitchFamily="34" charset="0"/>
                <a:cs typeface="Arial" panose="020B0604020202020204" pitchFamily="34" charset="0"/>
              </a:rPr>
              <a:t>ithin </a:t>
            </a:r>
            <a:r>
              <a:rPr lang="en-US" sz="2400" b="1" i="0" dirty="0">
                <a:solidFill>
                  <a:schemeClr val="tx1"/>
                </a:solidFill>
                <a:effectLst/>
                <a:latin typeface="Arial" panose="020B0604020202020204" pitchFamily="34" charset="0"/>
                <a:cs typeface="Arial" panose="020B0604020202020204" pitchFamily="34" charset="0"/>
              </a:rPr>
              <a:t>250 days </a:t>
            </a:r>
            <a:r>
              <a:rPr lang="en-US" sz="2400" b="0" i="0" dirty="0">
                <a:solidFill>
                  <a:schemeClr val="tx1"/>
                </a:solidFill>
                <a:effectLst/>
                <a:latin typeface="Arial" panose="020B0604020202020204" pitchFamily="34" charset="0"/>
                <a:cs typeface="Arial" panose="020B0604020202020204" pitchFamily="34" charset="0"/>
              </a:rPr>
              <a:t>post-IPC insertion. Of </a:t>
            </a:r>
            <a:r>
              <a:rPr lang="en-US" sz="2400" b="1" i="0" dirty="0">
                <a:solidFill>
                  <a:schemeClr val="tx1"/>
                </a:solidFill>
                <a:effectLst/>
                <a:latin typeface="Arial" panose="020B0604020202020204" pitchFamily="34" charset="0"/>
                <a:cs typeface="Arial" panose="020B0604020202020204" pitchFamily="34" charset="0"/>
              </a:rPr>
              <a:t>181 MPE </a:t>
            </a:r>
            <a:r>
              <a:rPr lang="en-US" sz="2400" b="0" i="0" dirty="0">
                <a:solidFill>
                  <a:schemeClr val="tx1"/>
                </a:solidFill>
                <a:effectLst/>
                <a:latin typeface="Arial" panose="020B0604020202020204" pitchFamily="34" charset="0"/>
                <a:cs typeface="Arial" panose="020B0604020202020204" pitchFamily="34" charset="0"/>
              </a:rPr>
              <a:t>cases:</a:t>
            </a:r>
          </a:p>
          <a:p>
            <a:endParaRPr lang="en-US" sz="2400" b="0" i="0" dirty="0">
              <a:solidFill>
                <a:schemeClr val="tx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0" i="0" dirty="0">
                <a:solidFill>
                  <a:schemeClr val="tx1"/>
                </a:solidFill>
                <a:effectLst/>
                <a:latin typeface="Arial" panose="020B0604020202020204" pitchFamily="34" charset="0"/>
                <a:cs typeface="Arial" panose="020B0604020202020204" pitchFamily="34" charset="0"/>
              </a:rPr>
              <a:t>Mean </a:t>
            </a:r>
            <a:r>
              <a:rPr lang="en-US" sz="2400" b="1" i="0" dirty="0">
                <a:solidFill>
                  <a:schemeClr val="tx1"/>
                </a:solidFill>
                <a:effectLst/>
                <a:latin typeface="Arial" panose="020B0604020202020204" pitchFamily="34" charset="0"/>
                <a:cs typeface="Arial" panose="020B0604020202020204" pitchFamily="34" charset="0"/>
              </a:rPr>
              <a:t>2.1 scheduled clinic visits </a:t>
            </a:r>
            <a:r>
              <a:rPr lang="en-US" sz="2400" b="0" i="0" dirty="0">
                <a:solidFill>
                  <a:schemeClr val="tx1"/>
                </a:solidFill>
                <a:effectLst/>
                <a:latin typeface="Arial" panose="020B0604020202020204" pitchFamily="34" charset="0"/>
                <a:cs typeface="Arial" panose="020B0604020202020204" pitchFamily="34" charset="0"/>
              </a:rPr>
              <a:t>per pt</a:t>
            </a:r>
          </a:p>
          <a:p>
            <a:pPr marL="285750" indent="-285750">
              <a:buFont typeface="Arial" panose="020B0604020202020204" pitchFamily="34" charset="0"/>
              <a:buChar char="•"/>
            </a:pPr>
            <a:endParaRPr lang="en-US" sz="2400" b="1"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i="0" dirty="0">
                <a:solidFill>
                  <a:schemeClr val="tx1"/>
                </a:solidFill>
                <a:effectLst/>
                <a:latin typeface="Arial" panose="020B0604020202020204" pitchFamily="34" charset="0"/>
                <a:cs typeface="Arial" panose="020B0604020202020204" pitchFamily="34" charset="0"/>
              </a:rPr>
              <a:t>7.7% </a:t>
            </a:r>
            <a:r>
              <a:rPr lang="en-US" sz="2400" i="0" dirty="0">
                <a:solidFill>
                  <a:schemeClr val="tx1"/>
                </a:solidFill>
                <a:effectLst/>
                <a:latin typeface="Arial" panose="020B0604020202020204" pitchFamily="34" charset="0"/>
                <a:cs typeface="Arial" panose="020B0604020202020204" pitchFamily="34" charset="0"/>
              </a:rPr>
              <a:t>IPC-related</a:t>
            </a:r>
            <a:r>
              <a:rPr lang="en-US" sz="2400" b="1" i="0" dirty="0">
                <a:solidFill>
                  <a:schemeClr val="tx1"/>
                </a:solidFill>
                <a:effectLst/>
                <a:latin typeface="Arial" panose="020B0604020202020204" pitchFamily="34" charset="0"/>
                <a:cs typeface="Arial" panose="020B0604020202020204" pitchFamily="34" charset="0"/>
              </a:rPr>
              <a:t> infections </a:t>
            </a:r>
            <a:endParaRPr lang="en-US" sz="2400" b="0" i="0" dirty="0">
              <a:solidFill>
                <a:schemeClr val="tx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i="0" u="sng" dirty="0">
                <a:solidFill>
                  <a:schemeClr val="tx1"/>
                </a:solidFill>
                <a:effectLst/>
                <a:latin typeface="Arial" panose="020B0604020202020204" pitchFamily="34" charset="0"/>
                <a:cs typeface="Arial" panose="020B0604020202020204" pitchFamily="34" charset="0"/>
              </a:rPr>
              <a:t>17</a:t>
            </a:r>
            <a:r>
              <a:rPr lang="en-US" sz="2400" b="1" u="sng" dirty="0">
                <a:solidFill>
                  <a:schemeClr val="tx1"/>
                </a:solidFill>
                <a:latin typeface="Arial" panose="020B0604020202020204" pitchFamily="34" charset="0"/>
                <a:cs typeface="Arial" panose="020B0604020202020204" pitchFamily="34" charset="0"/>
              </a:rPr>
              <a:t>.</a:t>
            </a:r>
            <a:r>
              <a:rPr lang="en-US" sz="2400" b="1" i="0" u="sng" dirty="0">
                <a:solidFill>
                  <a:schemeClr val="tx1"/>
                </a:solidFill>
                <a:effectLst/>
                <a:latin typeface="Arial" panose="020B0604020202020204" pitchFamily="34" charset="0"/>
                <a:cs typeface="Arial" panose="020B0604020202020204" pitchFamily="34" charset="0"/>
              </a:rPr>
              <a:t>1%</a:t>
            </a:r>
            <a:r>
              <a:rPr lang="en-US" sz="2400" b="0" i="0" u="sng" dirty="0">
                <a:solidFill>
                  <a:schemeClr val="tx1"/>
                </a:solidFill>
                <a:effectLst/>
                <a:latin typeface="Arial" panose="020B0604020202020204" pitchFamily="34" charset="0"/>
                <a:cs typeface="Arial" panose="020B0604020202020204" pitchFamily="34" charset="0"/>
              </a:rPr>
              <a:t> </a:t>
            </a:r>
            <a:r>
              <a:rPr lang="en-US" sz="2400" b="0" i="0" dirty="0">
                <a:solidFill>
                  <a:schemeClr val="tx1"/>
                </a:solidFill>
                <a:effectLst/>
                <a:latin typeface="Arial" panose="020B0604020202020204" pitchFamily="34" charset="0"/>
                <a:cs typeface="Arial" panose="020B0604020202020204" pitchFamily="34" charset="0"/>
              </a:rPr>
              <a:t>pts required </a:t>
            </a:r>
            <a:r>
              <a:rPr lang="en-US" sz="2400" b="1" i="0" u="sng" dirty="0">
                <a:solidFill>
                  <a:schemeClr val="tx1"/>
                </a:solidFill>
                <a:effectLst/>
                <a:latin typeface="Arial" panose="020B0604020202020204" pitchFamily="34" charset="0"/>
                <a:cs typeface="Arial" panose="020B0604020202020204" pitchFamily="34" charset="0"/>
              </a:rPr>
              <a:t>at least one</a:t>
            </a:r>
            <a:r>
              <a:rPr lang="en-US" sz="2400" b="0" i="0" u="sng" dirty="0">
                <a:solidFill>
                  <a:schemeClr val="tx1"/>
                </a:solidFill>
                <a:effectLst/>
                <a:latin typeface="Arial" panose="020B0604020202020204" pitchFamily="34" charset="0"/>
                <a:cs typeface="Arial" panose="020B0604020202020204" pitchFamily="34" charset="0"/>
              </a:rPr>
              <a:t> additional IPC-related </a:t>
            </a:r>
            <a:r>
              <a:rPr lang="en-US" sz="2400" i="0" u="sng" dirty="0">
                <a:solidFill>
                  <a:schemeClr val="tx1"/>
                </a:solidFill>
                <a:effectLst/>
                <a:latin typeface="Arial" panose="020B0604020202020204" pitchFamily="34" charset="0"/>
                <a:cs typeface="Arial" panose="020B0604020202020204" pitchFamily="34" charset="0"/>
              </a:rPr>
              <a:t>review/procedure</a:t>
            </a:r>
            <a:endParaRPr lang="en-US" sz="2400" b="0" i="0" u="sng" dirty="0">
              <a:solidFill>
                <a:schemeClr val="tx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400" b="0" i="0" dirty="0">
              <a:solidFill>
                <a:schemeClr val="tx1"/>
              </a:solidFill>
              <a:effectLst/>
              <a:latin typeface="Arial" panose="020B0604020202020204" pitchFamily="34" charset="0"/>
              <a:cs typeface="Arial" panose="020B0604020202020204" pitchFamily="34" charset="0"/>
            </a:endParaRPr>
          </a:p>
          <a:p>
            <a:pPr marL="342900" lvl="2" indent="-342900">
              <a:buFont typeface="Arial" panose="020B0604020202020204" pitchFamily="34" charset="0"/>
              <a:buChar char="•"/>
            </a:pPr>
            <a:r>
              <a:rPr lang="en-US" sz="2400" b="1" i="0" dirty="0">
                <a:solidFill>
                  <a:schemeClr val="tx1"/>
                </a:solidFill>
                <a:effectLst/>
                <a:latin typeface="Arial" panose="020B0604020202020204" pitchFamily="34" charset="0"/>
                <a:cs typeface="Arial" panose="020B0604020202020204" pitchFamily="34" charset="0"/>
              </a:rPr>
              <a:t>3.8% </a:t>
            </a:r>
            <a:r>
              <a:rPr lang="en-US" sz="2400" i="0" dirty="0">
                <a:solidFill>
                  <a:schemeClr val="tx1"/>
                </a:solidFill>
                <a:effectLst/>
                <a:latin typeface="Arial" panose="020B0604020202020204" pitchFamily="34" charset="0"/>
                <a:cs typeface="Arial" panose="020B0604020202020204" pitchFamily="34" charset="0"/>
              </a:rPr>
              <a:t>pts</a:t>
            </a:r>
            <a:r>
              <a:rPr lang="en-US" sz="2400" b="1" i="0" dirty="0">
                <a:solidFill>
                  <a:schemeClr val="tx1"/>
                </a:solidFill>
                <a:effectLst/>
                <a:latin typeface="Arial" panose="020B0604020202020204" pitchFamily="34" charset="0"/>
                <a:cs typeface="Arial" panose="020B0604020202020204" pitchFamily="34" charset="0"/>
              </a:rPr>
              <a:t> </a:t>
            </a:r>
            <a:r>
              <a:rPr lang="en-US" sz="2400" i="0" dirty="0">
                <a:solidFill>
                  <a:schemeClr val="tx1"/>
                </a:solidFill>
                <a:effectLst/>
                <a:latin typeface="Arial" panose="020B0604020202020204" pitchFamily="34" charset="0"/>
                <a:cs typeface="Arial" panose="020B0604020202020204" pitchFamily="34" charset="0"/>
              </a:rPr>
              <a:t>required </a:t>
            </a:r>
            <a:r>
              <a:rPr lang="en-US" sz="2400" b="1" i="0" dirty="0">
                <a:solidFill>
                  <a:schemeClr val="tx1"/>
                </a:solidFill>
                <a:effectLst/>
                <a:latin typeface="Arial" panose="020B0604020202020204" pitchFamily="34" charset="0"/>
                <a:cs typeface="Arial" panose="020B0604020202020204" pitchFamily="34" charset="0"/>
              </a:rPr>
              <a:t>more than one </a:t>
            </a:r>
            <a:r>
              <a:rPr lang="en-US" sz="2400" i="0" dirty="0">
                <a:solidFill>
                  <a:schemeClr val="tx1"/>
                </a:solidFill>
                <a:effectLst/>
                <a:latin typeface="Arial" panose="020B0604020202020204" pitchFamily="34" charset="0"/>
                <a:cs typeface="Arial" panose="020B0604020202020204" pitchFamily="34" charset="0"/>
              </a:rPr>
              <a:t>additiona</a:t>
            </a:r>
            <a:r>
              <a:rPr lang="en-US" sz="2400" dirty="0">
                <a:solidFill>
                  <a:schemeClr val="tx1"/>
                </a:solidFill>
                <a:latin typeface="Arial" panose="020B0604020202020204" pitchFamily="34" charset="0"/>
                <a:cs typeface="Arial" panose="020B0604020202020204" pitchFamily="34" charset="0"/>
              </a:rPr>
              <a:t>l</a:t>
            </a:r>
            <a:r>
              <a:rPr lang="en-US" sz="2400" b="1" dirty="0">
                <a:solidFill>
                  <a:schemeClr val="tx1"/>
                </a:solidFill>
                <a:latin typeface="Arial" panose="020B0604020202020204" pitchFamily="34" charset="0"/>
                <a:cs typeface="Arial" panose="020B0604020202020204" pitchFamily="34" charset="0"/>
              </a:rPr>
              <a:t> </a:t>
            </a:r>
            <a:r>
              <a:rPr lang="en-US" sz="2400" i="0" dirty="0">
                <a:solidFill>
                  <a:schemeClr val="tx1"/>
                </a:solidFill>
                <a:effectLst/>
                <a:latin typeface="Arial" panose="020B0604020202020204" pitchFamily="34" charset="0"/>
                <a:cs typeface="Arial" panose="020B0604020202020204" pitchFamily="34" charset="0"/>
              </a:rPr>
              <a:t>IPC-related reviews/procedures</a:t>
            </a:r>
            <a:endParaRPr lang="it-IT" sz="2400" dirty="0">
              <a:solidFill>
                <a:schemeClr val="tx1"/>
              </a:solidFill>
              <a:latin typeface="Arial" panose="020B0604020202020204" pitchFamily="34" charset="0"/>
              <a:cs typeface="Arial" panose="020B0604020202020204" pitchFamily="34" charset="0"/>
            </a:endParaRPr>
          </a:p>
        </p:txBody>
      </p:sp>
      <p:sp>
        <p:nvSpPr>
          <p:cNvPr id="8" name="CasellaDiTesto 7">
            <a:extLst>
              <a:ext uri="{FF2B5EF4-FFF2-40B4-BE49-F238E27FC236}">
                <a16:creationId xmlns:a16="http://schemas.microsoft.com/office/drawing/2014/main" id="{40377D16-7BD4-D716-10DD-E6C9BAC92035}"/>
              </a:ext>
            </a:extLst>
          </p:cNvPr>
          <p:cNvSpPr txBox="1"/>
          <p:nvPr/>
        </p:nvSpPr>
        <p:spPr>
          <a:xfrm>
            <a:off x="765867" y="5685105"/>
            <a:ext cx="10660266" cy="523220"/>
          </a:xfrm>
          <a:prstGeom prst="rect">
            <a:avLst/>
          </a:prstGeom>
          <a:solidFill>
            <a:srgbClr val="C00000"/>
          </a:solidFill>
          <a:ln>
            <a:solidFill>
              <a:schemeClr val="tx1"/>
            </a:solidFill>
          </a:ln>
        </p:spPr>
        <p:txBody>
          <a:bodyPr wrap="square">
            <a:spAutoFit/>
          </a:bodyPr>
          <a:lstStyle/>
          <a:p>
            <a:pPr algn="ctr"/>
            <a:r>
              <a:rPr lang="en-US" sz="2800" b="0" i="1" dirty="0">
                <a:solidFill>
                  <a:schemeClr val="bg1"/>
                </a:solidFill>
                <a:effectLst/>
                <a:latin typeface="Arial" panose="020B0604020202020204" pitchFamily="34" charset="0"/>
                <a:cs typeface="Arial" panose="020B0604020202020204" pitchFamily="34" charset="0"/>
              </a:rPr>
              <a:t>“IPC-using services </a:t>
            </a:r>
            <a:r>
              <a:rPr lang="en-US" sz="2800" b="1" i="1" dirty="0">
                <a:solidFill>
                  <a:schemeClr val="bg1"/>
                </a:solidFill>
                <a:effectLst/>
                <a:latin typeface="Arial" panose="020B0604020202020204" pitchFamily="34" charset="0"/>
                <a:cs typeface="Arial" panose="020B0604020202020204" pitchFamily="34" charset="0"/>
              </a:rPr>
              <a:t>need to be prepared </a:t>
            </a:r>
            <a:r>
              <a:rPr lang="en-US" sz="2800" b="0" i="1" dirty="0">
                <a:solidFill>
                  <a:schemeClr val="bg1"/>
                </a:solidFill>
                <a:effectLst/>
                <a:latin typeface="Arial" panose="020B0604020202020204" pitchFamily="34" charset="0"/>
                <a:cs typeface="Arial" panose="020B0604020202020204" pitchFamily="34" charset="0"/>
              </a:rPr>
              <a:t>for this additional work”</a:t>
            </a:r>
            <a:endParaRPr lang="it-IT" sz="2800" i="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3611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320872" y="112371"/>
            <a:ext cx="11689702"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C00000"/>
              </a:buClr>
              <a:buSzPts val="4400"/>
              <a:buFont typeface="Arial"/>
              <a:buNone/>
            </a:pPr>
            <a:r>
              <a:rPr lang="it-IT" dirty="0">
                <a:latin typeface="Arial"/>
                <a:ea typeface="Arial"/>
                <a:cs typeface="Arial"/>
                <a:sym typeface="Arial"/>
              </a:rPr>
              <a:t>IPC + </a:t>
            </a:r>
            <a:r>
              <a:rPr lang="it-IT" dirty="0" err="1">
                <a:latin typeface="Arial"/>
                <a:ea typeface="Arial"/>
                <a:cs typeface="Arial"/>
                <a:sym typeface="Arial"/>
              </a:rPr>
              <a:t>Outpatient</a:t>
            </a:r>
            <a:r>
              <a:rPr lang="it-IT" dirty="0">
                <a:latin typeface="Arial"/>
                <a:ea typeface="Arial"/>
                <a:cs typeface="Arial"/>
                <a:sym typeface="Arial"/>
              </a:rPr>
              <a:t> </a:t>
            </a:r>
            <a:r>
              <a:rPr lang="it-IT" dirty="0" err="1">
                <a:latin typeface="Arial"/>
                <a:ea typeface="Arial"/>
                <a:cs typeface="Arial"/>
                <a:sym typeface="Arial"/>
              </a:rPr>
              <a:t>Talc</a:t>
            </a:r>
            <a:r>
              <a:rPr lang="it-IT" dirty="0">
                <a:latin typeface="Arial"/>
                <a:ea typeface="Arial"/>
                <a:cs typeface="Arial"/>
                <a:sym typeface="Arial"/>
              </a:rPr>
              <a:t> in </a:t>
            </a:r>
            <a:r>
              <a:rPr lang="it-IT" dirty="0" err="1">
                <a:latin typeface="Arial"/>
                <a:ea typeface="Arial"/>
                <a:cs typeface="Arial"/>
                <a:sym typeface="Arial"/>
              </a:rPr>
              <a:t>Expandable</a:t>
            </a:r>
            <a:r>
              <a:rPr lang="it-IT" dirty="0">
                <a:latin typeface="Arial"/>
                <a:ea typeface="Arial"/>
                <a:cs typeface="Arial"/>
                <a:sym typeface="Arial"/>
              </a:rPr>
              <a:t> Lung</a:t>
            </a:r>
            <a:endParaRPr sz="3200" dirty="0">
              <a:highlight>
                <a:srgbClr val="FFFF00"/>
              </a:highlight>
            </a:endParaRPr>
          </a:p>
        </p:txBody>
      </p:sp>
      <p:pic>
        <p:nvPicPr>
          <p:cNvPr id="3" name="Immagine 2">
            <a:extLst>
              <a:ext uri="{FF2B5EF4-FFF2-40B4-BE49-F238E27FC236}">
                <a16:creationId xmlns:a16="http://schemas.microsoft.com/office/drawing/2014/main" id="{B7AE5456-7508-9D08-7369-E74E4302FCED}"/>
              </a:ext>
            </a:extLst>
          </p:cNvPr>
          <p:cNvPicPr>
            <a:picLocks noChangeAspect="1"/>
          </p:cNvPicPr>
          <p:nvPr/>
        </p:nvPicPr>
        <p:blipFill>
          <a:blip r:embed="rId3"/>
          <a:stretch>
            <a:fillRect/>
          </a:stretch>
        </p:blipFill>
        <p:spPr>
          <a:xfrm>
            <a:off x="0" y="1842040"/>
            <a:ext cx="5189130" cy="3244999"/>
          </a:xfrm>
          <a:prstGeom prst="rect">
            <a:avLst/>
          </a:prstGeom>
        </p:spPr>
      </p:pic>
      <p:sp>
        <p:nvSpPr>
          <p:cNvPr id="4" name="CasellaDiTesto 3">
            <a:extLst>
              <a:ext uri="{FF2B5EF4-FFF2-40B4-BE49-F238E27FC236}">
                <a16:creationId xmlns:a16="http://schemas.microsoft.com/office/drawing/2014/main" id="{86F2BD34-9FCE-FBB2-840B-965F96EE343D}"/>
              </a:ext>
            </a:extLst>
          </p:cNvPr>
          <p:cNvSpPr txBox="1"/>
          <p:nvPr/>
        </p:nvSpPr>
        <p:spPr>
          <a:xfrm>
            <a:off x="5361543" y="1266199"/>
            <a:ext cx="6399048" cy="4154984"/>
          </a:xfrm>
          <a:prstGeom prst="rect">
            <a:avLst/>
          </a:prstGeom>
          <a:noFill/>
        </p:spPr>
        <p:txBody>
          <a:bodyPr wrap="square" rtlCol="0">
            <a:spAutoFit/>
          </a:bodyPr>
          <a:lstStyle/>
          <a:p>
            <a:pPr marL="342900" indent="-342900">
              <a:buFont typeface="Arial" panose="020B0604020202020204" pitchFamily="34" charset="0"/>
              <a:buChar char="•"/>
            </a:pPr>
            <a:r>
              <a:rPr lang="en-US" sz="2400" u="sng" dirty="0">
                <a:latin typeface="+mn-lt"/>
              </a:rPr>
              <a:t>Expandable lung </a:t>
            </a:r>
            <a:r>
              <a:rPr lang="en-US" sz="2400" dirty="0">
                <a:latin typeface="+mn-lt"/>
              </a:rPr>
              <a:t>at post-placement visit</a:t>
            </a:r>
          </a:p>
          <a:p>
            <a:pPr marL="342900" indent="-342900">
              <a:buFont typeface="Arial" panose="020B0604020202020204" pitchFamily="34" charset="0"/>
              <a:buChar char="•"/>
            </a:pPr>
            <a:endParaRPr lang="en-US" sz="2400" dirty="0">
              <a:latin typeface="+mn-lt"/>
            </a:endParaRPr>
          </a:p>
          <a:p>
            <a:pPr marL="342900" indent="-342900">
              <a:buFont typeface="Arial" panose="020B0604020202020204" pitchFamily="34" charset="0"/>
              <a:buChar char="•"/>
            </a:pPr>
            <a:r>
              <a:rPr lang="en-US" sz="2400" b="1" dirty="0">
                <a:latin typeface="+mn-lt"/>
              </a:rPr>
              <a:t>4 g </a:t>
            </a:r>
            <a:r>
              <a:rPr lang="en-US" sz="2400" dirty="0">
                <a:latin typeface="+mn-lt"/>
              </a:rPr>
              <a:t>talcum powder vs placebo</a:t>
            </a:r>
          </a:p>
          <a:p>
            <a:pPr marL="342900" indent="-342900">
              <a:buFont typeface="Arial" panose="020B0604020202020204" pitchFamily="34" charset="0"/>
              <a:buChar char="•"/>
            </a:pPr>
            <a:endParaRPr lang="en-US" sz="2400" dirty="0">
              <a:latin typeface="+mn-lt"/>
            </a:endParaRPr>
          </a:p>
          <a:p>
            <a:pPr marL="342900" indent="-342900">
              <a:buFont typeface="Arial" panose="020B0604020202020204" pitchFamily="34" charset="0"/>
              <a:buChar char="•"/>
            </a:pPr>
            <a:r>
              <a:rPr lang="en-US" sz="2400" b="1" u="sng" dirty="0">
                <a:latin typeface="+mn-lt"/>
              </a:rPr>
              <a:t>Pleurodesis in 43% of cases at 35 days                   </a:t>
            </a:r>
            <a:r>
              <a:rPr lang="en-US" sz="2400" dirty="0">
                <a:latin typeface="+mn-lt"/>
              </a:rPr>
              <a:t>(vs. 23% with placebo)</a:t>
            </a:r>
          </a:p>
          <a:p>
            <a:pPr marL="342900" indent="-342900">
              <a:buFont typeface="Arial" panose="020B0604020202020204" pitchFamily="34" charset="0"/>
              <a:buChar char="•"/>
            </a:pPr>
            <a:r>
              <a:rPr lang="en-US" sz="2400" dirty="0">
                <a:latin typeface="+mn-lt"/>
              </a:rPr>
              <a:t>Pleurodesis 51% of cases at 70 days 	   (vs. 27% with placebo)</a:t>
            </a:r>
          </a:p>
          <a:p>
            <a:pPr marL="342900" indent="-342900">
              <a:buFont typeface="Arial" panose="020B0604020202020204" pitchFamily="34" charset="0"/>
              <a:buChar char="•"/>
            </a:pPr>
            <a:endParaRPr lang="en-US" sz="2400" dirty="0">
              <a:latin typeface="+mn-lt"/>
            </a:endParaRPr>
          </a:p>
          <a:p>
            <a:pPr marL="342900" indent="-342900">
              <a:buFont typeface="Arial" panose="020B0604020202020204" pitchFamily="34" charset="0"/>
              <a:buChar char="•"/>
            </a:pPr>
            <a:r>
              <a:rPr lang="en-US" sz="2400" dirty="0">
                <a:latin typeface="+mn-lt"/>
              </a:rPr>
              <a:t>Drainage </a:t>
            </a:r>
            <a:r>
              <a:rPr lang="en-US" sz="2400" b="1" dirty="0">
                <a:latin typeface="+mn-lt"/>
              </a:rPr>
              <a:t>obstruction in 6% </a:t>
            </a:r>
            <a:r>
              <a:rPr lang="en-US" sz="2400" dirty="0">
                <a:latin typeface="+mn-lt"/>
              </a:rPr>
              <a:t>of patients                  (vs. 4% with placebo)</a:t>
            </a:r>
            <a:endParaRPr lang="it-IT" sz="2400" dirty="0">
              <a:latin typeface="+mn-lt"/>
            </a:endParaRPr>
          </a:p>
        </p:txBody>
      </p:sp>
      <p:sp>
        <p:nvSpPr>
          <p:cNvPr id="2" name="Google Shape;93;g20247178f67_0_5">
            <a:extLst>
              <a:ext uri="{FF2B5EF4-FFF2-40B4-BE49-F238E27FC236}">
                <a16:creationId xmlns:a16="http://schemas.microsoft.com/office/drawing/2014/main" id="{7EA359CE-73D9-CC23-7487-863F39F357FD}"/>
              </a:ext>
            </a:extLst>
          </p:cNvPr>
          <p:cNvSpPr txBox="1"/>
          <p:nvPr/>
        </p:nvSpPr>
        <p:spPr>
          <a:xfrm>
            <a:off x="9263517" y="6488698"/>
            <a:ext cx="2928483" cy="369302"/>
          </a:xfrm>
          <a:prstGeom prst="rect">
            <a:avLst/>
          </a:prstGeom>
          <a:noFill/>
          <a:ln>
            <a:noFill/>
          </a:ln>
        </p:spPr>
        <p:txBody>
          <a:bodyPr spcFirstLastPara="1" wrap="square" lIns="91425" tIns="91425" rIns="91425" bIns="91425" anchor="t" anchorCtr="0">
            <a:spAutoFit/>
          </a:bodyPr>
          <a:lstStyle/>
          <a:p>
            <a:pPr marL="76200" algn="r">
              <a:buSzPts val="2400"/>
            </a:pPr>
            <a:r>
              <a:rPr lang="it-IT" sz="1200" b="1" dirty="0" err="1">
                <a:solidFill>
                  <a:srgbClr val="C00000"/>
                </a:solidFill>
                <a:latin typeface="+mj-lt"/>
              </a:rPr>
              <a:t>Bhatnagar</a:t>
            </a:r>
            <a:r>
              <a:rPr lang="it-IT" sz="1200" b="1" dirty="0">
                <a:solidFill>
                  <a:srgbClr val="C00000"/>
                </a:solidFill>
                <a:latin typeface="+mj-lt"/>
              </a:rPr>
              <a:t> R et al. NEJM 2018</a:t>
            </a:r>
            <a:endParaRPr sz="1200" b="1" dirty="0">
              <a:solidFill>
                <a:srgbClr val="C00000"/>
              </a:solidFill>
              <a:latin typeface="+mj-lt"/>
            </a:endParaRPr>
          </a:p>
        </p:txBody>
      </p:sp>
      <p:sp>
        <p:nvSpPr>
          <p:cNvPr id="8" name="CasellaDiTesto 7">
            <a:extLst>
              <a:ext uri="{FF2B5EF4-FFF2-40B4-BE49-F238E27FC236}">
                <a16:creationId xmlns:a16="http://schemas.microsoft.com/office/drawing/2014/main" id="{9350B3FA-105B-A059-E784-AD39777DB352}"/>
              </a:ext>
            </a:extLst>
          </p:cNvPr>
          <p:cNvSpPr txBox="1"/>
          <p:nvPr/>
        </p:nvSpPr>
        <p:spPr>
          <a:xfrm>
            <a:off x="1042618" y="5418017"/>
            <a:ext cx="10246210" cy="984885"/>
          </a:xfrm>
          <a:prstGeom prst="rect">
            <a:avLst/>
          </a:prstGeom>
          <a:solidFill>
            <a:srgbClr val="C00000"/>
          </a:solidFill>
          <a:ln>
            <a:solidFill>
              <a:schemeClr val="tx1"/>
            </a:solidFill>
          </a:ln>
        </p:spPr>
        <p:txBody>
          <a:bodyPr wrap="square">
            <a:spAutoFit/>
          </a:bodyPr>
          <a:lstStyle>
            <a:defPPr marR="0" lvl="0" algn="l" rtl="0">
              <a:lnSpc>
                <a:spcPct val="100000"/>
              </a:lnSpc>
              <a:spcBef>
                <a:spcPts val="0"/>
              </a:spcBef>
              <a:spcAft>
                <a:spcPts val="0"/>
              </a:spcAft>
              <a:defRPr/>
            </a:defPPr>
            <a:lvl1pPr marL="342900" indent="-342900">
              <a:buFont typeface="Arial" panose="020B0604020202020204" pitchFamily="34" charset="0"/>
              <a:buChar char="•"/>
              <a:defRPr sz="2000" b="1" i="1">
                <a:solidFill>
                  <a:schemeClr val="tx1"/>
                </a:solidFill>
                <a:effectLst/>
                <a:latin typeface="Arial" panose="020B0604020202020204" pitchFamily="34" charset="0"/>
                <a:cs typeface="Arial" panose="020B0604020202020204" pitchFamily="34" charset="0"/>
              </a:defRPr>
            </a:lvl1pPr>
          </a:lstStyle>
          <a:p>
            <a:pPr marL="0" indent="0" algn="ctr">
              <a:buNone/>
            </a:pPr>
            <a:r>
              <a:rPr lang="en-US" b="0" dirty="0">
                <a:solidFill>
                  <a:schemeClr val="bg1"/>
                </a:solidFill>
              </a:rPr>
              <a:t>“where the clinician or patient</a:t>
            </a:r>
            <a:r>
              <a:rPr lang="en-US" dirty="0">
                <a:solidFill>
                  <a:schemeClr val="bg1"/>
                </a:solidFill>
              </a:rPr>
              <a:t> deems achieving pleurodesis and IPC removal to be important</a:t>
            </a:r>
            <a:r>
              <a:rPr lang="en-US" b="0" dirty="0">
                <a:solidFill>
                  <a:schemeClr val="bg1"/>
                </a:solidFill>
              </a:rPr>
              <a:t>.” </a:t>
            </a:r>
          </a:p>
          <a:p>
            <a:pPr marL="0" indent="0" algn="ctr">
              <a:buNone/>
            </a:pPr>
            <a:r>
              <a:rPr lang="en-US" sz="1800" b="0" dirty="0">
                <a:solidFill>
                  <a:schemeClr val="bg1"/>
                </a:solidFill>
              </a:rPr>
              <a:t>BTS 2023</a:t>
            </a:r>
            <a:endParaRPr lang="it-IT" sz="1800" b="0" dirty="0">
              <a:solidFill>
                <a:schemeClr val="bg1"/>
              </a:solidFill>
            </a:endParaRPr>
          </a:p>
        </p:txBody>
      </p:sp>
    </p:spTree>
    <p:extLst>
      <p:ext uri="{BB962C8B-B14F-4D97-AF65-F5344CB8AC3E}">
        <p14:creationId xmlns:p14="http://schemas.microsoft.com/office/powerpoint/2010/main" val="2268130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8">
          <a:extLst>
            <a:ext uri="{FF2B5EF4-FFF2-40B4-BE49-F238E27FC236}">
              <a16:creationId xmlns:a16="http://schemas.microsoft.com/office/drawing/2014/main" id="{E73CBA8F-D5B8-4E0A-739E-CA3076D7A56B}"/>
            </a:ext>
          </a:extLst>
        </p:cNvPr>
        <p:cNvGrpSpPr/>
        <p:nvPr/>
      </p:nvGrpSpPr>
      <p:grpSpPr>
        <a:xfrm>
          <a:off x="0" y="0"/>
          <a:ext cx="0" cy="0"/>
          <a:chOff x="0" y="0"/>
          <a:chExt cx="0" cy="0"/>
        </a:xfrm>
      </p:grpSpPr>
      <p:sp>
        <p:nvSpPr>
          <p:cNvPr id="4" name="Google Shape;169;p12">
            <a:extLst>
              <a:ext uri="{FF2B5EF4-FFF2-40B4-BE49-F238E27FC236}">
                <a16:creationId xmlns:a16="http://schemas.microsoft.com/office/drawing/2014/main" id="{B08E9B5E-4B8D-D51D-A55B-E4501CAAF5A8}"/>
              </a:ext>
            </a:extLst>
          </p:cNvPr>
          <p:cNvSpPr txBox="1">
            <a:spLocks noGrp="1"/>
          </p:cNvSpPr>
          <p:nvPr>
            <p:ph type="title"/>
          </p:nvPr>
        </p:nvSpPr>
        <p:spPr>
          <a:xfrm>
            <a:off x="757348" y="105477"/>
            <a:ext cx="10677304" cy="1325700"/>
          </a:xfrm>
          <a:prstGeom prst="rect">
            <a:avLst/>
          </a:prstGeom>
          <a:noFill/>
          <a:ln>
            <a:noFill/>
          </a:ln>
        </p:spPr>
        <p:txBody>
          <a:bodyPr spcFirstLastPara="1" wrap="square" lIns="91425" tIns="45700" rIns="91425" bIns="45700" anchor="ctr" anchorCtr="0">
            <a:normAutofit/>
          </a:bodyPr>
          <a:lstStyle/>
          <a:p>
            <a:pPr lvl="0">
              <a:buSzPts val="4400"/>
            </a:pPr>
            <a:r>
              <a:rPr lang="en-US" dirty="0"/>
              <a:t>Contact Model with Territorial Medicine and Patients</a:t>
            </a:r>
            <a:endParaRPr lang="it-IT" dirty="0"/>
          </a:p>
        </p:txBody>
      </p:sp>
      <p:sp>
        <p:nvSpPr>
          <p:cNvPr id="10" name="CasellaDiTesto 9">
            <a:extLst>
              <a:ext uri="{FF2B5EF4-FFF2-40B4-BE49-F238E27FC236}">
                <a16:creationId xmlns:a16="http://schemas.microsoft.com/office/drawing/2014/main" id="{D5F72024-73EB-613C-0D43-4E8AEA7970AB}"/>
              </a:ext>
            </a:extLst>
          </p:cNvPr>
          <p:cNvSpPr txBox="1"/>
          <p:nvPr/>
        </p:nvSpPr>
        <p:spPr>
          <a:xfrm>
            <a:off x="7752102" y="5155761"/>
            <a:ext cx="2155565" cy="400110"/>
          </a:xfrm>
          <a:prstGeom prst="rect">
            <a:avLst/>
          </a:prstGeo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algn="ctr"/>
            <a:r>
              <a:rPr lang="en-US" sz="2000" b="1" dirty="0">
                <a:solidFill>
                  <a:schemeClr val="tx1"/>
                </a:solidFill>
                <a:latin typeface="Arial" panose="020B0604020202020204" pitchFamily="34" charset="0"/>
                <a:cs typeface="Arial" panose="020B0604020202020204" pitchFamily="34" charset="0"/>
              </a:rPr>
              <a:t>Physician</a:t>
            </a:r>
            <a:endParaRPr lang="it-IT" sz="2000" b="1" dirty="0">
              <a:solidFill>
                <a:schemeClr val="tx1"/>
              </a:solidFill>
              <a:latin typeface="Arial" panose="020B0604020202020204" pitchFamily="34" charset="0"/>
              <a:cs typeface="Arial" panose="020B0604020202020204" pitchFamily="34" charset="0"/>
            </a:endParaRPr>
          </a:p>
        </p:txBody>
      </p:sp>
      <p:sp>
        <p:nvSpPr>
          <p:cNvPr id="11" name="CasellaDiTesto 10">
            <a:extLst>
              <a:ext uri="{FF2B5EF4-FFF2-40B4-BE49-F238E27FC236}">
                <a16:creationId xmlns:a16="http://schemas.microsoft.com/office/drawing/2014/main" id="{0C2FDD22-0A8B-7F78-0C96-A3FD4F4CE5FD}"/>
              </a:ext>
            </a:extLst>
          </p:cNvPr>
          <p:cNvSpPr txBox="1"/>
          <p:nvPr/>
        </p:nvSpPr>
        <p:spPr>
          <a:xfrm>
            <a:off x="4966472" y="1798775"/>
            <a:ext cx="2155565" cy="400110"/>
          </a:xfrm>
          <a:prstGeom prst="rect">
            <a:avLst/>
          </a:prstGeo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algn="ctr"/>
            <a:r>
              <a:rPr lang="en-US" sz="2000" b="1" dirty="0">
                <a:solidFill>
                  <a:schemeClr val="tx1"/>
                </a:solidFill>
                <a:latin typeface="Arial" panose="020B0604020202020204" pitchFamily="34" charset="0"/>
                <a:cs typeface="Arial" panose="020B0604020202020204" pitchFamily="34" charset="0"/>
              </a:rPr>
              <a:t>Patient</a:t>
            </a:r>
            <a:endParaRPr lang="it-IT" sz="2000" b="1" dirty="0">
              <a:solidFill>
                <a:schemeClr val="tx1"/>
              </a:solidFill>
              <a:latin typeface="Arial" panose="020B0604020202020204" pitchFamily="34" charset="0"/>
              <a:cs typeface="Arial" panose="020B0604020202020204" pitchFamily="34" charset="0"/>
            </a:endParaRPr>
          </a:p>
        </p:txBody>
      </p:sp>
      <p:sp>
        <p:nvSpPr>
          <p:cNvPr id="12" name="CasellaDiTesto 11">
            <a:extLst>
              <a:ext uri="{FF2B5EF4-FFF2-40B4-BE49-F238E27FC236}">
                <a16:creationId xmlns:a16="http://schemas.microsoft.com/office/drawing/2014/main" id="{75A257AA-8268-23D7-711B-E98DEE651313}"/>
              </a:ext>
            </a:extLst>
          </p:cNvPr>
          <p:cNvSpPr txBox="1"/>
          <p:nvPr/>
        </p:nvSpPr>
        <p:spPr>
          <a:xfrm>
            <a:off x="900348" y="5023127"/>
            <a:ext cx="3436061" cy="707886"/>
          </a:xfrm>
          <a:prstGeom prst="rect">
            <a:avLst/>
          </a:prstGeo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defPPr marR="0" lvl="0" algn="l" rtl="0">
              <a:lnSpc>
                <a:spcPct val="100000"/>
              </a:lnSpc>
              <a:spcBef>
                <a:spcPts val="0"/>
              </a:spcBef>
              <a:spcAft>
                <a:spcPts val="0"/>
              </a:spcAft>
            </a:defPPr>
            <a:lvl1pPr algn="ctr">
              <a:defRPr sz="2000">
                <a:solidFill>
                  <a:schemeClr val="tx1"/>
                </a:solidFill>
                <a:latin typeface="Arial" panose="020B0604020202020204" pitchFamily="34" charset="0"/>
                <a:cs typeface="Arial" panose="020B0604020202020204" pitchFamily="34" charset="0"/>
              </a:defRPr>
            </a:lvl1pPr>
          </a:lstStyle>
          <a:p>
            <a:r>
              <a:rPr lang="en-US" b="1" dirty="0"/>
              <a:t>Home nurse or </a:t>
            </a:r>
          </a:p>
          <a:p>
            <a:r>
              <a:rPr lang="en-US" b="1" dirty="0"/>
              <a:t>Palliative care specialist</a:t>
            </a:r>
            <a:endParaRPr lang="it-IT" b="1" dirty="0"/>
          </a:p>
        </p:txBody>
      </p:sp>
      <p:pic>
        <p:nvPicPr>
          <p:cNvPr id="8" name="Picture 2">
            <a:extLst>
              <a:ext uri="{FF2B5EF4-FFF2-40B4-BE49-F238E27FC236}">
                <a16:creationId xmlns:a16="http://schemas.microsoft.com/office/drawing/2014/main" id="{6B1D39CF-9940-87C9-384E-AE30192313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6" t="5465" r="51462" b="51802"/>
          <a:stretch/>
        </p:blipFill>
        <p:spPr bwMode="auto">
          <a:xfrm>
            <a:off x="7893955" y="2977947"/>
            <a:ext cx="609344" cy="62051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a:extLst>
              <a:ext uri="{FF2B5EF4-FFF2-40B4-BE49-F238E27FC236}">
                <a16:creationId xmlns:a16="http://schemas.microsoft.com/office/drawing/2014/main" id="{43D5D893-6B9A-8E74-7497-11FE9D963B6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034" t="24045" r="24026" b="24262"/>
          <a:stretch/>
        </p:blipFill>
        <p:spPr bwMode="auto">
          <a:xfrm>
            <a:off x="8638628" y="2977947"/>
            <a:ext cx="609344" cy="62051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a:extLst>
              <a:ext uri="{FF2B5EF4-FFF2-40B4-BE49-F238E27FC236}">
                <a16:creationId xmlns:a16="http://schemas.microsoft.com/office/drawing/2014/main" id="{11717859-E9FD-1D7B-769C-DC739F51EA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6" t="5465" r="51462" b="51802"/>
          <a:stretch/>
        </p:blipFill>
        <p:spPr bwMode="auto">
          <a:xfrm>
            <a:off x="5309183" y="5667406"/>
            <a:ext cx="609344" cy="62051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a:extLst>
              <a:ext uri="{FF2B5EF4-FFF2-40B4-BE49-F238E27FC236}">
                <a16:creationId xmlns:a16="http://schemas.microsoft.com/office/drawing/2014/main" id="{E39D4160-D4E2-0E97-F61D-567771F7F6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034" t="24045" r="24026" b="24262"/>
          <a:stretch/>
        </p:blipFill>
        <p:spPr bwMode="auto">
          <a:xfrm>
            <a:off x="6176862" y="5667405"/>
            <a:ext cx="609344" cy="62051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
            <a:extLst>
              <a:ext uri="{FF2B5EF4-FFF2-40B4-BE49-F238E27FC236}">
                <a16:creationId xmlns:a16="http://schemas.microsoft.com/office/drawing/2014/main" id="{9656799B-0DFC-D0A2-B4B8-BB4F48DF5C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6" t="5465" r="51462" b="51802"/>
          <a:stretch/>
        </p:blipFill>
        <p:spPr bwMode="auto">
          <a:xfrm>
            <a:off x="3507704" y="2977946"/>
            <a:ext cx="609344" cy="620517"/>
          </a:xfrm>
          <a:prstGeom prst="rect">
            <a:avLst/>
          </a:prstGeom>
          <a:noFill/>
          <a:extLst>
            <a:ext uri="{909E8E84-426E-40DD-AFC4-6F175D3DCCD1}">
              <a14:hiddenFill xmlns:a14="http://schemas.microsoft.com/office/drawing/2010/main">
                <a:solidFill>
                  <a:srgbClr val="FFFFFF"/>
                </a:solidFill>
              </a14:hiddenFill>
            </a:ext>
          </a:extLst>
        </p:spPr>
      </p:pic>
      <p:sp>
        <p:nvSpPr>
          <p:cNvPr id="18" name="Freccia bidirezionale verticale 17">
            <a:extLst>
              <a:ext uri="{FF2B5EF4-FFF2-40B4-BE49-F238E27FC236}">
                <a16:creationId xmlns:a16="http://schemas.microsoft.com/office/drawing/2014/main" id="{6A965389-E95A-C08D-F438-45997C57958D}"/>
              </a:ext>
            </a:extLst>
          </p:cNvPr>
          <p:cNvSpPr/>
          <p:nvPr/>
        </p:nvSpPr>
        <p:spPr>
          <a:xfrm rot="8182830">
            <a:off x="7358197" y="2456326"/>
            <a:ext cx="357601" cy="2397590"/>
          </a:xfrm>
          <a:prstGeom prst="upDownArrow">
            <a:avLst>
              <a:gd name="adj1" fmla="val 49850"/>
              <a:gd name="adj2" fmla="val 99400"/>
            </a:avLst>
          </a:prstGeom>
          <a:solidFill>
            <a:srgbClr val="C0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5" name="Freccia bidirezionale verticale 4">
            <a:extLst>
              <a:ext uri="{FF2B5EF4-FFF2-40B4-BE49-F238E27FC236}">
                <a16:creationId xmlns:a16="http://schemas.microsoft.com/office/drawing/2014/main" id="{6FD73852-9FBA-54B2-30CD-AB2843B00508}"/>
              </a:ext>
            </a:extLst>
          </p:cNvPr>
          <p:cNvSpPr/>
          <p:nvPr/>
        </p:nvSpPr>
        <p:spPr>
          <a:xfrm rot="13402822">
            <a:off x="4427419" y="2459228"/>
            <a:ext cx="357601" cy="2397590"/>
          </a:xfrm>
          <a:prstGeom prst="upDownArrow">
            <a:avLst>
              <a:gd name="adj1" fmla="val 49850"/>
              <a:gd name="adj2" fmla="val 99400"/>
            </a:avLst>
          </a:prstGeom>
          <a:solidFill>
            <a:srgbClr val="C0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7" name="Freccia bidirezionale verticale 6">
            <a:extLst>
              <a:ext uri="{FF2B5EF4-FFF2-40B4-BE49-F238E27FC236}">
                <a16:creationId xmlns:a16="http://schemas.microsoft.com/office/drawing/2014/main" id="{CAFEC184-3A4C-5B7E-B465-F90153C584C0}"/>
              </a:ext>
            </a:extLst>
          </p:cNvPr>
          <p:cNvSpPr/>
          <p:nvPr/>
        </p:nvSpPr>
        <p:spPr>
          <a:xfrm rot="16200000">
            <a:off x="5865455" y="4178275"/>
            <a:ext cx="357601" cy="2397590"/>
          </a:xfrm>
          <a:prstGeom prst="upDownArrow">
            <a:avLst>
              <a:gd name="adj1" fmla="val 49850"/>
              <a:gd name="adj2" fmla="val 99400"/>
            </a:avLst>
          </a:prstGeom>
          <a:solidFill>
            <a:srgbClr val="C0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extBox 1">
            <a:extLst>
              <a:ext uri="{FF2B5EF4-FFF2-40B4-BE49-F238E27FC236}">
                <a16:creationId xmlns:a16="http://schemas.microsoft.com/office/drawing/2014/main" id="{52A84D55-7935-B608-7F35-878650C86105}"/>
              </a:ext>
            </a:extLst>
          </p:cNvPr>
          <p:cNvSpPr txBox="1"/>
          <p:nvPr/>
        </p:nvSpPr>
        <p:spPr>
          <a:xfrm>
            <a:off x="3475865" y="6399456"/>
            <a:ext cx="5401993" cy="400110"/>
          </a:xfrm>
          <a:prstGeom prst="rect">
            <a:avLst/>
          </a:prstGeom>
          <a:noFill/>
        </p:spPr>
        <p:txBody>
          <a:bodyPr wrap="square" rtlCol="0">
            <a:spAutoFit/>
          </a:bodyPr>
          <a:lstStyle/>
          <a:p>
            <a:pPr algn="ctr"/>
            <a:r>
              <a:rPr lang="en-GB" sz="2000" b="1" dirty="0"/>
              <a:t>Early reporting allows early intervention! </a:t>
            </a:r>
            <a:endParaRPr lang="en-US" sz="2000" b="1" dirty="0"/>
          </a:p>
        </p:txBody>
      </p:sp>
    </p:spTree>
    <p:extLst>
      <p:ext uri="{BB962C8B-B14F-4D97-AF65-F5344CB8AC3E}">
        <p14:creationId xmlns:p14="http://schemas.microsoft.com/office/powerpoint/2010/main" val="188877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8">
          <a:extLst>
            <a:ext uri="{FF2B5EF4-FFF2-40B4-BE49-F238E27FC236}">
              <a16:creationId xmlns:a16="http://schemas.microsoft.com/office/drawing/2014/main" id="{E73CBA8F-D5B8-4E0A-739E-CA3076D7A56B}"/>
            </a:ext>
          </a:extLst>
        </p:cNvPr>
        <p:cNvGrpSpPr/>
        <p:nvPr/>
      </p:nvGrpSpPr>
      <p:grpSpPr>
        <a:xfrm>
          <a:off x="0" y="0"/>
          <a:ext cx="0" cy="0"/>
          <a:chOff x="0" y="0"/>
          <a:chExt cx="0" cy="0"/>
        </a:xfrm>
      </p:grpSpPr>
      <p:sp>
        <p:nvSpPr>
          <p:cNvPr id="4" name="Google Shape;169;p12">
            <a:extLst>
              <a:ext uri="{FF2B5EF4-FFF2-40B4-BE49-F238E27FC236}">
                <a16:creationId xmlns:a16="http://schemas.microsoft.com/office/drawing/2014/main" id="{B08E9B5E-4B8D-D51D-A55B-E4501CAAF5A8}"/>
              </a:ext>
            </a:extLst>
          </p:cNvPr>
          <p:cNvSpPr txBox="1">
            <a:spLocks noGrp="1"/>
          </p:cNvSpPr>
          <p:nvPr>
            <p:ph type="title"/>
          </p:nvPr>
        </p:nvSpPr>
        <p:spPr>
          <a:xfrm>
            <a:off x="838200" y="40338"/>
            <a:ext cx="10515600" cy="1325700"/>
          </a:xfrm>
          <a:prstGeom prst="rect">
            <a:avLst/>
          </a:prstGeom>
          <a:noFill/>
          <a:ln>
            <a:noFill/>
          </a:ln>
        </p:spPr>
        <p:txBody>
          <a:bodyPr spcFirstLastPara="1" wrap="square" lIns="91425" tIns="45700" rIns="91425" bIns="45700" anchor="ctr" anchorCtr="0">
            <a:normAutofit/>
          </a:bodyPr>
          <a:lstStyle/>
          <a:p>
            <a:pPr lvl="0">
              <a:buSzPts val="4400"/>
            </a:pPr>
            <a:r>
              <a:rPr lang="it-IT" dirty="0" err="1"/>
              <a:t>Outpatient</a:t>
            </a:r>
            <a:r>
              <a:rPr lang="it-IT" dirty="0"/>
              <a:t> Management Model</a:t>
            </a:r>
          </a:p>
        </p:txBody>
      </p:sp>
      <p:sp>
        <p:nvSpPr>
          <p:cNvPr id="2" name="Freccia a destra 1">
            <a:extLst>
              <a:ext uri="{FF2B5EF4-FFF2-40B4-BE49-F238E27FC236}">
                <a16:creationId xmlns:a16="http://schemas.microsoft.com/office/drawing/2014/main" id="{799D913B-9F0C-834F-4D9B-4933010CCE94}"/>
              </a:ext>
            </a:extLst>
          </p:cNvPr>
          <p:cNvSpPr/>
          <p:nvPr/>
        </p:nvSpPr>
        <p:spPr>
          <a:xfrm>
            <a:off x="3259122" y="3429000"/>
            <a:ext cx="851107" cy="344129"/>
          </a:xfrm>
          <a:prstGeom prst="rightArrow">
            <a:avLst/>
          </a:prstGeom>
          <a:solidFill>
            <a:srgbClr val="C00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CasellaDiTesto 9">
            <a:extLst>
              <a:ext uri="{FF2B5EF4-FFF2-40B4-BE49-F238E27FC236}">
                <a16:creationId xmlns:a16="http://schemas.microsoft.com/office/drawing/2014/main" id="{D5F72024-73EB-613C-0D43-4E8AEA7970AB}"/>
              </a:ext>
            </a:extLst>
          </p:cNvPr>
          <p:cNvSpPr txBox="1"/>
          <p:nvPr/>
        </p:nvSpPr>
        <p:spPr>
          <a:xfrm>
            <a:off x="4460535" y="3429000"/>
            <a:ext cx="2805590" cy="2554545"/>
          </a:xfrm>
          <a:prstGeom prst="rect">
            <a:avLst/>
          </a:prstGeom>
          <a:solidFill>
            <a:schemeClr val="accent1">
              <a:lumMod val="40000"/>
              <a:lumOff val="6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algn="just"/>
            <a:r>
              <a:rPr lang="en-US" sz="2000" b="1" dirty="0">
                <a:solidFill>
                  <a:schemeClr val="tx1"/>
                </a:solidFill>
                <a:latin typeface="Arial" panose="020B0604020202020204" pitchFamily="34" charset="0"/>
                <a:cs typeface="Arial" panose="020B0604020202020204" pitchFamily="34" charset="0"/>
              </a:rPr>
              <a:t>Clinical evaluation</a:t>
            </a:r>
          </a:p>
          <a:p>
            <a:pPr marL="342900" indent="-342900" algn="jus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Symptoms
Complications</a:t>
            </a:r>
          </a:p>
          <a:p>
            <a:pPr marL="342900" indent="-342900" algn="jus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Drainage diary</a:t>
            </a:r>
          </a:p>
          <a:p>
            <a:pPr algn="just"/>
            <a:endParaRPr lang="en-US" sz="2000" b="1" dirty="0">
              <a:solidFill>
                <a:schemeClr val="tx1"/>
              </a:solidFill>
              <a:latin typeface="Arial" panose="020B0604020202020204" pitchFamily="34" charset="0"/>
              <a:cs typeface="Arial" panose="020B0604020202020204" pitchFamily="34" charset="0"/>
            </a:endParaRPr>
          </a:p>
          <a:p>
            <a:pPr algn="just"/>
            <a:r>
              <a:rPr lang="en-US" sz="2000" b="1" dirty="0">
                <a:solidFill>
                  <a:schemeClr val="tx1"/>
                </a:solidFill>
                <a:latin typeface="Arial" panose="020B0604020202020204" pitchFamily="34" charset="0"/>
                <a:cs typeface="Arial" panose="020B0604020202020204" pitchFamily="34" charset="0"/>
              </a:rPr>
              <a:t>Thoracic ultrasound</a:t>
            </a:r>
          </a:p>
          <a:p>
            <a:pPr marL="342900" indent="-342900" algn="jus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Pleurodesis
Remaining PE</a:t>
            </a:r>
            <a:endParaRPr lang="it-IT" sz="2000" dirty="0">
              <a:solidFill>
                <a:schemeClr val="tx1"/>
              </a:solidFill>
              <a:latin typeface="Arial" panose="020B0604020202020204" pitchFamily="34" charset="0"/>
              <a:cs typeface="Arial" panose="020B0604020202020204" pitchFamily="34" charset="0"/>
            </a:endParaRPr>
          </a:p>
        </p:txBody>
      </p:sp>
      <p:sp>
        <p:nvSpPr>
          <p:cNvPr id="12" name="CasellaDiTesto 11">
            <a:extLst>
              <a:ext uri="{FF2B5EF4-FFF2-40B4-BE49-F238E27FC236}">
                <a16:creationId xmlns:a16="http://schemas.microsoft.com/office/drawing/2014/main" id="{75A257AA-8268-23D7-711B-E98DEE651313}"/>
              </a:ext>
            </a:extLst>
          </p:cNvPr>
          <p:cNvSpPr txBox="1"/>
          <p:nvPr/>
        </p:nvSpPr>
        <p:spPr>
          <a:xfrm>
            <a:off x="4460535" y="1894134"/>
            <a:ext cx="2805590" cy="1015663"/>
          </a:xfrm>
          <a:prstGeom prst="rect">
            <a:avLst/>
          </a:prstGeom>
          <a:solidFill>
            <a:schemeClr val="accent4">
              <a:lumMod val="40000"/>
              <a:lumOff val="6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algn="ctr"/>
            <a:r>
              <a:rPr lang="en-US" sz="2000" b="1" dirty="0">
                <a:solidFill>
                  <a:schemeClr val="tx1"/>
                </a:solidFill>
                <a:latin typeface="Arial" panose="020B0604020202020204" pitchFamily="34" charset="0"/>
                <a:cs typeface="Arial" panose="020B0604020202020204" pitchFamily="34" charset="0"/>
              </a:rPr>
              <a:t>Chest x-ray </a:t>
            </a:r>
            <a:r>
              <a:rPr lang="en-US" sz="2000" dirty="0">
                <a:solidFill>
                  <a:schemeClr val="tx1"/>
                </a:solidFill>
                <a:latin typeface="Arial" panose="020B0604020202020204" pitchFamily="34" charset="0"/>
                <a:cs typeface="Arial" panose="020B0604020202020204" pitchFamily="34" charset="0"/>
              </a:rPr>
              <a:t>the days before the visit or on the same day</a:t>
            </a:r>
            <a:endParaRPr lang="it-IT" sz="2000" dirty="0">
              <a:solidFill>
                <a:schemeClr val="tx1"/>
              </a:solidFill>
              <a:latin typeface="Arial" panose="020B0604020202020204" pitchFamily="34" charset="0"/>
              <a:cs typeface="Arial" panose="020B0604020202020204" pitchFamily="34" charset="0"/>
            </a:endParaRPr>
          </a:p>
        </p:txBody>
      </p:sp>
      <p:sp>
        <p:nvSpPr>
          <p:cNvPr id="5" name="Freccia a destra 4">
            <a:extLst>
              <a:ext uri="{FF2B5EF4-FFF2-40B4-BE49-F238E27FC236}">
                <a16:creationId xmlns:a16="http://schemas.microsoft.com/office/drawing/2014/main" id="{0C43CE9F-423D-7B5D-C320-4214FB25FFAC}"/>
              </a:ext>
            </a:extLst>
          </p:cNvPr>
          <p:cNvSpPr/>
          <p:nvPr/>
        </p:nvSpPr>
        <p:spPr>
          <a:xfrm>
            <a:off x="7616432" y="3428999"/>
            <a:ext cx="851107" cy="344129"/>
          </a:xfrm>
          <a:prstGeom prst="rightArrow">
            <a:avLst/>
          </a:prstGeom>
          <a:solidFill>
            <a:srgbClr val="C00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7" name="CasellaDiTesto 6">
            <a:extLst>
              <a:ext uri="{FF2B5EF4-FFF2-40B4-BE49-F238E27FC236}">
                <a16:creationId xmlns:a16="http://schemas.microsoft.com/office/drawing/2014/main" id="{E4C0ACAF-A607-BAB8-5908-A0C6B1A5EED8}"/>
              </a:ext>
            </a:extLst>
          </p:cNvPr>
          <p:cNvSpPr txBox="1"/>
          <p:nvPr/>
        </p:nvSpPr>
        <p:spPr>
          <a:xfrm>
            <a:off x="8867093" y="2687132"/>
            <a:ext cx="3091626" cy="1938992"/>
          </a:xfrm>
          <a:prstGeom prst="rect">
            <a:avLst/>
          </a:prstGeom>
          <a:solidFill>
            <a:srgbClr val="92D05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algn="just"/>
            <a:r>
              <a:rPr lang="en-US" sz="2000" b="1" dirty="0">
                <a:solidFill>
                  <a:schemeClr val="tx1"/>
                </a:solidFill>
                <a:latin typeface="Arial" panose="020B0604020202020204" pitchFamily="34" charset="0"/>
                <a:cs typeface="Arial" panose="020B0604020202020204" pitchFamily="34" charset="0"/>
              </a:rPr>
              <a:t>Programming</a:t>
            </a:r>
          </a:p>
          <a:p>
            <a:pPr marL="342900" indent="-342900" algn="jus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IPC Removal
Complication management 
Best supportive care
Other</a:t>
            </a:r>
          </a:p>
        </p:txBody>
      </p:sp>
      <p:sp>
        <p:nvSpPr>
          <p:cNvPr id="8" name="CasellaDiTesto 7">
            <a:extLst>
              <a:ext uri="{FF2B5EF4-FFF2-40B4-BE49-F238E27FC236}">
                <a16:creationId xmlns:a16="http://schemas.microsoft.com/office/drawing/2014/main" id="{880C78FE-E99F-7C0F-8A82-DACB2A4CD3DF}"/>
              </a:ext>
            </a:extLst>
          </p:cNvPr>
          <p:cNvSpPr txBox="1"/>
          <p:nvPr/>
        </p:nvSpPr>
        <p:spPr>
          <a:xfrm>
            <a:off x="233281" y="1595350"/>
            <a:ext cx="2805590" cy="1015663"/>
          </a:xfrm>
          <a:prstGeom prst="rect">
            <a:avLst/>
          </a:prstGeom>
          <a:solidFill>
            <a:schemeClr val="accent2">
              <a:lumMod val="60000"/>
              <a:lumOff val="4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algn="ctr"/>
            <a:r>
              <a:rPr lang="en-US" sz="2000" dirty="0">
                <a:solidFill>
                  <a:schemeClr val="tx1"/>
                </a:solidFill>
                <a:latin typeface="Arial" panose="020B0604020202020204" pitchFamily="34" charset="0"/>
                <a:cs typeface="Arial" panose="020B0604020202020204" pitchFamily="34" charset="0"/>
              </a:rPr>
              <a:t>Check </a:t>
            </a:r>
            <a:r>
              <a:rPr lang="en-US" sz="2000" b="1" dirty="0">
                <a:solidFill>
                  <a:schemeClr val="tx1"/>
                </a:solidFill>
                <a:latin typeface="Arial" panose="020B0604020202020204" pitchFamily="34" charset="0"/>
                <a:cs typeface="Arial" panose="020B0604020202020204" pitchFamily="34" charset="0"/>
              </a:rPr>
              <a:t>2 weeks </a:t>
            </a:r>
            <a:r>
              <a:rPr lang="en-US" sz="2000" dirty="0">
                <a:solidFill>
                  <a:schemeClr val="tx1"/>
                </a:solidFill>
                <a:latin typeface="Arial" panose="020B0604020202020204" pitchFamily="34" charset="0"/>
                <a:cs typeface="Arial" panose="020B0604020202020204" pitchFamily="34" charset="0"/>
              </a:rPr>
              <a:t>after IPC placement, then </a:t>
            </a:r>
            <a:r>
              <a:rPr lang="en-US" sz="2000" b="1" dirty="0">
                <a:solidFill>
                  <a:schemeClr val="tx1"/>
                </a:solidFill>
                <a:latin typeface="Arial" panose="020B0604020202020204" pitchFamily="34" charset="0"/>
                <a:cs typeface="Arial" panose="020B0604020202020204" pitchFamily="34" charset="0"/>
              </a:rPr>
              <a:t>every month</a:t>
            </a:r>
          </a:p>
        </p:txBody>
      </p:sp>
      <p:sp>
        <p:nvSpPr>
          <p:cNvPr id="3" name="CasellaDiTesto 2">
            <a:extLst>
              <a:ext uri="{FF2B5EF4-FFF2-40B4-BE49-F238E27FC236}">
                <a16:creationId xmlns:a16="http://schemas.microsoft.com/office/drawing/2014/main" id="{20385D99-EF77-7973-EDED-A88D24CF9DEF}"/>
              </a:ext>
            </a:extLst>
          </p:cNvPr>
          <p:cNvSpPr txBox="1"/>
          <p:nvPr/>
        </p:nvSpPr>
        <p:spPr>
          <a:xfrm>
            <a:off x="220462" y="2994909"/>
            <a:ext cx="2805590" cy="707886"/>
          </a:xfrm>
          <a:prstGeom prst="rect">
            <a:avLst/>
          </a:prstGeom>
          <a:solidFill>
            <a:schemeClr val="accent2">
              <a:lumMod val="40000"/>
              <a:lumOff val="6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algn="ctr"/>
            <a:r>
              <a:rPr lang="en-US" sz="2000" b="1" dirty="0">
                <a:solidFill>
                  <a:schemeClr val="tx1"/>
                </a:solidFill>
                <a:latin typeface="Arial" panose="020B0604020202020204" pitchFamily="34" charset="0"/>
                <a:cs typeface="Arial" panose="020B0604020202020204" pitchFamily="34" charset="0"/>
              </a:rPr>
              <a:t>Daily drainage </a:t>
            </a:r>
            <a:r>
              <a:rPr lang="en-US" sz="2000" dirty="0">
                <a:solidFill>
                  <a:schemeClr val="tx1"/>
                </a:solidFill>
                <a:latin typeface="Arial" panose="020B0604020202020204" pitchFamily="34" charset="0"/>
                <a:cs typeface="Arial" panose="020B0604020202020204" pitchFamily="34" charset="0"/>
              </a:rPr>
              <a:t>or other frequency</a:t>
            </a:r>
            <a:endParaRPr lang="it-IT" sz="2000" dirty="0">
              <a:solidFill>
                <a:schemeClr val="tx1"/>
              </a:solidFill>
              <a:latin typeface="Arial" panose="020B0604020202020204" pitchFamily="34" charset="0"/>
              <a:cs typeface="Arial" panose="020B0604020202020204" pitchFamily="34" charset="0"/>
            </a:endParaRPr>
          </a:p>
        </p:txBody>
      </p:sp>
      <p:sp>
        <p:nvSpPr>
          <p:cNvPr id="6" name="CasellaDiTesto 5">
            <a:extLst>
              <a:ext uri="{FF2B5EF4-FFF2-40B4-BE49-F238E27FC236}">
                <a16:creationId xmlns:a16="http://schemas.microsoft.com/office/drawing/2014/main" id="{183DF9C8-4E93-E3EB-D3B9-6ED194C85BF2}"/>
              </a:ext>
            </a:extLst>
          </p:cNvPr>
          <p:cNvSpPr txBox="1"/>
          <p:nvPr/>
        </p:nvSpPr>
        <p:spPr>
          <a:xfrm>
            <a:off x="233281" y="4086691"/>
            <a:ext cx="2805590" cy="1938992"/>
          </a:xfrm>
          <a:prstGeom prst="rect">
            <a:avLst/>
          </a:prstGeom>
          <a:solidFill>
            <a:schemeClr val="accent2">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algn="ctr"/>
            <a:r>
              <a:rPr lang="en-US" sz="2000" dirty="0">
                <a:solidFill>
                  <a:schemeClr val="tx1"/>
                </a:solidFill>
                <a:latin typeface="Arial" panose="020B0604020202020204" pitchFamily="34" charset="0"/>
                <a:cs typeface="Arial" panose="020B0604020202020204" pitchFamily="34" charset="0"/>
              </a:rPr>
              <a:t>Remove as much </a:t>
            </a:r>
            <a:r>
              <a:rPr lang="en-US" sz="2000" b="1" dirty="0">
                <a:solidFill>
                  <a:schemeClr val="tx1"/>
                </a:solidFill>
                <a:latin typeface="Arial" panose="020B0604020202020204" pitchFamily="34" charset="0"/>
                <a:cs typeface="Arial" panose="020B0604020202020204" pitchFamily="34" charset="0"/>
              </a:rPr>
              <a:t>volume</a:t>
            </a:r>
            <a:r>
              <a:rPr lang="en-US" sz="2000" dirty="0">
                <a:solidFill>
                  <a:schemeClr val="tx1"/>
                </a:solidFill>
                <a:latin typeface="Arial" panose="020B0604020202020204" pitchFamily="34" charset="0"/>
                <a:cs typeface="Arial" panose="020B0604020202020204" pitchFamily="34" charset="0"/>
              </a:rPr>
              <a:t> as possible up to:</a:t>
            </a:r>
          </a:p>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Spontaneous stop</a:t>
            </a:r>
          </a:p>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Pain
Persistent cough</a:t>
            </a:r>
            <a:endParaRPr lang="it-IT"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7537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838200" y="123857"/>
            <a:ext cx="10515600" cy="1325700"/>
          </a:xfrm>
          <a:prstGeom prst="rect">
            <a:avLst/>
          </a:prstGeom>
          <a:noFill/>
          <a:ln>
            <a:noFill/>
          </a:ln>
        </p:spPr>
        <p:txBody>
          <a:bodyPr spcFirstLastPara="1" wrap="square" lIns="91425" tIns="45700" rIns="91425" bIns="45700" anchor="ctr" anchorCtr="0">
            <a:normAutofit/>
          </a:bodyPr>
          <a:lstStyle/>
          <a:p>
            <a:pPr>
              <a:buSzPts val="4400"/>
            </a:pPr>
            <a:r>
              <a:rPr lang="it-IT" dirty="0" err="1"/>
              <a:t>Criteria</a:t>
            </a:r>
            <a:r>
              <a:rPr lang="it-IT" dirty="0"/>
              <a:t> for IPC </a:t>
            </a:r>
            <a:r>
              <a:rPr lang="it-IT" dirty="0" err="1"/>
              <a:t>removal</a:t>
            </a:r>
            <a:endParaRPr dirty="0"/>
          </a:p>
        </p:txBody>
      </p:sp>
      <p:graphicFrame>
        <p:nvGraphicFramePr>
          <p:cNvPr id="2" name="Tabella 1">
            <a:extLst>
              <a:ext uri="{FF2B5EF4-FFF2-40B4-BE49-F238E27FC236}">
                <a16:creationId xmlns:a16="http://schemas.microsoft.com/office/drawing/2014/main" id="{1BDDC7E0-2DAA-51FE-9149-0F6C3DB67E6D}"/>
              </a:ext>
            </a:extLst>
          </p:cNvPr>
          <p:cNvGraphicFramePr>
            <a:graphicFrameLocks noGrp="1"/>
          </p:cNvGraphicFramePr>
          <p:nvPr>
            <p:extLst>
              <p:ext uri="{D42A27DB-BD31-4B8C-83A1-F6EECF244321}">
                <p14:modId xmlns:p14="http://schemas.microsoft.com/office/powerpoint/2010/main" val="2567722264"/>
              </p:ext>
            </p:extLst>
          </p:nvPr>
        </p:nvGraphicFramePr>
        <p:xfrm>
          <a:off x="1617784" y="1449556"/>
          <a:ext cx="9073661" cy="3671084"/>
        </p:xfrm>
        <a:graphic>
          <a:graphicData uri="http://schemas.openxmlformats.org/drawingml/2006/table">
            <a:tbl>
              <a:tblPr firstRow="1" bandRow="1">
                <a:tableStyleId>{5C22544A-7EE6-4342-B048-85BDC9FD1C3A}</a:tableStyleId>
              </a:tblPr>
              <a:tblGrid>
                <a:gridCol w="3686954">
                  <a:extLst>
                    <a:ext uri="{9D8B030D-6E8A-4147-A177-3AD203B41FA5}">
                      <a16:colId xmlns:a16="http://schemas.microsoft.com/office/drawing/2014/main" val="3104074967"/>
                    </a:ext>
                  </a:extLst>
                </a:gridCol>
                <a:gridCol w="5386707">
                  <a:extLst>
                    <a:ext uri="{9D8B030D-6E8A-4147-A177-3AD203B41FA5}">
                      <a16:colId xmlns:a16="http://schemas.microsoft.com/office/drawing/2014/main" val="1902533146"/>
                    </a:ext>
                  </a:extLst>
                </a:gridCol>
              </a:tblGrid>
              <a:tr h="546913">
                <a:tc>
                  <a:txBody>
                    <a:bodyPr/>
                    <a:lstStyle/>
                    <a:p>
                      <a:pPr algn="ctr"/>
                      <a:r>
                        <a:rPr lang="it-IT" sz="1800" dirty="0">
                          <a:solidFill>
                            <a:schemeClr val="tx1"/>
                          </a:solidFill>
                          <a:latin typeface="+mj-lt"/>
                        </a:rPr>
                        <a:t>Name / Author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it-IT" sz="1800" dirty="0" err="1">
                          <a:solidFill>
                            <a:schemeClr val="tx1"/>
                          </a:solidFill>
                          <a:latin typeface="+mj-lt"/>
                        </a:rPr>
                        <a:t>Criteria</a:t>
                      </a:r>
                      <a:endParaRPr lang="it-IT" sz="1800" dirty="0">
                        <a:solidFill>
                          <a:schemeClr val="tx1"/>
                        </a:solidFill>
                        <a:latin typeface="+mj-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519021053"/>
                  </a:ext>
                </a:extLst>
              </a:tr>
              <a:tr h="673262">
                <a:tc>
                  <a:txBody>
                    <a:bodyPr/>
                    <a:lstStyle/>
                    <a:p>
                      <a:pPr algn="just"/>
                      <a:r>
                        <a:rPr lang="it-IT" sz="1600" b="1" i="0" u="none" strike="noStrike" cap="none" dirty="0" err="1">
                          <a:solidFill>
                            <a:schemeClr val="dk1"/>
                          </a:solidFill>
                          <a:effectLst/>
                          <a:latin typeface="+mj-lt"/>
                          <a:ea typeface="+mn-ea"/>
                          <a:cs typeface="+mn-cs"/>
                          <a:sym typeface="Arial"/>
                        </a:rPr>
                        <a:t>Abrão</a:t>
                      </a:r>
                      <a:r>
                        <a:rPr lang="it-IT" sz="1600" b="1" i="0" u="none" strike="noStrike" cap="none" dirty="0">
                          <a:solidFill>
                            <a:schemeClr val="dk1"/>
                          </a:solidFill>
                          <a:effectLst/>
                          <a:latin typeface="+mj-lt"/>
                          <a:ea typeface="+mn-ea"/>
                          <a:cs typeface="+mn-cs"/>
                          <a:sym typeface="Arial"/>
                        </a:rPr>
                        <a:t> FC et al. </a:t>
                      </a:r>
                    </a:p>
                    <a:p>
                      <a:pPr algn="just"/>
                      <a:r>
                        <a:rPr lang="it-IT" sz="1600" b="1" i="0" u="none" strike="noStrike" cap="none" dirty="0">
                          <a:solidFill>
                            <a:schemeClr val="dk1"/>
                          </a:solidFill>
                          <a:effectLst/>
                          <a:latin typeface="+mj-lt"/>
                          <a:ea typeface="+mn-ea"/>
                          <a:cs typeface="+mn-cs"/>
                          <a:sym typeface="Arial"/>
                        </a:rPr>
                        <a:t>J Bras </a:t>
                      </a:r>
                      <a:r>
                        <a:rPr lang="it-IT" sz="1600" b="1" i="0" u="none" strike="noStrike" cap="none" dirty="0" err="1">
                          <a:solidFill>
                            <a:schemeClr val="dk1"/>
                          </a:solidFill>
                          <a:effectLst/>
                          <a:latin typeface="+mj-lt"/>
                          <a:ea typeface="+mn-ea"/>
                          <a:cs typeface="+mn-cs"/>
                          <a:sym typeface="Arial"/>
                        </a:rPr>
                        <a:t>Pneumol</a:t>
                      </a:r>
                      <a:r>
                        <a:rPr lang="it-IT" sz="1600" b="1" i="0" u="none" strike="noStrike" cap="none" dirty="0">
                          <a:solidFill>
                            <a:schemeClr val="dk1"/>
                          </a:solidFill>
                          <a:effectLst/>
                          <a:latin typeface="+mj-lt"/>
                          <a:ea typeface="+mn-ea"/>
                          <a:cs typeface="+mn-cs"/>
                          <a:sym typeface="Arial"/>
                        </a:rPr>
                        <a:t> 2017</a:t>
                      </a:r>
                      <a:endParaRPr lang="it-IT" sz="1600" b="1" dirty="0">
                        <a:latin typeface="+mj-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it-IT" sz="1600" dirty="0">
                          <a:latin typeface="+mj-lt"/>
                        </a:rPr>
                        <a:t>&lt;250ml on 3 consecutive </a:t>
                      </a:r>
                      <a:r>
                        <a:rPr lang="it-IT" sz="1600" dirty="0" err="1">
                          <a:latin typeface="+mj-lt"/>
                        </a:rPr>
                        <a:t>drainages</a:t>
                      </a:r>
                      <a:r>
                        <a:rPr lang="it-IT" sz="1600" dirty="0">
                          <a:latin typeface="+mj-lt"/>
                        </a:rPr>
                        <a:t> + </a:t>
                      </a:r>
                    </a:p>
                    <a:p>
                      <a:r>
                        <a:rPr lang="it-IT" sz="1600" dirty="0" err="1">
                          <a:latin typeface="+mj-lt"/>
                        </a:rPr>
                        <a:t>radiologic</a:t>
                      </a:r>
                      <a:r>
                        <a:rPr lang="it-IT" sz="1600" dirty="0">
                          <a:latin typeface="+mj-lt"/>
                        </a:rPr>
                        <a:t> </a:t>
                      </a:r>
                      <a:r>
                        <a:rPr lang="it-IT" sz="1600" dirty="0" err="1">
                          <a:latin typeface="+mj-lt"/>
                        </a:rPr>
                        <a:t>effusion</a:t>
                      </a:r>
                      <a:r>
                        <a:rPr lang="it-IT" sz="1600" dirty="0">
                          <a:latin typeface="+mj-lt"/>
                        </a:rPr>
                        <a:t> </a:t>
                      </a:r>
                      <a:r>
                        <a:rPr lang="it-IT" sz="1600" dirty="0" err="1">
                          <a:latin typeface="+mj-lt"/>
                        </a:rPr>
                        <a:t>resolution</a:t>
                      </a:r>
                      <a:endParaRPr lang="it-IT" sz="1600" dirty="0">
                        <a:latin typeface="+mj-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6566402"/>
                  </a:ext>
                </a:extLst>
              </a:tr>
              <a:tr h="673262">
                <a:tc>
                  <a:txBody>
                    <a:bodyPr/>
                    <a:lstStyle/>
                    <a:p>
                      <a:r>
                        <a:rPr lang="it-IT" sz="1600" b="1" dirty="0">
                          <a:latin typeface="+mj-lt"/>
                        </a:rPr>
                        <a:t>MD Anderson CC </a:t>
                      </a:r>
                      <a:r>
                        <a:rPr lang="it-IT" sz="1600" b="1" dirty="0" err="1">
                          <a:latin typeface="+mj-lt"/>
                        </a:rPr>
                        <a:t>protocol</a:t>
                      </a:r>
                      <a:r>
                        <a:rPr lang="it-IT" sz="1600" b="1" dirty="0">
                          <a:latin typeface="+mj-lt"/>
                        </a:rPr>
                        <a:t> 2023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600" dirty="0">
                          <a:latin typeface="+mj-lt"/>
                        </a:rPr>
                        <a:t>≤ 150 mL for 3 consecutive occurrences </a:t>
                      </a:r>
                      <a:r>
                        <a:rPr lang="it-IT" sz="1600" b="0" i="0" u="none" strike="noStrike" cap="none" dirty="0">
                          <a:solidFill>
                            <a:schemeClr val="dk1"/>
                          </a:solidFill>
                          <a:latin typeface="+mn-lt"/>
                          <a:ea typeface="+mn-ea"/>
                          <a:cs typeface="+mn-cs"/>
                          <a:sym typeface="Arial"/>
                        </a:rPr>
                        <a:t>+ </a:t>
                      </a:r>
                      <a:r>
                        <a:rPr lang="it-IT" sz="1600" b="0" i="0" u="none" strike="noStrike" cap="none" dirty="0" err="1">
                          <a:solidFill>
                            <a:schemeClr val="dk1"/>
                          </a:solidFill>
                          <a:latin typeface="+mn-lt"/>
                          <a:ea typeface="+mn-ea"/>
                          <a:cs typeface="+mn-cs"/>
                          <a:sym typeface="Arial"/>
                        </a:rPr>
                        <a:t>radiologic</a:t>
                      </a:r>
                      <a:r>
                        <a:rPr lang="it-IT" sz="1600" b="0" i="0" u="none" strike="noStrike" cap="none" dirty="0">
                          <a:solidFill>
                            <a:schemeClr val="dk1"/>
                          </a:solidFill>
                          <a:latin typeface="+mn-lt"/>
                          <a:ea typeface="+mn-ea"/>
                          <a:cs typeface="+mn-cs"/>
                          <a:sym typeface="Arial"/>
                        </a:rPr>
                        <a:t> </a:t>
                      </a:r>
                      <a:r>
                        <a:rPr lang="it-IT" sz="1600" b="0" i="0" u="none" strike="noStrike" cap="none" dirty="0" err="1">
                          <a:solidFill>
                            <a:schemeClr val="dk1"/>
                          </a:solidFill>
                          <a:latin typeface="+mn-lt"/>
                          <a:ea typeface="+mn-ea"/>
                          <a:cs typeface="+mn-cs"/>
                          <a:sym typeface="Arial"/>
                        </a:rPr>
                        <a:t>effusion</a:t>
                      </a:r>
                      <a:r>
                        <a:rPr lang="it-IT" sz="1600" b="0" i="0" u="none" strike="noStrike" cap="none" dirty="0">
                          <a:solidFill>
                            <a:schemeClr val="dk1"/>
                          </a:solidFill>
                          <a:latin typeface="+mn-lt"/>
                          <a:ea typeface="+mn-ea"/>
                          <a:cs typeface="+mn-cs"/>
                          <a:sym typeface="Arial"/>
                        </a:rPr>
                        <a:t> </a:t>
                      </a:r>
                      <a:r>
                        <a:rPr lang="it-IT" sz="1600" b="0" i="0" u="none" strike="noStrike" cap="none" dirty="0" err="1">
                          <a:solidFill>
                            <a:schemeClr val="dk1"/>
                          </a:solidFill>
                          <a:latin typeface="+mn-lt"/>
                          <a:ea typeface="+mn-ea"/>
                          <a:cs typeface="+mn-cs"/>
                          <a:sym typeface="Arial"/>
                        </a:rPr>
                        <a:t>resolution</a:t>
                      </a:r>
                      <a:endParaRPr lang="it-IT" sz="1600" dirty="0">
                        <a:latin typeface="+mj-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74069425"/>
                  </a:ext>
                </a:extLst>
              </a:tr>
              <a:tr h="431123">
                <a:tc>
                  <a:txBody>
                    <a:bodyPr/>
                    <a:lstStyle/>
                    <a:p>
                      <a:r>
                        <a:rPr lang="it-IT" sz="1600" b="1" u="sng" dirty="0">
                          <a:latin typeface="+mj-lt"/>
                        </a:rPr>
                        <a:t>BTS </a:t>
                      </a:r>
                      <a:r>
                        <a:rPr lang="it-IT" sz="1600" b="1" u="sng" dirty="0" err="1">
                          <a:latin typeface="+mj-lt"/>
                        </a:rPr>
                        <a:t>Guidelines</a:t>
                      </a:r>
                      <a:r>
                        <a:rPr lang="it-IT" sz="1600" b="1" u="sng" dirty="0">
                          <a:latin typeface="+mj-lt"/>
                        </a:rPr>
                        <a:t> 2023 (App 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just"/>
                      <a:r>
                        <a:rPr lang="it-IT" sz="1800" b="1" dirty="0">
                          <a:latin typeface="+mj-lt"/>
                        </a:rPr>
                        <a:t>&lt;50ml on 3 consecutive </a:t>
                      </a:r>
                      <a:r>
                        <a:rPr lang="it-IT" sz="1800" b="1" dirty="0" err="1">
                          <a:latin typeface="+mj-lt"/>
                        </a:rPr>
                        <a:t>drainages</a:t>
                      </a:r>
                      <a:r>
                        <a:rPr lang="it-IT" sz="1800" b="1" dirty="0">
                          <a:latin typeface="+mj-lt"/>
                        </a:rPr>
                        <a:t>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99429834"/>
                  </a:ext>
                </a:extLst>
              </a:tr>
              <a:tr h="673262">
                <a:tc>
                  <a:txBody>
                    <a:bodyPr/>
                    <a:lstStyle/>
                    <a:p>
                      <a:r>
                        <a:rPr lang="it-IT" sz="1600" b="1" i="0" u="none" strike="noStrike" cap="none" dirty="0">
                          <a:solidFill>
                            <a:schemeClr val="dk1"/>
                          </a:solidFill>
                          <a:effectLst/>
                          <a:latin typeface="+mj-lt"/>
                          <a:ea typeface="+mn-ea"/>
                          <a:cs typeface="+mn-cs"/>
                          <a:sym typeface="Arial"/>
                        </a:rPr>
                        <a:t>Lovato JB et al. </a:t>
                      </a:r>
                    </a:p>
                    <a:p>
                      <a:r>
                        <a:rPr lang="it-IT" sz="1600" b="1" i="0" u="none" strike="noStrike" cap="none" dirty="0" err="1">
                          <a:solidFill>
                            <a:schemeClr val="dk1"/>
                          </a:solidFill>
                          <a:effectLst/>
                          <a:latin typeface="+mj-lt"/>
                          <a:ea typeface="+mn-ea"/>
                          <a:cs typeface="+mn-cs"/>
                          <a:sym typeface="Arial"/>
                        </a:rPr>
                        <a:t>Respir</a:t>
                      </a:r>
                      <a:r>
                        <a:rPr lang="it-IT" sz="1600" b="1" i="0" u="none" strike="noStrike" cap="none" dirty="0">
                          <a:solidFill>
                            <a:schemeClr val="dk1"/>
                          </a:solidFill>
                          <a:effectLst/>
                          <a:latin typeface="+mj-lt"/>
                          <a:ea typeface="+mn-ea"/>
                          <a:cs typeface="+mn-cs"/>
                          <a:sym typeface="Arial"/>
                        </a:rPr>
                        <a:t> </a:t>
                      </a:r>
                      <a:r>
                        <a:rPr lang="it-IT" sz="1600" b="1" i="0" u="none" strike="noStrike" cap="none" dirty="0" err="1">
                          <a:solidFill>
                            <a:schemeClr val="dk1"/>
                          </a:solidFill>
                          <a:effectLst/>
                          <a:latin typeface="+mj-lt"/>
                          <a:ea typeface="+mn-ea"/>
                          <a:cs typeface="+mn-cs"/>
                          <a:sym typeface="Arial"/>
                        </a:rPr>
                        <a:t>Med</a:t>
                      </a:r>
                      <a:r>
                        <a:rPr lang="it-IT" sz="1600" b="1" i="0" u="none" strike="noStrike" cap="none" dirty="0">
                          <a:solidFill>
                            <a:schemeClr val="dk1"/>
                          </a:solidFill>
                          <a:effectLst/>
                          <a:latin typeface="+mj-lt"/>
                          <a:ea typeface="+mn-ea"/>
                          <a:cs typeface="+mn-cs"/>
                          <a:sym typeface="Arial"/>
                        </a:rPr>
                        <a:t> Res 2024</a:t>
                      </a:r>
                      <a:endParaRPr lang="it-IT" sz="1600" b="1" dirty="0">
                        <a:latin typeface="+mj-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it-IT" sz="1600" dirty="0">
                          <a:latin typeface="+mj-lt"/>
                        </a:rPr>
                        <a:t>&lt;50ml on 3 consecutive </a:t>
                      </a:r>
                      <a:r>
                        <a:rPr lang="it-IT" sz="1600" dirty="0" err="1">
                          <a:latin typeface="+mj-lt"/>
                        </a:rPr>
                        <a:t>drainages</a:t>
                      </a:r>
                      <a:endParaRPr lang="it-IT" sz="1600" dirty="0">
                        <a:latin typeface="+mj-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21990031"/>
                  </a:ext>
                </a:extLst>
              </a:tr>
              <a:tr h="673262">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fr-FR" sz="1600" b="1" i="0" u="none" strike="noStrike" cap="none" dirty="0">
                          <a:solidFill>
                            <a:schemeClr val="dk1"/>
                          </a:solidFill>
                          <a:latin typeface="+mj-lt"/>
                          <a:ea typeface="+mn-ea"/>
                          <a:cs typeface="+mn-cs"/>
                          <a:sym typeface="Arial"/>
                        </a:rPr>
                        <a:t>Yeu Pu C et al.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fr-FR" sz="1600" b="1" i="0" u="none" strike="noStrike" cap="none" dirty="0">
                          <a:solidFill>
                            <a:schemeClr val="dk1"/>
                          </a:solidFill>
                          <a:latin typeface="+mj-lt"/>
                          <a:ea typeface="+mn-ea"/>
                          <a:cs typeface="+mn-cs"/>
                          <a:sym typeface="Arial"/>
                        </a:rPr>
                        <a:t>JOBIP 2025</a:t>
                      </a:r>
                      <a:endParaRPr lang="it-IT" sz="1600" b="1" dirty="0">
                        <a:latin typeface="+mj-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it-IT" sz="1600" dirty="0">
                          <a:latin typeface="+mj-lt"/>
                        </a:rPr>
                        <a:t>&lt;50ml on 3 consecutive </a:t>
                      </a:r>
                      <a:r>
                        <a:rPr lang="it-IT" sz="1600" dirty="0" err="1">
                          <a:latin typeface="+mj-lt"/>
                        </a:rPr>
                        <a:t>drainages</a:t>
                      </a:r>
                      <a:r>
                        <a:rPr lang="it-IT" sz="1600" dirty="0">
                          <a:latin typeface="+mj-lt"/>
                        </a:rPr>
                        <a:t> + </a:t>
                      </a:r>
                    </a:p>
                    <a:p>
                      <a:r>
                        <a:rPr lang="it-IT" sz="1600" dirty="0" err="1">
                          <a:latin typeface="+mj-lt"/>
                        </a:rPr>
                        <a:t>radiologic</a:t>
                      </a:r>
                      <a:r>
                        <a:rPr lang="it-IT" sz="1600" dirty="0">
                          <a:latin typeface="+mj-lt"/>
                        </a:rPr>
                        <a:t> </a:t>
                      </a:r>
                      <a:r>
                        <a:rPr lang="it-IT" sz="1600" dirty="0" err="1">
                          <a:latin typeface="+mj-lt"/>
                        </a:rPr>
                        <a:t>effusion</a:t>
                      </a:r>
                      <a:r>
                        <a:rPr lang="it-IT" sz="1600" dirty="0">
                          <a:latin typeface="+mj-lt"/>
                        </a:rPr>
                        <a:t> </a:t>
                      </a:r>
                      <a:r>
                        <a:rPr lang="it-IT" sz="1600" dirty="0" err="1">
                          <a:latin typeface="+mj-lt"/>
                        </a:rPr>
                        <a:t>resolution</a:t>
                      </a:r>
                      <a:endParaRPr lang="it-IT" sz="1600" dirty="0">
                        <a:latin typeface="+mj-l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13312914"/>
                  </a:ext>
                </a:extLst>
              </a:tr>
            </a:tbl>
          </a:graphicData>
        </a:graphic>
      </p:graphicFrame>
      <p:sp>
        <p:nvSpPr>
          <p:cNvPr id="3" name="CasellaDiTesto 2">
            <a:extLst>
              <a:ext uri="{FF2B5EF4-FFF2-40B4-BE49-F238E27FC236}">
                <a16:creationId xmlns:a16="http://schemas.microsoft.com/office/drawing/2014/main" id="{EAEF1E09-8FC6-FFEC-89AE-5A756DA4BCDB}"/>
              </a:ext>
            </a:extLst>
          </p:cNvPr>
          <p:cNvSpPr txBox="1"/>
          <p:nvPr/>
        </p:nvSpPr>
        <p:spPr>
          <a:xfrm>
            <a:off x="2650761" y="5525515"/>
            <a:ext cx="6890478" cy="1015663"/>
          </a:xfrm>
          <a:prstGeom prst="rect">
            <a:avLst/>
          </a:prstGeom>
          <a:solidFill>
            <a:srgbClr val="C00000"/>
          </a:solidFill>
          <a:ln>
            <a:solidFill>
              <a:schemeClr val="tx1"/>
            </a:solidFill>
          </a:ln>
        </p:spPr>
        <p:txBody>
          <a:bodyPr wrap="square">
            <a:spAutoFit/>
          </a:bodyPr>
          <a:lstStyle>
            <a:defPPr marR="0" lvl="0" algn="l" rtl="0">
              <a:lnSpc>
                <a:spcPct val="100000"/>
              </a:lnSpc>
              <a:spcBef>
                <a:spcPts val="0"/>
              </a:spcBef>
              <a:spcAft>
                <a:spcPts val="0"/>
              </a:spcAft>
            </a:defPPr>
            <a:lvl1pPr algn="ctr">
              <a:defRPr sz="2000" i="1">
                <a:solidFill>
                  <a:schemeClr val="tx1"/>
                </a:solidFill>
                <a:effectLst/>
                <a:latin typeface="Arial" panose="020B0604020202020204" pitchFamily="34" charset="0"/>
                <a:cs typeface="Arial" panose="020B0604020202020204" pitchFamily="34" charset="0"/>
              </a:defRPr>
            </a:lvl1pPr>
          </a:lstStyle>
          <a:p>
            <a:pPr marL="342900" indent="-342900" algn="l">
              <a:buFont typeface="Courier New" panose="02070309020205020404" pitchFamily="49" charset="0"/>
              <a:buChar char="o"/>
            </a:pPr>
            <a:r>
              <a:rPr lang="en-US" b="1" dirty="0">
                <a:solidFill>
                  <a:schemeClr val="bg1"/>
                </a:solidFill>
              </a:rPr>
              <a:t>Flow</a:t>
            </a:r>
            <a:r>
              <a:rPr lang="en-US" dirty="0">
                <a:solidFill>
                  <a:schemeClr val="bg1"/>
                </a:solidFill>
              </a:rPr>
              <a:t>: &lt;50ml in 3 consecutive withdrawals
</a:t>
            </a:r>
            <a:r>
              <a:rPr lang="en-US" b="1" dirty="0">
                <a:solidFill>
                  <a:schemeClr val="bg1"/>
                </a:solidFill>
              </a:rPr>
              <a:t>Chest x-ray</a:t>
            </a:r>
            <a:r>
              <a:rPr lang="en-US" dirty="0">
                <a:solidFill>
                  <a:schemeClr val="bg1"/>
                </a:solidFill>
              </a:rPr>
              <a:t>: no evidence of pleural fluid or organization
</a:t>
            </a:r>
            <a:r>
              <a:rPr lang="en-US" b="1" dirty="0">
                <a:solidFill>
                  <a:schemeClr val="bg1"/>
                </a:solidFill>
              </a:rPr>
              <a:t>Patient preference</a:t>
            </a:r>
            <a:r>
              <a:rPr lang="en-US" dirty="0">
                <a:solidFill>
                  <a:schemeClr val="bg1"/>
                </a:solidFill>
              </a:rPr>
              <a:t>: to undergo the procedure</a:t>
            </a:r>
            <a:endParaRPr lang="it-IT" dirty="0">
              <a:solidFill>
                <a:schemeClr val="bg1"/>
              </a:solidFill>
            </a:endParaRPr>
          </a:p>
        </p:txBody>
      </p:sp>
    </p:spTree>
    <p:extLst>
      <p:ext uri="{BB962C8B-B14F-4D97-AF65-F5344CB8AC3E}">
        <p14:creationId xmlns:p14="http://schemas.microsoft.com/office/powerpoint/2010/main" val="3945333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89D2-3F0B-3AB1-8160-55FC9D5A01A1}"/>
              </a:ext>
            </a:extLst>
          </p:cNvPr>
          <p:cNvSpPr>
            <a:spLocks noGrp="1"/>
          </p:cNvSpPr>
          <p:nvPr>
            <p:ph type="title"/>
          </p:nvPr>
        </p:nvSpPr>
        <p:spPr>
          <a:xfrm>
            <a:off x="831850" y="321957"/>
            <a:ext cx="10515600" cy="892785"/>
          </a:xfrm>
        </p:spPr>
        <p:txBody>
          <a:bodyPr>
            <a:normAutofit fontScale="90000"/>
          </a:bodyPr>
          <a:lstStyle/>
          <a:p>
            <a:r>
              <a:rPr lang="en-US" dirty="0"/>
              <a:t>Removal</a:t>
            </a:r>
          </a:p>
        </p:txBody>
      </p:sp>
      <p:pic>
        <p:nvPicPr>
          <p:cNvPr id="4" name="Screen Recording 2026-02-23 at 21.23.28">
            <a:hlinkClick r:id="" action="ppaction://media"/>
            <a:extLst>
              <a:ext uri="{FF2B5EF4-FFF2-40B4-BE49-F238E27FC236}">
                <a16:creationId xmlns:a16="http://schemas.microsoft.com/office/drawing/2014/main" id="{6968BF0E-634E-F16E-1E44-21FB8D19F9A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382712" y="0"/>
            <a:ext cx="9426575" cy="6858000"/>
          </a:xfrm>
          <a:prstGeom prst="rect">
            <a:avLst/>
          </a:prstGeom>
        </p:spPr>
      </p:pic>
      <p:sp>
        <p:nvSpPr>
          <p:cNvPr id="5" name="TextBox 4">
            <a:extLst>
              <a:ext uri="{FF2B5EF4-FFF2-40B4-BE49-F238E27FC236}">
                <a16:creationId xmlns:a16="http://schemas.microsoft.com/office/drawing/2014/main" id="{2ED29C83-973C-F2C7-BE94-EE0741824888}"/>
              </a:ext>
            </a:extLst>
          </p:cNvPr>
          <p:cNvSpPr txBox="1"/>
          <p:nvPr/>
        </p:nvSpPr>
        <p:spPr>
          <a:xfrm>
            <a:off x="10809287" y="6427113"/>
            <a:ext cx="1659988" cy="430887"/>
          </a:xfrm>
          <a:prstGeom prst="rect">
            <a:avLst/>
          </a:prstGeom>
          <a:noFill/>
        </p:spPr>
        <p:txBody>
          <a:bodyPr wrap="square" rtlCol="0">
            <a:spAutoFit/>
          </a:bodyPr>
          <a:lstStyle/>
          <a:p>
            <a:r>
              <a:rPr lang="en-US" sz="1100" b="1" dirty="0">
                <a:solidFill>
                  <a:srgbClr val="C00000"/>
                </a:solidFill>
              </a:rPr>
              <a:t>Courtesy of the Oxford Pleural Unit</a:t>
            </a:r>
          </a:p>
        </p:txBody>
      </p:sp>
    </p:spTree>
    <p:extLst>
      <p:ext uri="{BB962C8B-B14F-4D97-AF65-F5344CB8AC3E}">
        <p14:creationId xmlns:p14="http://schemas.microsoft.com/office/powerpoint/2010/main" val="2880429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861849" y="202302"/>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C00000"/>
              </a:buClr>
              <a:buSzPts val="4400"/>
              <a:buFont typeface="Arial"/>
              <a:buNone/>
            </a:pPr>
            <a:r>
              <a:rPr lang="it-IT" dirty="0" err="1">
                <a:latin typeface="Arial"/>
                <a:ea typeface="Arial"/>
                <a:cs typeface="Arial"/>
                <a:sym typeface="Arial"/>
              </a:rPr>
              <a:t>Removal</a:t>
            </a:r>
            <a:endParaRPr dirty="0"/>
          </a:p>
        </p:txBody>
      </p:sp>
      <p:pic>
        <p:nvPicPr>
          <p:cNvPr id="1026" name="Picture 2">
            <a:extLst>
              <a:ext uri="{FF2B5EF4-FFF2-40B4-BE49-F238E27FC236}">
                <a16:creationId xmlns:a16="http://schemas.microsoft.com/office/drawing/2014/main" id="{B5BB01A2-813B-8C96-9502-FE23807F8B7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7915" t="7828" r="54407" b="54494"/>
          <a:stretch/>
        </p:blipFill>
        <p:spPr bwMode="auto">
          <a:xfrm>
            <a:off x="2859983" y="5795703"/>
            <a:ext cx="859995" cy="859995"/>
          </a:xfrm>
          <a:prstGeom prst="rect">
            <a:avLst/>
          </a:prstGeom>
          <a:noFill/>
          <a:extLst>
            <a:ext uri="{909E8E84-426E-40DD-AFC4-6F175D3DCCD1}">
              <a14:hiddenFill xmlns:a14="http://schemas.microsoft.com/office/drawing/2010/main">
                <a:solidFill>
                  <a:srgbClr val="FFFFFF"/>
                </a:solidFill>
              </a14:hiddenFill>
            </a:ext>
          </a:extLst>
        </p:spPr>
      </p:pic>
      <p:sp>
        <p:nvSpPr>
          <p:cNvPr id="3" name="Google Shape;93;g20247178f67_0_5">
            <a:extLst>
              <a:ext uri="{FF2B5EF4-FFF2-40B4-BE49-F238E27FC236}">
                <a16:creationId xmlns:a16="http://schemas.microsoft.com/office/drawing/2014/main" id="{27E97708-7405-9178-66AF-B3E96B87D0DF}"/>
              </a:ext>
            </a:extLst>
          </p:cNvPr>
          <p:cNvSpPr txBox="1"/>
          <p:nvPr/>
        </p:nvSpPr>
        <p:spPr>
          <a:xfrm>
            <a:off x="1725448" y="5241735"/>
            <a:ext cx="3205655" cy="553968"/>
          </a:xfrm>
          <a:prstGeom prst="rect">
            <a:avLst/>
          </a:prstGeom>
          <a:noFill/>
          <a:ln>
            <a:noFill/>
          </a:ln>
        </p:spPr>
        <p:txBody>
          <a:bodyPr spcFirstLastPara="1" wrap="square" lIns="91425" tIns="91425" rIns="91425" bIns="91425" anchor="t" anchorCtr="0">
            <a:spAutoFit/>
          </a:bodyPr>
          <a:lstStyle/>
          <a:p>
            <a:pPr marL="76200" algn="ctr">
              <a:buSzPts val="2400"/>
            </a:pPr>
            <a:r>
              <a:rPr lang="it-IT" sz="2400" b="1" dirty="0" err="1"/>
              <a:t>Prepare</a:t>
            </a:r>
            <a:r>
              <a:rPr lang="it-IT" sz="2400" b="1" dirty="0"/>
              <a:t> the field</a:t>
            </a:r>
            <a:endParaRPr sz="2400" b="1" dirty="0"/>
          </a:p>
        </p:txBody>
      </p:sp>
      <p:pic>
        <p:nvPicPr>
          <p:cNvPr id="4" name="1">
            <a:hlinkClick r:id="" action="ppaction://media"/>
            <a:extLst>
              <a:ext uri="{FF2B5EF4-FFF2-40B4-BE49-F238E27FC236}">
                <a16:creationId xmlns:a16="http://schemas.microsoft.com/office/drawing/2014/main" id="{B5171C67-7E47-AAFC-D900-F5A951C29486}"/>
              </a:ext>
            </a:extLst>
          </p:cNvPr>
          <p:cNvPicPr>
            <a:picLocks noChangeAspect="1"/>
          </p:cNvPicPr>
          <p:nvPr>
            <a:videoFile r:link="rId1"/>
            <p:extLst>
              <p:ext uri="{DAA4B4D4-6D71-4841-9C94-3DE7FCFB9230}">
                <p14:media xmlns:p14="http://schemas.microsoft.com/office/powerpoint/2010/main" r:embed="rId2">
                  <p14:trim end="11409"/>
                </p14:media>
              </p:ext>
            </p:extLst>
          </p:nvPr>
        </p:nvPicPr>
        <p:blipFill>
          <a:blip r:embed="rId8"/>
          <a:stretch>
            <a:fillRect/>
          </a:stretch>
        </p:blipFill>
        <p:spPr>
          <a:xfrm>
            <a:off x="199394" y="1786415"/>
            <a:ext cx="5650375" cy="3178336"/>
          </a:xfrm>
          <a:prstGeom prst="rect">
            <a:avLst/>
          </a:prstGeom>
        </p:spPr>
      </p:pic>
      <p:sp>
        <p:nvSpPr>
          <p:cNvPr id="5" name="Google Shape;93;g20247178f67_0_5">
            <a:extLst>
              <a:ext uri="{FF2B5EF4-FFF2-40B4-BE49-F238E27FC236}">
                <a16:creationId xmlns:a16="http://schemas.microsoft.com/office/drawing/2014/main" id="{FDCC0F70-966E-FB49-1D48-53A7368171EA}"/>
              </a:ext>
            </a:extLst>
          </p:cNvPr>
          <p:cNvSpPr txBox="1"/>
          <p:nvPr/>
        </p:nvSpPr>
        <p:spPr>
          <a:xfrm>
            <a:off x="7291843" y="5241734"/>
            <a:ext cx="3205655" cy="553968"/>
          </a:xfrm>
          <a:prstGeom prst="rect">
            <a:avLst/>
          </a:prstGeom>
          <a:noFill/>
          <a:ln>
            <a:noFill/>
          </a:ln>
        </p:spPr>
        <p:txBody>
          <a:bodyPr spcFirstLastPara="1" wrap="square" lIns="91425" tIns="91425" rIns="91425" bIns="91425" anchor="t" anchorCtr="0">
            <a:spAutoFit/>
          </a:bodyPr>
          <a:lstStyle/>
          <a:p>
            <a:pPr marL="76200" algn="ctr">
              <a:buSzPts val="2400"/>
            </a:pPr>
            <a:r>
              <a:rPr lang="it-IT" sz="2400" b="1" dirty="0"/>
              <a:t>Local </a:t>
            </a:r>
            <a:r>
              <a:rPr lang="it-IT" sz="2400" b="1" dirty="0" err="1"/>
              <a:t>anesthesia</a:t>
            </a:r>
            <a:endParaRPr sz="2400" b="1" dirty="0"/>
          </a:p>
        </p:txBody>
      </p:sp>
      <p:pic>
        <p:nvPicPr>
          <p:cNvPr id="7" name="Picture 2">
            <a:extLst>
              <a:ext uri="{FF2B5EF4-FFF2-40B4-BE49-F238E27FC236}">
                <a16:creationId xmlns:a16="http://schemas.microsoft.com/office/drawing/2014/main" id="{1525BF9F-DD4D-DBC5-11E6-2AA194D36CF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54096" t="8293" r="7582" b="54029"/>
          <a:stretch/>
        </p:blipFill>
        <p:spPr bwMode="auto">
          <a:xfrm>
            <a:off x="8457326" y="5795702"/>
            <a:ext cx="874691" cy="859995"/>
          </a:xfrm>
          <a:prstGeom prst="rect">
            <a:avLst/>
          </a:prstGeom>
          <a:noFill/>
          <a:extLst>
            <a:ext uri="{909E8E84-426E-40DD-AFC4-6F175D3DCCD1}">
              <a14:hiddenFill xmlns:a14="http://schemas.microsoft.com/office/drawing/2010/main">
                <a:solidFill>
                  <a:srgbClr val="FFFFFF"/>
                </a:solidFill>
              </a14:hiddenFill>
            </a:ext>
          </a:extLst>
        </p:spPr>
      </p:pic>
      <p:pic>
        <p:nvPicPr>
          <p:cNvPr id="8" name="2">
            <a:hlinkClick r:id="" action="ppaction://media"/>
            <a:extLst>
              <a:ext uri="{FF2B5EF4-FFF2-40B4-BE49-F238E27FC236}">
                <a16:creationId xmlns:a16="http://schemas.microsoft.com/office/drawing/2014/main" id="{0CA0C011-A491-A89C-F195-14BDC278B7C6}"/>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6342233" y="1786416"/>
            <a:ext cx="5650375" cy="3178336"/>
          </a:xfrm>
          <a:prstGeom prst="rect">
            <a:avLst/>
          </a:prstGeom>
        </p:spPr>
      </p:pic>
      <p:sp>
        <p:nvSpPr>
          <p:cNvPr id="11" name="Google Shape;93;g20247178f67_0_5">
            <a:extLst>
              <a:ext uri="{FF2B5EF4-FFF2-40B4-BE49-F238E27FC236}">
                <a16:creationId xmlns:a16="http://schemas.microsoft.com/office/drawing/2014/main" id="{1BE42BDB-42E3-2B4D-14F0-D2B0B4750EB2}"/>
              </a:ext>
            </a:extLst>
          </p:cNvPr>
          <p:cNvSpPr txBox="1"/>
          <p:nvPr/>
        </p:nvSpPr>
        <p:spPr>
          <a:xfrm>
            <a:off x="10020510" y="6471046"/>
            <a:ext cx="2171490" cy="369302"/>
          </a:xfrm>
          <a:prstGeom prst="rect">
            <a:avLst/>
          </a:prstGeom>
          <a:noFill/>
          <a:ln>
            <a:noFill/>
          </a:ln>
        </p:spPr>
        <p:txBody>
          <a:bodyPr spcFirstLastPara="1" wrap="square" lIns="91425" tIns="91425" rIns="91425" bIns="91425" anchor="t" anchorCtr="0">
            <a:spAutoFit/>
          </a:bodyPr>
          <a:lstStyle/>
          <a:p>
            <a:pPr marL="76200" algn="r">
              <a:buSzPts val="2400"/>
            </a:pPr>
            <a:r>
              <a:rPr lang="it-IT" sz="1200" b="1" dirty="0">
                <a:solidFill>
                  <a:srgbClr val="C00000"/>
                </a:solidFill>
              </a:rPr>
              <a:t>University of Leicester</a:t>
            </a:r>
            <a:endParaRPr sz="1200" b="1" dirty="0">
              <a:solidFill>
                <a:srgbClr val="C00000"/>
              </a:solidFill>
            </a:endParaRPr>
          </a:p>
        </p:txBody>
      </p:sp>
    </p:spTree>
    <p:extLst>
      <p:ext uri="{BB962C8B-B14F-4D97-AF65-F5344CB8AC3E}">
        <p14:creationId xmlns:p14="http://schemas.microsoft.com/office/powerpoint/2010/main" val="1616313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32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056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mute="1">
                <p:cTn id="17" fill="hold" display="0">
                  <p:stCondLst>
                    <p:cond delay="indefinite"/>
                  </p:stCondLst>
                </p:cTn>
                <p:tgtEl>
                  <p:spTgt spid="8"/>
                </p:tgtEl>
              </p:cMediaNode>
            </p:video>
            <p:seq concurrent="1" nextAc="seek">
              <p:cTn id="18" restart="whenNotActive" fill="hold" evtFilter="cancelBubble" nodeType="interactiveSeq">
                <p:stCondLst>
                  <p:cond evt="onClick" delay="0">
                    <p:tgtEl>
                      <p:spTgt spid="8"/>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pic>
        <p:nvPicPr>
          <p:cNvPr id="1026" name="Picture 2">
            <a:extLst>
              <a:ext uri="{FF2B5EF4-FFF2-40B4-BE49-F238E27FC236}">
                <a16:creationId xmlns:a16="http://schemas.microsoft.com/office/drawing/2014/main" id="{3DAE264D-8331-BA98-DE73-C5C4B265FDB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6595" b="29506"/>
          <a:stretch/>
        </p:blipFill>
        <p:spPr bwMode="auto">
          <a:xfrm>
            <a:off x="4257938" y="0"/>
            <a:ext cx="3661643" cy="1607412"/>
          </a:xfrm>
          <a:prstGeom prst="rect">
            <a:avLst/>
          </a:prstGeom>
          <a:noFill/>
          <a:extLst>
            <a:ext uri="{909E8E84-426E-40DD-AFC4-6F175D3DCCD1}">
              <a14:hiddenFill xmlns:a14="http://schemas.microsoft.com/office/drawing/2010/main">
                <a:solidFill>
                  <a:srgbClr val="FFFFFF"/>
                </a:solidFill>
              </a14:hiddenFill>
            </a:ext>
          </a:extLst>
        </p:spPr>
      </p:pic>
      <p:sp>
        <p:nvSpPr>
          <p:cNvPr id="3" name="Google Shape;93;g20247178f67_0_5">
            <a:extLst>
              <a:ext uri="{FF2B5EF4-FFF2-40B4-BE49-F238E27FC236}">
                <a16:creationId xmlns:a16="http://schemas.microsoft.com/office/drawing/2014/main" id="{27E97708-7405-9178-66AF-B3E96B87D0DF}"/>
              </a:ext>
            </a:extLst>
          </p:cNvPr>
          <p:cNvSpPr txBox="1"/>
          <p:nvPr/>
        </p:nvSpPr>
        <p:spPr>
          <a:xfrm>
            <a:off x="1245362" y="5034104"/>
            <a:ext cx="4403498" cy="553968"/>
          </a:xfrm>
          <a:prstGeom prst="rect">
            <a:avLst/>
          </a:prstGeom>
          <a:noFill/>
          <a:ln>
            <a:noFill/>
          </a:ln>
        </p:spPr>
        <p:txBody>
          <a:bodyPr spcFirstLastPara="1" wrap="square" lIns="91425" tIns="91425" rIns="91425" bIns="91425" anchor="t" anchorCtr="0">
            <a:spAutoFit/>
          </a:bodyPr>
          <a:lstStyle/>
          <a:p>
            <a:pPr marL="76200" algn="ctr">
              <a:buSzPts val="2400"/>
            </a:pPr>
            <a:r>
              <a:rPr lang="it-IT" sz="2400" b="1" dirty="0" err="1"/>
              <a:t>Dilation</a:t>
            </a:r>
            <a:r>
              <a:rPr lang="it-IT" sz="2400" b="1" dirty="0"/>
              <a:t> and </a:t>
            </a:r>
            <a:r>
              <a:rPr lang="it-IT" sz="2400" b="1" dirty="0" err="1"/>
              <a:t>scar</a:t>
            </a:r>
            <a:r>
              <a:rPr lang="it-IT" sz="2400" b="1" dirty="0"/>
              <a:t> release</a:t>
            </a:r>
            <a:endParaRPr sz="2400" b="1" dirty="0"/>
          </a:p>
        </p:txBody>
      </p:sp>
      <p:sp>
        <p:nvSpPr>
          <p:cNvPr id="5" name="Google Shape;93;g20247178f67_0_5">
            <a:extLst>
              <a:ext uri="{FF2B5EF4-FFF2-40B4-BE49-F238E27FC236}">
                <a16:creationId xmlns:a16="http://schemas.microsoft.com/office/drawing/2014/main" id="{FDCC0F70-966E-FB49-1D48-53A7368171EA}"/>
              </a:ext>
            </a:extLst>
          </p:cNvPr>
          <p:cNvSpPr txBox="1"/>
          <p:nvPr/>
        </p:nvSpPr>
        <p:spPr>
          <a:xfrm>
            <a:off x="7381347" y="5034104"/>
            <a:ext cx="3205655" cy="553968"/>
          </a:xfrm>
          <a:prstGeom prst="rect">
            <a:avLst/>
          </a:prstGeom>
          <a:noFill/>
          <a:ln>
            <a:noFill/>
          </a:ln>
        </p:spPr>
        <p:txBody>
          <a:bodyPr spcFirstLastPara="1" wrap="square" lIns="91425" tIns="91425" rIns="91425" bIns="91425" anchor="t" anchorCtr="0">
            <a:spAutoFit/>
          </a:bodyPr>
          <a:lstStyle/>
          <a:p>
            <a:pPr marL="76200" algn="ctr">
              <a:buSzPts val="2400"/>
            </a:pPr>
            <a:r>
              <a:rPr lang="it-IT" sz="2400" b="1" dirty="0" err="1"/>
              <a:t>Removal</a:t>
            </a:r>
            <a:endParaRPr sz="2400" b="1" dirty="0"/>
          </a:p>
        </p:txBody>
      </p:sp>
      <p:pic>
        <p:nvPicPr>
          <p:cNvPr id="2" name="Picture 2">
            <a:extLst>
              <a:ext uri="{FF2B5EF4-FFF2-40B4-BE49-F238E27FC236}">
                <a16:creationId xmlns:a16="http://schemas.microsoft.com/office/drawing/2014/main" id="{7089749C-7149-1FCB-1887-E8C6DB3627F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52193" t="52014" r="6753" b="6279"/>
          <a:stretch/>
        </p:blipFill>
        <p:spPr bwMode="auto">
          <a:xfrm>
            <a:off x="8515652" y="5588072"/>
            <a:ext cx="937044" cy="9519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4F068DAB-BC11-0641-C2FD-FA5DEAA5438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6828" t="50000" r="52118" b="8293"/>
          <a:stretch/>
        </p:blipFill>
        <p:spPr bwMode="auto">
          <a:xfrm>
            <a:off x="2979328" y="5542091"/>
            <a:ext cx="937044" cy="951954"/>
          </a:xfrm>
          <a:prstGeom prst="rect">
            <a:avLst/>
          </a:prstGeom>
          <a:noFill/>
          <a:extLst>
            <a:ext uri="{909E8E84-426E-40DD-AFC4-6F175D3DCCD1}">
              <a14:hiddenFill xmlns:a14="http://schemas.microsoft.com/office/drawing/2010/main">
                <a:solidFill>
                  <a:srgbClr val="FFFFFF"/>
                </a:solidFill>
              </a14:hiddenFill>
            </a:ext>
          </a:extLst>
        </p:spPr>
      </p:pic>
      <p:pic>
        <p:nvPicPr>
          <p:cNvPr id="8" name="3">
            <a:hlinkClick r:id="" action="ppaction://media"/>
            <a:extLst>
              <a:ext uri="{FF2B5EF4-FFF2-40B4-BE49-F238E27FC236}">
                <a16:creationId xmlns:a16="http://schemas.microsoft.com/office/drawing/2014/main" id="{5099E431-83E7-9F5D-286C-022D56B54E59}"/>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16439" y="1482209"/>
            <a:ext cx="5768065" cy="3244537"/>
          </a:xfrm>
          <a:prstGeom prst="rect">
            <a:avLst/>
          </a:prstGeom>
        </p:spPr>
      </p:pic>
      <p:pic>
        <p:nvPicPr>
          <p:cNvPr id="9" name="4">
            <a:hlinkClick r:id="" action="ppaction://media"/>
            <a:extLst>
              <a:ext uri="{FF2B5EF4-FFF2-40B4-BE49-F238E27FC236}">
                <a16:creationId xmlns:a16="http://schemas.microsoft.com/office/drawing/2014/main" id="{AA2077A1-4351-4F37-291D-5BE28B954C1F}"/>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6293014" y="1482210"/>
            <a:ext cx="5768064" cy="3244536"/>
          </a:xfrm>
          <a:prstGeom prst="rect">
            <a:avLst/>
          </a:prstGeom>
        </p:spPr>
      </p:pic>
      <p:sp>
        <p:nvSpPr>
          <p:cNvPr id="11" name="Google Shape;93;g20247178f67_0_5">
            <a:extLst>
              <a:ext uri="{FF2B5EF4-FFF2-40B4-BE49-F238E27FC236}">
                <a16:creationId xmlns:a16="http://schemas.microsoft.com/office/drawing/2014/main" id="{8406120B-A9D7-054E-B2D9-3E3AD39112E0}"/>
              </a:ext>
            </a:extLst>
          </p:cNvPr>
          <p:cNvSpPr txBox="1"/>
          <p:nvPr/>
        </p:nvSpPr>
        <p:spPr>
          <a:xfrm>
            <a:off x="10034577" y="6540026"/>
            <a:ext cx="2157423" cy="369302"/>
          </a:xfrm>
          <a:prstGeom prst="rect">
            <a:avLst/>
          </a:prstGeom>
          <a:noFill/>
          <a:ln>
            <a:noFill/>
          </a:ln>
        </p:spPr>
        <p:txBody>
          <a:bodyPr spcFirstLastPara="1" wrap="square" lIns="91425" tIns="91425" rIns="91425" bIns="91425" anchor="t" anchorCtr="0">
            <a:spAutoFit/>
          </a:bodyPr>
          <a:lstStyle/>
          <a:p>
            <a:pPr marL="76200" algn="r">
              <a:buSzPts val="2400"/>
            </a:pPr>
            <a:r>
              <a:rPr lang="it-IT" sz="1200" b="1" dirty="0">
                <a:solidFill>
                  <a:srgbClr val="C00000"/>
                </a:solidFill>
              </a:rPr>
              <a:t>University of Leicester</a:t>
            </a:r>
            <a:endParaRPr sz="1200" b="1" dirty="0">
              <a:solidFill>
                <a:srgbClr val="C00000"/>
              </a:solidFill>
            </a:endParaRPr>
          </a:p>
        </p:txBody>
      </p:sp>
    </p:spTree>
    <p:extLst>
      <p:ext uri="{BB962C8B-B14F-4D97-AF65-F5344CB8AC3E}">
        <p14:creationId xmlns:p14="http://schemas.microsoft.com/office/powerpoint/2010/main" val="3380677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800"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616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video>
              <p:cMediaNode vol="80000" mute="1">
                <p:cTn id="16" fill="hold" display="0">
                  <p:stCondLst>
                    <p:cond delay="indefinite"/>
                  </p:stCondLst>
                </p:cTn>
                <p:tgtEl>
                  <p:spTgt spid="8"/>
                </p:tgtEl>
              </p:cMediaNode>
            </p:video>
            <p:video>
              <p:cMediaNode vol="80000" mute="1">
                <p:cTn id="17"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553387" y="13076"/>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C00000"/>
              </a:buClr>
              <a:buSzPts val="4400"/>
              <a:buFont typeface="Arial"/>
              <a:buNone/>
            </a:pPr>
            <a:r>
              <a:rPr lang="it-IT" dirty="0">
                <a:latin typeface="Arial"/>
                <a:ea typeface="Arial"/>
                <a:cs typeface="Arial"/>
                <a:sym typeface="Arial"/>
              </a:rPr>
              <a:t>F 76</a:t>
            </a:r>
            <a:endParaRPr lang="it-IT" dirty="0"/>
          </a:p>
        </p:txBody>
      </p:sp>
      <p:sp>
        <p:nvSpPr>
          <p:cNvPr id="13" name="Freccia a destra 12">
            <a:extLst>
              <a:ext uri="{FF2B5EF4-FFF2-40B4-BE49-F238E27FC236}">
                <a16:creationId xmlns:a16="http://schemas.microsoft.com/office/drawing/2014/main" id="{77DB302C-2DE7-3A6D-987A-BE8F639136D2}"/>
              </a:ext>
            </a:extLst>
          </p:cNvPr>
          <p:cNvSpPr/>
          <p:nvPr/>
        </p:nvSpPr>
        <p:spPr>
          <a:xfrm>
            <a:off x="127009" y="3310091"/>
            <a:ext cx="11819452" cy="660400"/>
          </a:xfrm>
          <a:prstGeom prst="rightArrow">
            <a:avLst/>
          </a:prstGeom>
          <a:solidFill>
            <a:srgbClr val="C0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p>
        </p:txBody>
      </p:sp>
      <p:sp>
        <p:nvSpPr>
          <p:cNvPr id="15" name="CasellaDiTesto 14">
            <a:extLst>
              <a:ext uri="{FF2B5EF4-FFF2-40B4-BE49-F238E27FC236}">
                <a16:creationId xmlns:a16="http://schemas.microsoft.com/office/drawing/2014/main" id="{521C5067-8F99-FCA8-6CD1-9E538D4154AC}"/>
              </a:ext>
            </a:extLst>
          </p:cNvPr>
          <p:cNvSpPr txBox="1"/>
          <p:nvPr/>
        </p:nvSpPr>
        <p:spPr>
          <a:xfrm>
            <a:off x="1140300" y="6224473"/>
            <a:ext cx="2776038" cy="646331"/>
          </a:xfrm>
          <a:prstGeom prst="rect">
            <a:avLst/>
          </a:prstGeom>
          <a:noFill/>
        </p:spPr>
        <p:txBody>
          <a:bodyPr wrap="square">
            <a:spAutoFit/>
          </a:bodyPr>
          <a:lstStyle/>
          <a:p>
            <a:pPr algn="ctr"/>
            <a:r>
              <a:rPr lang="it-IT" sz="1800" b="1" dirty="0">
                <a:solidFill>
                  <a:schemeClr val="dk1"/>
                </a:solidFill>
              </a:rPr>
              <a:t>PF recovery reporting 
green </a:t>
            </a:r>
            <a:r>
              <a:rPr lang="it-IT" sz="1800" b="1" dirty="0" err="1">
                <a:solidFill>
                  <a:schemeClr val="dk1"/>
                </a:solidFill>
              </a:rPr>
              <a:t>pigmentation</a:t>
            </a:r>
            <a:endParaRPr lang="it-IT" sz="1800" b="1" dirty="0"/>
          </a:p>
        </p:txBody>
      </p:sp>
      <p:sp>
        <p:nvSpPr>
          <p:cNvPr id="14" name="Ovale 13">
            <a:extLst>
              <a:ext uri="{FF2B5EF4-FFF2-40B4-BE49-F238E27FC236}">
                <a16:creationId xmlns:a16="http://schemas.microsoft.com/office/drawing/2014/main" id="{688D5AD8-F405-E11A-6423-A8F012760ED3}"/>
              </a:ext>
            </a:extLst>
          </p:cNvPr>
          <p:cNvSpPr/>
          <p:nvPr/>
        </p:nvSpPr>
        <p:spPr>
          <a:xfrm>
            <a:off x="1729057" y="3541243"/>
            <a:ext cx="168435" cy="177632"/>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highlight>
                <a:srgbClr val="000000"/>
              </a:highlight>
            </a:endParaRPr>
          </a:p>
        </p:txBody>
      </p:sp>
      <p:cxnSp>
        <p:nvCxnSpPr>
          <p:cNvPr id="17" name="Connettore diritto 16">
            <a:extLst>
              <a:ext uri="{FF2B5EF4-FFF2-40B4-BE49-F238E27FC236}">
                <a16:creationId xmlns:a16="http://schemas.microsoft.com/office/drawing/2014/main" id="{5CBA0292-0072-913D-6E53-B9F55D789974}"/>
              </a:ext>
            </a:extLst>
          </p:cNvPr>
          <p:cNvCxnSpPr>
            <a:cxnSpLocks/>
          </p:cNvCxnSpPr>
          <p:nvPr/>
        </p:nvCxnSpPr>
        <p:spPr>
          <a:xfrm>
            <a:off x="1813274" y="3653777"/>
            <a:ext cx="1" cy="4285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Ovale 17">
            <a:extLst>
              <a:ext uri="{FF2B5EF4-FFF2-40B4-BE49-F238E27FC236}">
                <a16:creationId xmlns:a16="http://schemas.microsoft.com/office/drawing/2014/main" id="{015BAEA4-7A94-C3D8-2BAE-D59342B73F37}"/>
              </a:ext>
            </a:extLst>
          </p:cNvPr>
          <p:cNvSpPr/>
          <p:nvPr/>
        </p:nvSpPr>
        <p:spPr>
          <a:xfrm>
            <a:off x="3174590" y="3541243"/>
            <a:ext cx="168435" cy="177632"/>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highlight>
                <a:srgbClr val="000000"/>
              </a:highlight>
            </a:endParaRPr>
          </a:p>
        </p:txBody>
      </p:sp>
      <p:cxnSp>
        <p:nvCxnSpPr>
          <p:cNvPr id="19" name="Connettore diritto 18">
            <a:extLst>
              <a:ext uri="{FF2B5EF4-FFF2-40B4-BE49-F238E27FC236}">
                <a16:creationId xmlns:a16="http://schemas.microsoft.com/office/drawing/2014/main" id="{77D06D08-FE07-8EF9-54FF-BAAA3E2404C1}"/>
              </a:ext>
            </a:extLst>
          </p:cNvPr>
          <p:cNvCxnSpPr>
            <a:cxnSpLocks/>
          </p:cNvCxnSpPr>
          <p:nvPr/>
        </p:nvCxnSpPr>
        <p:spPr>
          <a:xfrm>
            <a:off x="3256254" y="3164902"/>
            <a:ext cx="1" cy="4285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Ovale 19">
            <a:extLst>
              <a:ext uri="{FF2B5EF4-FFF2-40B4-BE49-F238E27FC236}">
                <a16:creationId xmlns:a16="http://schemas.microsoft.com/office/drawing/2014/main" id="{5EEA1882-0C63-B7F6-5E1B-7B5543F6DF79}"/>
              </a:ext>
            </a:extLst>
          </p:cNvPr>
          <p:cNvSpPr/>
          <p:nvPr/>
        </p:nvSpPr>
        <p:spPr>
          <a:xfrm>
            <a:off x="8648742" y="3561834"/>
            <a:ext cx="168435" cy="177632"/>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highlight>
                <a:srgbClr val="000000"/>
              </a:highlight>
            </a:endParaRPr>
          </a:p>
        </p:txBody>
      </p:sp>
      <p:cxnSp>
        <p:nvCxnSpPr>
          <p:cNvPr id="21" name="Connettore diritto 20">
            <a:extLst>
              <a:ext uri="{FF2B5EF4-FFF2-40B4-BE49-F238E27FC236}">
                <a16:creationId xmlns:a16="http://schemas.microsoft.com/office/drawing/2014/main" id="{DBEB499E-6F4D-644E-E885-5705C4A1ECE0}"/>
              </a:ext>
            </a:extLst>
          </p:cNvPr>
          <p:cNvCxnSpPr>
            <a:cxnSpLocks/>
          </p:cNvCxnSpPr>
          <p:nvPr/>
        </p:nvCxnSpPr>
        <p:spPr>
          <a:xfrm>
            <a:off x="8732960" y="3710265"/>
            <a:ext cx="1" cy="4285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Ovale 25">
            <a:extLst>
              <a:ext uri="{FF2B5EF4-FFF2-40B4-BE49-F238E27FC236}">
                <a16:creationId xmlns:a16="http://schemas.microsoft.com/office/drawing/2014/main" id="{22838FF1-6881-E101-0000-8199467AB1D3}"/>
              </a:ext>
            </a:extLst>
          </p:cNvPr>
          <p:cNvSpPr/>
          <p:nvPr/>
        </p:nvSpPr>
        <p:spPr>
          <a:xfrm>
            <a:off x="4883237" y="3561834"/>
            <a:ext cx="168435" cy="177632"/>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highlight>
                <a:srgbClr val="000000"/>
              </a:highlight>
            </a:endParaRPr>
          </a:p>
        </p:txBody>
      </p:sp>
      <p:cxnSp>
        <p:nvCxnSpPr>
          <p:cNvPr id="27" name="Connettore diritto 26">
            <a:extLst>
              <a:ext uri="{FF2B5EF4-FFF2-40B4-BE49-F238E27FC236}">
                <a16:creationId xmlns:a16="http://schemas.microsoft.com/office/drawing/2014/main" id="{DB3347C9-F06A-1083-3769-384CACC1E1A7}"/>
              </a:ext>
            </a:extLst>
          </p:cNvPr>
          <p:cNvCxnSpPr>
            <a:cxnSpLocks/>
          </p:cNvCxnSpPr>
          <p:nvPr/>
        </p:nvCxnSpPr>
        <p:spPr>
          <a:xfrm>
            <a:off x="4967455" y="3710265"/>
            <a:ext cx="1" cy="4285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Ovale 30">
            <a:extLst>
              <a:ext uri="{FF2B5EF4-FFF2-40B4-BE49-F238E27FC236}">
                <a16:creationId xmlns:a16="http://schemas.microsoft.com/office/drawing/2014/main" id="{E0C74E03-DB51-8F8C-18D2-E9A278CA7F51}"/>
              </a:ext>
            </a:extLst>
          </p:cNvPr>
          <p:cNvSpPr/>
          <p:nvPr/>
        </p:nvSpPr>
        <p:spPr>
          <a:xfrm>
            <a:off x="10317226" y="3553877"/>
            <a:ext cx="168435" cy="177632"/>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highlight>
                <a:srgbClr val="000000"/>
              </a:highlight>
            </a:endParaRPr>
          </a:p>
        </p:txBody>
      </p:sp>
      <p:cxnSp>
        <p:nvCxnSpPr>
          <p:cNvPr id="32" name="Connettore diritto 31">
            <a:extLst>
              <a:ext uri="{FF2B5EF4-FFF2-40B4-BE49-F238E27FC236}">
                <a16:creationId xmlns:a16="http://schemas.microsoft.com/office/drawing/2014/main" id="{6684D21E-770A-4707-BAE8-47526AB7379B}"/>
              </a:ext>
            </a:extLst>
          </p:cNvPr>
          <p:cNvCxnSpPr>
            <a:cxnSpLocks/>
          </p:cNvCxnSpPr>
          <p:nvPr/>
        </p:nvCxnSpPr>
        <p:spPr>
          <a:xfrm>
            <a:off x="10401444" y="3702308"/>
            <a:ext cx="1" cy="4285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Immagine 7" descr="Immagine che contiene Attrezzature mediche, persona, medico, vena&#10;&#10;AI-generated content may be incorrect.">
            <a:extLst>
              <a:ext uri="{FF2B5EF4-FFF2-40B4-BE49-F238E27FC236}">
                <a16:creationId xmlns:a16="http://schemas.microsoft.com/office/drawing/2014/main" id="{445026BB-1D30-6729-A193-1F4EB28702FF}"/>
              </a:ext>
            </a:extLst>
          </p:cNvPr>
          <p:cNvPicPr>
            <a:picLocks noChangeAspect="1"/>
          </p:cNvPicPr>
          <p:nvPr/>
        </p:nvPicPr>
        <p:blipFill>
          <a:blip r:embed="rId5"/>
          <a:stretch>
            <a:fillRect/>
          </a:stretch>
        </p:blipFill>
        <p:spPr>
          <a:xfrm rot="16200000">
            <a:off x="1356980" y="3693560"/>
            <a:ext cx="2189743" cy="2919657"/>
          </a:xfrm>
          <a:prstGeom prst="rect">
            <a:avLst/>
          </a:prstGeom>
        </p:spPr>
      </p:pic>
      <p:sp>
        <p:nvSpPr>
          <p:cNvPr id="10" name="Ovale 9">
            <a:extLst>
              <a:ext uri="{FF2B5EF4-FFF2-40B4-BE49-F238E27FC236}">
                <a16:creationId xmlns:a16="http://schemas.microsoft.com/office/drawing/2014/main" id="{AAB7B85D-D57B-1DA6-ECC8-29EC93BDC25C}"/>
              </a:ext>
            </a:extLst>
          </p:cNvPr>
          <p:cNvSpPr/>
          <p:nvPr/>
        </p:nvSpPr>
        <p:spPr>
          <a:xfrm>
            <a:off x="909191" y="3561834"/>
            <a:ext cx="168435" cy="177632"/>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highlight>
                <a:srgbClr val="000000"/>
              </a:highlight>
            </a:endParaRPr>
          </a:p>
        </p:txBody>
      </p:sp>
      <p:cxnSp>
        <p:nvCxnSpPr>
          <p:cNvPr id="11" name="Connettore diritto 10">
            <a:extLst>
              <a:ext uri="{FF2B5EF4-FFF2-40B4-BE49-F238E27FC236}">
                <a16:creationId xmlns:a16="http://schemas.microsoft.com/office/drawing/2014/main" id="{50C17FE5-9F29-8791-141C-139CAAB5086C}"/>
              </a:ext>
            </a:extLst>
          </p:cNvPr>
          <p:cNvCxnSpPr>
            <a:cxnSpLocks/>
          </p:cNvCxnSpPr>
          <p:nvPr/>
        </p:nvCxnSpPr>
        <p:spPr>
          <a:xfrm>
            <a:off x="999111" y="3141791"/>
            <a:ext cx="1" cy="4285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Google Shape;93;g20247178f67_0_5">
            <a:extLst>
              <a:ext uri="{FF2B5EF4-FFF2-40B4-BE49-F238E27FC236}">
                <a16:creationId xmlns:a16="http://schemas.microsoft.com/office/drawing/2014/main" id="{38B5D430-7E37-45EC-7D2B-1B0A096FFB9B}"/>
              </a:ext>
            </a:extLst>
          </p:cNvPr>
          <p:cNvSpPr txBox="1"/>
          <p:nvPr/>
        </p:nvSpPr>
        <p:spPr>
          <a:xfrm>
            <a:off x="74092" y="1026120"/>
            <a:ext cx="1850037" cy="2123628"/>
          </a:xfrm>
          <a:prstGeom prst="rect">
            <a:avLst/>
          </a:prstGeom>
          <a:noFill/>
          <a:ln>
            <a:noFill/>
          </a:ln>
        </p:spPr>
        <p:txBody>
          <a:bodyPr spcFirstLastPara="1" wrap="square" lIns="91425" tIns="91425" rIns="91425" bIns="91425" anchor="t" anchorCtr="0">
            <a:spAutoFit/>
          </a:bodyPr>
          <a:lstStyle/>
          <a:p>
            <a:pPr lvl="0" algn="ctr"/>
            <a:r>
              <a:rPr lang="en-US" sz="1800" b="1" dirty="0">
                <a:solidFill>
                  <a:schemeClr val="dk1"/>
                </a:solidFill>
              </a:rPr>
              <a:t>Herpes zoster and soft tissue infection
</a:t>
            </a:r>
          </a:p>
          <a:p>
            <a:pPr lvl="0" algn="ctr"/>
            <a:r>
              <a:rPr lang="en-US" sz="1800" b="1" dirty="0">
                <a:solidFill>
                  <a:schemeClr val="dk1"/>
                </a:solidFill>
              </a:rPr>
              <a:t>Course of oral antibiotic therapy</a:t>
            </a:r>
            <a:endParaRPr lang="it-IT" b="1" dirty="0"/>
          </a:p>
        </p:txBody>
      </p:sp>
      <p:pic>
        <p:nvPicPr>
          <p:cNvPr id="25" name="Immagine 24">
            <a:extLst>
              <a:ext uri="{FF2B5EF4-FFF2-40B4-BE49-F238E27FC236}">
                <a16:creationId xmlns:a16="http://schemas.microsoft.com/office/drawing/2014/main" id="{38DF495A-8883-45DF-2D20-BA14BADB7189}"/>
              </a:ext>
            </a:extLst>
          </p:cNvPr>
          <p:cNvPicPr>
            <a:picLocks noChangeAspect="1"/>
          </p:cNvPicPr>
          <p:nvPr/>
        </p:nvPicPr>
        <p:blipFill>
          <a:blip r:embed="rId6"/>
          <a:srcRect l="15511"/>
          <a:stretch/>
        </p:blipFill>
        <p:spPr>
          <a:xfrm>
            <a:off x="1839008" y="160227"/>
            <a:ext cx="3057598" cy="3024417"/>
          </a:xfrm>
          <a:prstGeom prst="rect">
            <a:avLst/>
          </a:prstGeom>
        </p:spPr>
      </p:pic>
      <p:sp>
        <p:nvSpPr>
          <p:cNvPr id="33" name="Google Shape;93;g20247178f67_0_5">
            <a:extLst>
              <a:ext uri="{FF2B5EF4-FFF2-40B4-BE49-F238E27FC236}">
                <a16:creationId xmlns:a16="http://schemas.microsoft.com/office/drawing/2014/main" id="{144E518E-A85F-4426-D36B-5BC4CDBD152F}"/>
              </a:ext>
            </a:extLst>
          </p:cNvPr>
          <p:cNvSpPr txBox="1"/>
          <p:nvPr/>
        </p:nvSpPr>
        <p:spPr>
          <a:xfrm>
            <a:off x="3888940" y="4142006"/>
            <a:ext cx="2157757" cy="1292631"/>
          </a:xfrm>
          <a:prstGeom prst="rect">
            <a:avLst/>
          </a:prstGeom>
          <a:noFill/>
          <a:ln>
            <a:noFill/>
          </a:ln>
        </p:spPr>
        <p:txBody>
          <a:bodyPr spcFirstLastPara="1" wrap="square" lIns="91425" tIns="91425" rIns="91425" bIns="91425" anchor="t" anchorCtr="0">
            <a:spAutoFit/>
          </a:bodyPr>
          <a:lstStyle/>
          <a:p>
            <a:pPr lvl="0" algn="ctr"/>
            <a:r>
              <a:rPr lang="it-IT" sz="1800" b="1" dirty="0">
                <a:solidFill>
                  <a:schemeClr val="dk1"/>
                </a:solidFill>
              </a:rPr>
              <a:t>Micro </a:t>
            </a:r>
            <a:r>
              <a:rPr lang="it-IT" sz="1800" b="1" dirty="0" err="1">
                <a:solidFill>
                  <a:schemeClr val="dk1"/>
                </a:solidFill>
              </a:rPr>
              <a:t>exams</a:t>
            </a:r>
            <a:r>
              <a:rPr lang="it-IT" sz="1800" b="1" dirty="0">
                <a:solidFill>
                  <a:schemeClr val="dk1"/>
                </a:solidFill>
              </a:rPr>
              <a:t>:
P. aeruginosa on </a:t>
            </a:r>
            <a:r>
              <a:rPr lang="it-IT" sz="1800" b="1" dirty="0" err="1">
                <a:solidFill>
                  <a:schemeClr val="dk1"/>
                </a:solidFill>
              </a:rPr>
              <a:t>blood</a:t>
            </a:r>
            <a:r>
              <a:rPr lang="it-IT" sz="1800" b="1" dirty="0">
                <a:solidFill>
                  <a:schemeClr val="dk1"/>
                </a:solidFill>
              </a:rPr>
              <a:t>
</a:t>
            </a:r>
            <a:r>
              <a:rPr lang="it-IT" sz="1800" b="1" u="sng" dirty="0">
                <a:solidFill>
                  <a:schemeClr val="dk1"/>
                </a:solidFill>
              </a:rPr>
              <a:t>Negative PF</a:t>
            </a:r>
          </a:p>
        </p:txBody>
      </p:sp>
      <p:pic>
        <p:nvPicPr>
          <p:cNvPr id="34" name="20250310_125014">
            <a:hlinkClick r:id="" action="ppaction://media"/>
            <a:extLst>
              <a:ext uri="{FF2B5EF4-FFF2-40B4-BE49-F238E27FC236}">
                <a16:creationId xmlns:a16="http://schemas.microsoft.com/office/drawing/2014/main" id="{CBC97AD6-BB3C-4A6D-7AD3-9AEA540CA251}"/>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661522" y="135546"/>
            <a:ext cx="1706790" cy="3034293"/>
          </a:xfrm>
          <a:prstGeom prst="rect">
            <a:avLst/>
          </a:prstGeom>
        </p:spPr>
      </p:pic>
      <p:sp>
        <p:nvSpPr>
          <p:cNvPr id="35" name="Ovale 34">
            <a:extLst>
              <a:ext uri="{FF2B5EF4-FFF2-40B4-BE49-F238E27FC236}">
                <a16:creationId xmlns:a16="http://schemas.microsoft.com/office/drawing/2014/main" id="{77457F4E-893A-13E9-8D15-1C704BFF1B79}"/>
              </a:ext>
            </a:extLst>
          </p:cNvPr>
          <p:cNvSpPr/>
          <p:nvPr/>
        </p:nvSpPr>
        <p:spPr>
          <a:xfrm>
            <a:off x="7644273" y="3549946"/>
            <a:ext cx="168435" cy="177632"/>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highlight>
                <a:srgbClr val="000000"/>
              </a:highlight>
            </a:endParaRPr>
          </a:p>
        </p:txBody>
      </p:sp>
      <p:cxnSp>
        <p:nvCxnSpPr>
          <p:cNvPr id="36" name="Connettore diritto 35">
            <a:extLst>
              <a:ext uri="{FF2B5EF4-FFF2-40B4-BE49-F238E27FC236}">
                <a16:creationId xmlns:a16="http://schemas.microsoft.com/office/drawing/2014/main" id="{B4AA93F5-2E98-748A-D7B0-1E1F8171DDA7}"/>
              </a:ext>
            </a:extLst>
          </p:cNvPr>
          <p:cNvCxnSpPr>
            <a:cxnSpLocks/>
          </p:cNvCxnSpPr>
          <p:nvPr/>
        </p:nvCxnSpPr>
        <p:spPr>
          <a:xfrm>
            <a:off x="7725937" y="3173605"/>
            <a:ext cx="1" cy="4285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38" name="Immagine 37" descr="Immagine che contiene bibita analcolica, interno&#10;&#10;AI-generated content may be incorrect.">
            <a:extLst>
              <a:ext uri="{FF2B5EF4-FFF2-40B4-BE49-F238E27FC236}">
                <a16:creationId xmlns:a16="http://schemas.microsoft.com/office/drawing/2014/main" id="{C5B0F5B0-C5B3-6870-1F60-7633A382A63E}"/>
              </a:ext>
            </a:extLst>
          </p:cNvPr>
          <p:cNvPicPr>
            <a:picLocks noChangeAspect="1"/>
          </p:cNvPicPr>
          <p:nvPr/>
        </p:nvPicPr>
        <p:blipFill>
          <a:blip r:embed="rId8"/>
          <a:stretch>
            <a:fillRect/>
          </a:stretch>
        </p:blipFill>
        <p:spPr>
          <a:xfrm>
            <a:off x="9276600" y="3947451"/>
            <a:ext cx="2081251" cy="2775002"/>
          </a:xfrm>
          <a:prstGeom prst="rect">
            <a:avLst/>
          </a:prstGeom>
        </p:spPr>
      </p:pic>
      <p:pic>
        <p:nvPicPr>
          <p:cNvPr id="40" name="Immagine 39" descr="Immagine che contiene medico, Attrezzature mediche, assistenza sanitaria, Procedura medica&#10;&#10;AI-generated content may be incorrect.">
            <a:extLst>
              <a:ext uri="{FF2B5EF4-FFF2-40B4-BE49-F238E27FC236}">
                <a16:creationId xmlns:a16="http://schemas.microsoft.com/office/drawing/2014/main" id="{9CCA07AB-F4C7-9DB9-5423-8A83578FC082}"/>
              </a:ext>
            </a:extLst>
          </p:cNvPr>
          <p:cNvPicPr>
            <a:picLocks noChangeAspect="1"/>
          </p:cNvPicPr>
          <p:nvPr/>
        </p:nvPicPr>
        <p:blipFill>
          <a:blip r:embed="rId9"/>
          <a:stretch>
            <a:fillRect/>
          </a:stretch>
        </p:blipFill>
        <p:spPr>
          <a:xfrm>
            <a:off x="7049557" y="3947451"/>
            <a:ext cx="2081252" cy="2775003"/>
          </a:xfrm>
          <a:prstGeom prst="rect">
            <a:avLst/>
          </a:prstGeom>
        </p:spPr>
      </p:pic>
      <p:sp>
        <p:nvSpPr>
          <p:cNvPr id="41" name="Ovale 40">
            <a:extLst>
              <a:ext uri="{FF2B5EF4-FFF2-40B4-BE49-F238E27FC236}">
                <a16:creationId xmlns:a16="http://schemas.microsoft.com/office/drawing/2014/main" id="{F6E1A966-1932-EAD0-0C1C-A6EDE88311E2}"/>
              </a:ext>
            </a:extLst>
          </p:cNvPr>
          <p:cNvSpPr/>
          <p:nvPr/>
        </p:nvSpPr>
        <p:spPr>
          <a:xfrm>
            <a:off x="9547494" y="3549946"/>
            <a:ext cx="168435" cy="177632"/>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highlight>
                <a:srgbClr val="000000"/>
              </a:highlight>
            </a:endParaRPr>
          </a:p>
        </p:txBody>
      </p:sp>
      <p:cxnSp>
        <p:nvCxnSpPr>
          <p:cNvPr id="42" name="Connettore diritto 41">
            <a:extLst>
              <a:ext uri="{FF2B5EF4-FFF2-40B4-BE49-F238E27FC236}">
                <a16:creationId xmlns:a16="http://schemas.microsoft.com/office/drawing/2014/main" id="{03392F45-9AE4-D6A7-2D2B-E88720EC04EF}"/>
              </a:ext>
            </a:extLst>
          </p:cNvPr>
          <p:cNvCxnSpPr>
            <a:cxnSpLocks/>
          </p:cNvCxnSpPr>
          <p:nvPr/>
        </p:nvCxnSpPr>
        <p:spPr>
          <a:xfrm>
            <a:off x="9629158" y="3173605"/>
            <a:ext cx="1" cy="4285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44" name="Immagine 43" descr="Immagine che contiene Carne, interno&#10;&#10;AI-generated content may be incorrect.">
            <a:extLst>
              <a:ext uri="{FF2B5EF4-FFF2-40B4-BE49-F238E27FC236}">
                <a16:creationId xmlns:a16="http://schemas.microsoft.com/office/drawing/2014/main" id="{72088018-47BC-3C36-9581-CA9E1B8B0509}"/>
              </a:ext>
            </a:extLst>
          </p:cNvPr>
          <p:cNvPicPr>
            <a:picLocks noChangeAspect="1"/>
          </p:cNvPicPr>
          <p:nvPr/>
        </p:nvPicPr>
        <p:blipFill>
          <a:blip r:embed="rId10"/>
          <a:stretch>
            <a:fillRect/>
          </a:stretch>
        </p:blipFill>
        <p:spPr>
          <a:xfrm>
            <a:off x="8824943" y="140091"/>
            <a:ext cx="2268609" cy="3024811"/>
          </a:xfrm>
          <a:prstGeom prst="rect">
            <a:avLst/>
          </a:prstGeom>
        </p:spPr>
      </p:pic>
      <p:sp>
        <p:nvSpPr>
          <p:cNvPr id="3" name="Ovale 2">
            <a:extLst>
              <a:ext uri="{FF2B5EF4-FFF2-40B4-BE49-F238E27FC236}">
                <a16:creationId xmlns:a16="http://schemas.microsoft.com/office/drawing/2014/main" id="{51C37565-C3A8-807D-E34B-C803851FFD66}"/>
              </a:ext>
            </a:extLst>
          </p:cNvPr>
          <p:cNvSpPr/>
          <p:nvPr/>
        </p:nvSpPr>
        <p:spPr>
          <a:xfrm>
            <a:off x="5844273" y="3530000"/>
            <a:ext cx="168435" cy="177632"/>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dirty="0">
              <a:highlight>
                <a:srgbClr val="000000"/>
              </a:highlight>
            </a:endParaRPr>
          </a:p>
        </p:txBody>
      </p:sp>
      <p:cxnSp>
        <p:nvCxnSpPr>
          <p:cNvPr id="4" name="Connettore diritto 3">
            <a:extLst>
              <a:ext uri="{FF2B5EF4-FFF2-40B4-BE49-F238E27FC236}">
                <a16:creationId xmlns:a16="http://schemas.microsoft.com/office/drawing/2014/main" id="{77E13C0E-5D82-D891-669C-96C93E5E06E3}"/>
              </a:ext>
            </a:extLst>
          </p:cNvPr>
          <p:cNvCxnSpPr>
            <a:cxnSpLocks/>
          </p:cNvCxnSpPr>
          <p:nvPr/>
        </p:nvCxnSpPr>
        <p:spPr>
          <a:xfrm>
            <a:off x="5925937" y="3153659"/>
            <a:ext cx="1" cy="4285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Google Shape;93;g20247178f67_0_5">
            <a:extLst>
              <a:ext uri="{FF2B5EF4-FFF2-40B4-BE49-F238E27FC236}">
                <a16:creationId xmlns:a16="http://schemas.microsoft.com/office/drawing/2014/main" id="{42D3F0F9-70BD-651E-8294-928D22DBEB6F}"/>
              </a:ext>
            </a:extLst>
          </p:cNvPr>
          <p:cNvSpPr txBox="1"/>
          <p:nvPr/>
        </p:nvSpPr>
        <p:spPr>
          <a:xfrm>
            <a:off x="4869276" y="2432813"/>
            <a:ext cx="1876216" cy="738633"/>
          </a:xfrm>
          <a:prstGeom prst="rect">
            <a:avLst/>
          </a:prstGeom>
          <a:noFill/>
          <a:ln>
            <a:noFill/>
          </a:ln>
        </p:spPr>
        <p:txBody>
          <a:bodyPr spcFirstLastPara="1" wrap="square" lIns="91425" tIns="91425" rIns="91425" bIns="91425" anchor="t" anchorCtr="0">
            <a:spAutoFit/>
          </a:bodyPr>
          <a:lstStyle/>
          <a:p>
            <a:pPr lvl="0" algn="ctr"/>
            <a:r>
              <a:rPr lang="it-IT" sz="1800" b="1" dirty="0">
                <a:solidFill>
                  <a:schemeClr val="dk1"/>
                </a:solidFill>
              </a:rPr>
              <a:t>Snack 2h </a:t>
            </a:r>
            <a:r>
              <a:rPr lang="it-IT" sz="1800" b="1" dirty="0" err="1">
                <a:solidFill>
                  <a:schemeClr val="dk1"/>
                </a:solidFill>
              </a:rPr>
              <a:t>before</a:t>
            </a:r>
            <a:r>
              <a:rPr lang="it-IT" sz="1800" b="1" dirty="0">
                <a:solidFill>
                  <a:schemeClr val="dk1"/>
                </a:solidFill>
              </a:rPr>
              <a:t> </a:t>
            </a:r>
            <a:r>
              <a:rPr lang="it-IT" sz="1800" b="1" dirty="0" err="1">
                <a:solidFill>
                  <a:schemeClr val="dk1"/>
                </a:solidFill>
              </a:rPr>
              <a:t>removal</a:t>
            </a:r>
            <a:endParaRPr lang="it-IT" sz="1800" b="1" dirty="0"/>
          </a:p>
        </p:txBody>
      </p:sp>
    </p:spTree>
    <p:extLst>
      <p:ext uri="{BB962C8B-B14F-4D97-AF65-F5344CB8AC3E}">
        <p14:creationId xmlns:p14="http://schemas.microsoft.com/office/powerpoint/2010/main" val="854558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29"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pic>
        <p:nvPicPr>
          <p:cNvPr id="8" name="Immagine 7" descr="Immagine che contiene stanza, scena, persona, medico&#10;&#10;Il contenuto generato dall'IA potrebbe non essere corretto.">
            <a:extLst>
              <a:ext uri="{FF2B5EF4-FFF2-40B4-BE49-F238E27FC236}">
                <a16:creationId xmlns:a16="http://schemas.microsoft.com/office/drawing/2014/main" id="{61D921E3-1473-9781-217A-654B1EF697C1}"/>
              </a:ext>
            </a:extLst>
          </p:cNvPr>
          <p:cNvPicPr>
            <a:picLocks noChangeAspect="1"/>
          </p:cNvPicPr>
          <p:nvPr/>
        </p:nvPicPr>
        <p:blipFill>
          <a:blip r:embed="rId3"/>
          <a:stretch>
            <a:fillRect/>
          </a:stretch>
        </p:blipFill>
        <p:spPr>
          <a:xfrm>
            <a:off x="1907976" y="0"/>
            <a:ext cx="5140480" cy="6853973"/>
          </a:xfrm>
          <a:prstGeom prst="rect">
            <a:avLst/>
          </a:prstGeom>
        </p:spPr>
      </p:pic>
      <p:pic>
        <p:nvPicPr>
          <p:cNvPr id="5" name="Immagine 4">
            <a:extLst>
              <a:ext uri="{FF2B5EF4-FFF2-40B4-BE49-F238E27FC236}">
                <a16:creationId xmlns:a16="http://schemas.microsoft.com/office/drawing/2014/main" id="{F4300306-C9B2-D8BD-3A1C-B36A9BB0F1B0}"/>
              </a:ext>
            </a:extLst>
          </p:cNvPr>
          <p:cNvPicPr>
            <a:picLocks noChangeAspect="1"/>
          </p:cNvPicPr>
          <p:nvPr/>
        </p:nvPicPr>
        <p:blipFill>
          <a:blip r:embed="rId4"/>
          <a:stretch>
            <a:fillRect/>
          </a:stretch>
        </p:blipFill>
        <p:spPr>
          <a:xfrm rot="10800000" flipH="1">
            <a:off x="7912126" y="132324"/>
            <a:ext cx="2807802" cy="3301120"/>
          </a:xfrm>
          <a:prstGeom prst="rect">
            <a:avLst/>
          </a:prstGeom>
          <a:ln>
            <a:solidFill>
              <a:schemeClr val="tx1"/>
            </a:solidFill>
          </a:ln>
        </p:spPr>
      </p:pic>
      <p:pic>
        <p:nvPicPr>
          <p:cNvPr id="7" name="Immagine 6">
            <a:extLst>
              <a:ext uri="{FF2B5EF4-FFF2-40B4-BE49-F238E27FC236}">
                <a16:creationId xmlns:a16="http://schemas.microsoft.com/office/drawing/2014/main" id="{FA7BA6A7-8148-B33A-AED9-26414D0A49FF}"/>
              </a:ext>
            </a:extLst>
          </p:cNvPr>
          <p:cNvPicPr>
            <a:picLocks noChangeAspect="1"/>
          </p:cNvPicPr>
          <p:nvPr/>
        </p:nvPicPr>
        <p:blipFill>
          <a:blip r:embed="rId5"/>
          <a:srcRect b="6889"/>
          <a:stretch/>
        </p:blipFill>
        <p:spPr>
          <a:xfrm rot="10800000" flipH="1">
            <a:off x="7912126" y="3518509"/>
            <a:ext cx="2807800" cy="3207167"/>
          </a:xfrm>
          <a:prstGeom prst="rect">
            <a:avLst/>
          </a:prstGeom>
          <a:ln>
            <a:solidFill>
              <a:schemeClr val="tx1"/>
            </a:solidFill>
          </a:ln>
        </p:spPr>
      </p:pic>
    </p:spTree>
    <p:extLst>
      <p:ext uri="{BB962C8B-B14F-4D97-AF65-F5344CB8AC3E}">
        <p14:creationId xmlns:p14="http://schemas.microsoft.com/office/powerpoint/2010/main" val="802782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1354982" y="-1"/>
            <a:ext cx="10515600" cy="1325700"/>
          </a:xfrm>
          <a:prstGeom prst="rect">
            <a:avLst/>
          </a:prstGeom>
          <a:noFill/>
          <a:ln>
            <a:noFill/>
          </a:ln>
        </p:spPr>
        <p:txBody>
          <a:bodyPr spcFirstLastPara="1" wrap="square" lIns="91425" tIns="45700" rIns="91425" bIns="45700" anchor="ctr" anchorCtr="0">
            <a:normAutofit/>
          </a:bodyPr>
          <a:lstStyle/>
          <a:p>
            <a:pPr>
              <a:buSzPts val="4400"/>
            </a:pPr>
            <a:r>
              <a:rPr lang="it-IT" dirty="0"/>
              <a:t>Valve </a:t>
            </a:r>
            <a:r>
              <a:rPr lang="it-IT" dirty="0" err="1"/>
              <a:t>Replacement</a:t>
            </a:r>
            <a:endParaRPr dirty="0"/>
          </a:p>
        </p:txBody>
      </p:sp>
      <p:pic>
        <p:nvPicPr>
          <p:cNvPr id="3" name="Valvola IPC rotta - Fluid column retracted in indwelling pleural catheter on removing cap in">
            <a:hlinkClick r:id="" action="ppaction://media"/>
            <a:extLst>
              <a:ext uri="{FF2B5EF4-FFF2-40B4-BE49-F238E27FC236}">
                <a16:creationId xmlns:a16="http://schemas.microsoft.com/office/drawing/2014/main" id="{A4734004-1C70-B59B-B7E0-05173894838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1418" y="405477"/>
            <a:ext cx="3504994" cy="6221365"/>
          </a:xfrm>
          <a:prstGeom prst="rect">
            <a:avLst/>
          </a:prstGeom>
        </p:spPr>
      </p:pic>
      <p:pic>
        <p:nvPicPr>
          <p:cNvPr id="8194" name="Picture 2">
            <a:extLst>
              <a:ext uri="{FF2B5EF4-FFF2-40B4-BE49-F238E27FC236}">
                <a16:creationId xmlns:a16="http://schemas.microsoft.com/office/drawing/2014/main" id="{9AF66A7E-F9ED-1BA4-9B00-B151835F133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30927" y="1465263"/>
            <a:ext cx="2532415" cy="1685208"/>
          </a:xfrm>
          <a:prstGeom prst="rect">
            <a:avLst/>
          </a:prstGeom>
          <a:noFill/>
          <a:extLst>
            <a:ext uri="{909E8E84-426E-40DD-AFC4-6F175D3DCCD1}">
              <a14:hiddenFill xmlns:a14="http://schemas.microsoft.com/office/drawing/2010/main">
                <a:solidFill>
                  <a:srgbClr val="FFFFFF"/>
                </a:solidFill>
              </a14:hiddenFill>
            </a:ext>
          </a:extLst>
        </p:spPr>
      </p:pic>
      <p:sp>
        <p:nvSpPr>
          <p:cNvPr id="4" name="Google Shape;93;g20247178f67_0_5">
            <a:extLst>
              <a:ext uri="{FF2B5EF4-FFF2-40B4-BE49-F238E27FC236}">
                <a16:creationId xmlns:a16="http://schemas.microsoft.com/office/drawing/2014/main" id="{DB66367F-6E45-EBF2-135C-493E6316AB00}"/>
              </a:ext>
            </a:extLst>
          </p:cNvPr>
          <p:cNvSpPr txBox="1"/>
          <p:nvPr/>
        </p:nvSpPr>
        <p:spPr>
          <a:xfrm>
            <a:off x="9263342" y="6517110"/>
            <a:ext cx="2707947" cy="369302"/>
          </a:xfrm>
          <a:prstGeom prst="rect">
            <a:avLst/>
          </a:prstGeom>
          <a:noFill/>
          <a:ln>
            <a:noFill/>
          </a:ln>
        </p:spPr>
        <p:txBody>
          <a:bodyPr spcFirstLastPara="1" wrap="square" lIns="91425" tIns="91425" rIns="91425" bIns="91425" anchor="t" anchorCtr="0">
            <a:spAutoFit/>
          </a:bodyPr>
          <a:lstStyle/>
          <a:p>
            <a:pPr marL="76200" algn="r">
              <a:buSzPts val="2400"/>
            </a:pPr>
            <a:r>
              <a:rPr lang="it-IT" sz="1200" b="1" dirty="0">
                <a:solidFill>
                  <a:srgbClr val="C00000"/>
                </a:solidFill>
              </a:rPr>
              <a:t>University of Western Australia</a:t>
            </a:r>
            <a:endParaRPr sz="1200" b="1" dirty="0">
              <a:solidFill>
                <a:srgbClr val="C00000"/>
              </a:solidFill>
            </a:endParaRPr>
          </a:p>
        </p:txBody>
      </p:sp>
      <p:pic>
        <p:nvPicPr>
          <p:cNvPr id="5" name="Immagine 4">
            <a:extLst>
              <a:ext uri="{FF2B5EF4-FFF2-40B4-BE49-F238E27FC236}">
                <a16:creationId xmlns:a16="http://schemas.microsoft.com/office/drawing/2014/main" id="{5F5453C3-81FA-28AE-0D27-048E0923B6B3}"/>
              </a:ext>
            </a:extLst>
          </p:cNvPr>
          <p:cNvPicPr>
            <a:picLocks noChangeAspect="1"/>
          </p:cNvPicPr>
          <p:nvPr/>
        </p:nvPicPr>
        <p:blipFill>
          <a:blip r:embed="rId7"/>
          <a:srcRect l="17577" t="11385" r="28506" b="-674"/>
          <a:stretch/>
        </p:blipFill>
        <p:spPr>
          <a:xfrm rot="16200000">
            <a:off x="7083017" y="1742009"/>
            <a:ext cx="2562732" cy="5658785"/>
          </a:xfrm>
          <a:prstGeom prst="rect">
            <a:avLst/>
          </a:prstGeom>
        </p:spPr>
      </p:pic>
      <p:pic>
        <p:nvPicPr>
          <p:cNvPr id="1026" name="Picture 2">
            <a:extLst>
              <a:ext uri="{FF2B5EF4-FFF2-40B4-BE49-F238E27FC236}">
                <a16:creationId xmlns:a16="http://schemas.microsoft.com/office/drawing/2014/main" id="{CBA4C40B-4147-3D80-9970-9987EDF67E6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8684" b="30263"/>
          <a:stretch/>
        </p:blipFill>
        <p:spPr bwMode="auto">
          <a:xfrm>
            <a:off x="6199801" y="5881764"/>
            <a:ext cx="4329164" cy="60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559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33"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anim calcmode="lin" valueType="num">
                                      <p:cBhvr additive="base">
                                        <p:cTn id="11" dur="500" fill="hold"/>
                                        <p:tgtEl>
                                          <p:spTgt spid="8194"/>
                                        </p:tgtEl>
                                        <p:attrNameLst>
                                          <p:attrName>ppt_x</p:attrName>
                                        </p:attrNameLst>
                                      </p:cBhvr>
                                      <p:tavLst>
                                        <p:tav tm="0">
                                          <p:val>
                                            <p:strVal val="#ppt_x"/>
                                          </p:val>
                                        </p:tav>
                                        <p:tav tm="100000">
                                          <p:val>
                                            <p:strVal val="#ppt_x"/>
                                          </p:val>
                                        </p:tav>
                                      </p:tavLst>
                                    </p:anim>
                                    <p:anim calcmode="lin" valueType="num">
                                      <p:cBhvr additive="base">
                                        <p:cTn id="12" dur="500" fill="hold"/>
                                        <p:tgtEl>
                                          <p:spTgt spid="819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838200" y="174433"/>
            <a:ext cx="10515600" cy="1325700"/>
          </a:xfrm>
          <a:prstGeom prst="rect">
            <a:avLst/>
          </a:prstGeom>
          <a:noFill/>
          <a:ln>
            <a:noFill/>
          </a:ln>
        </p:spPr>
        <p:txBody>
          <a:bodyPr spcFirstLastPara="1" wrap="square" lIns="91425" tIns="45700" rIns="91425" bIns="45700" anchor="ctr" anchorCtr="0">
            <a:normAutofit/>
          </a:bodyPr>
          <a:lstStyle/>
          <a:p>
            <a:pPr>
              <a:buSzPts val="4400"/>
            </a:pPr>
            <a:r>
              <a:rPr lang="it-IT" dirty="0"/>
              <a:t>Soft </a:t>
            </a:r>
            <a:r>
              <a:rPr lang="it-IT" dirty="0" err="1"/>
              <a:t>Tissue</a:t>
            </a:r>
            <a:r>
              <a:rPr lang="it-IT" dirty="0"/>
              <a:t> </a:t>
            </a:r>
            <a:r>
              <a:rPr lang="it-IT" dirty="0" err="1"/>
              <a:t>Infection</a:t>
            </a:r>
            <a:endParaRPr dirty="0"/>
          </a:p>
        </p:txBody>
      </p:sp>
      <p:pic>
        <p:nvPicPr>
          <p:cNvPr id="3" name="Immagine 2">
            <a:extLst>
              <a:ext uri="{FF2B5EF4-FFF2-40B4-BE49-F238E27FC236}">
                <a16:creationId xmlns:a16="http://schemas.microsoft.com/office/drawing/2014/main" id="{B4EB6906-0D34-D4AB-3EEA-967CCC05C564}"/>
              </a:ext>
            </a:extLst>
          </p:cNvPr>
          <p:cNvPicPr>
            <a:picLocks noChangeAspect="1"/>
          </p:cNvPicPr>
          <p:nvPr/>
        </p:nvPicPr>
        <p:blipFill>
          <a:blip r:embed="rId3"/>
          <a:stretch>
            <a:fillRect/>
          </a:stretch>
        </p:blipFill>
        <p:spPr>
          <a:xfrm>
            <a:off x="10613204" y="5867994"/>
            <a:ext cx="1425539" cy="815573"/>
          </a:xfrm>
          <a:prstGeom prst="rect">
            <a:avLst/>
          </a:prstGeom>
        </p:spPr>
      </p:pic>
      <p:sp>
        <p:nvSpPr>
          <p:cNvPr id="5" name="Google Shape;93;g20247178f67_0_5">
            <a:extLst>
              <a:ext uri="{FF2B5EF4-FFF2-40B4-BE49-F238E27FC236}">
                <a16:creationId xmlns:a16="http://schemas.microsoft.com/office/drawing/2014/main" id="{D1689F14-16C4-D1D6-5EB8-EE8C03D38D39}"/>
              </a:ext>
            </a:extLst>
          </p:cNvPr>
          <p:cNvSpPr txBox="1"/>
          <p:nvPr/>
        </p:nvSpPr>
        <p:spPr>
          <a:xfrm>
            <a:off x="10239265" y="6540025"/>
            <a:ext cx="1799478" cy="323135"/>
          </a:xfrm>
          <a:prstGeom prst="rect">
            <a:avLst/>
          </a:prstGeom>
          <a:noFill/>
          <a:ln>
            <a:noFill/>
          </a:ln>
        </p:spPr>
        <p:txBody>
          <a:bodyPr spcFirstLastPara="1" wrap="square" lIns="91425" tIns="91425" rIns="91425" bIns="91425" anchor="t" anchorCtr="0">
            <a:spAutoFit/>
          </a:bodyPr>
          <a:lstStyle/>
          <a:p>
            <a:pPr marL="76200" algn="r">
              <a:buSzPts val="2400"/>
            </a:pPr>
            <a:r>
              <a:rPr lang="it-IT" sz="900" b="1" i="0" u="none" strike="noStrike" baseline="0" dirty="0" err="1">
                <a:solidFill>
                  <a:srgbClr val="C00000"/>
                </a:solidFill>
                <a:latin typeface="+mj-lt"/>
              </a:rPr>
              <a:t>Protocol</a:t>
            </a:r>
            <a:r>
              <a:rPr lang="it-IT" sz="900" b="1" i="0" u="none" strike="noStrike" baseline="0" dirty="0">
                <a:solidFill>
                  <a:srgbClr val="C00000"/>
                </a:solidFill>
                <a:latin typeface="+mj-lt"/>
              </a:rPr>
              <a:t> v. 2023</a:t>
            </a:r>
            <a:endParaRPr sz="200" b="1" dirty="0">
              <a:solidFill>
                <a:srgbClr val="C00000"/>
              </a:solidFill>
              <a:latin typeface="+mj-lt"/>
            </a:endParaRPr>
          </a:p>
        </p:txBody>
      </p:sp>
      <p:pic>
        <p:nvPicPr>
          <p:cNvPr id="11" name="Immagine 10">
            <a:extLst>
              <a:ext uri="{FF2B5EF4-FFF2-40B4-BE49-F238E27FC236}">
                <a16:creationId xmlns:a16="http://schemas.microsoft.com/office/drawing/2014/main" id="{6EA8AA15-EAC7-8410-6745-6BE837B116E1}"/>
              </a:ext>
            </a:extLst>
          </p:cNvPr>
          <p:cNvPicPr>
            <a:picLocks noChangeAspect="1"/>
          </p:cNvPicPr>
          <p:nvPr/>
        </p:nvPicPr>
        <p:blipFill>
          <a:blip r:embed="rId4"/>
          <a:stretch>
            <a:fillRect/>
          </a:stretch>
        </p:blipFill>
        <p:spPr>
          <a:xfrm>
            <a:off x="1420837" y="4145853"/>
            <a:ext cx="9158700" cy="1971827"/>
          </a:xfrm>
          <a:prstGeom prst="rect">
            <a:avLst/>
          </a:prstGeom>
        </p:spPr>
      </p:pic>
      <p:grpSp>
        <p:nvGrpSpPr>
          <p:cNvPr id="2" name="Group 1">
            <a:extLst>
              <a:ext uri="{FF2B5EF4-FFF2-40B4-BE49-F238E27FC236}">
                <a16:creationId xmlns:a16="http://schemas.microsoft.com/office/drawing/2014/main" id="{E2BA592A-1F6C-F709-2CCA-DC9D1C85A8F3}"/>
              </a:ext>
            </a:extLst>
          </p:cNvPr>
          <p:cNvGrpSpPr/>
          <p:nvPr/>
        </p:nvGrpSpPr>
        <p:grpSpPr>
          <a:xfrm>
            <a:off x="1420837" y="1643675"/>
            <a:ext cx="9192367" cy="2178644"/>
            <a:chOff x="3674807" y="1872892"/>
            <a:chExt cx="8145012" cy="1571844"/>
          </a:xfrm>
        </p:grpSpPr>
        <p:pic>
          <p:nvPicPr>
            <p:cNvPr id="4" name="Immagine 3">
              <a:extLst>
                <a:ext uri="{FF2B5EF4-FFF2-40B4-BE49-F238E27FC236}">
                  <a16:creationId xmlns:a16="http://schemas.microsoft.com/office/drawing/2014/main" id="{3640224A-A79E-56A6-2E11-DE5FDFAE962C}"/>
                </a:ext>
              </a:extLst>
            </p:cNvPr>
            <p:cNvPicPr>
              <a:picLocks noChangeAspect="1"/>
            </p:cNvPicPr>
            <p:nvPr/>
          </p:nvPicPr>
          <p:blipFill>
            <a:blip r:embed="rId5"/>
            <a:stretch>
              <a:fillRect/>
            </a:stretch>
          </p:blipFill>
          <p:spPr>
            <a:xfrm>
              <a:off x="3674807" y="1872892"/>
              <a:ext cx="8145012" cy="1571844"/>
            </a:xfrm>
            <a:prstGeom prst="rect">
              <a:avLst/>
            </a:prstGeom>
          </p:spPr>
        </p:pic>
        <p:cxnSp>
          <p:nvCxnSpPr>
            <p:cNvPr id="9" name="Connettore diritto 8">
              <a:extLst>
                <a:ext uri="{FF2B5EF4-FFF2-40B4-BE49-F238E27FC236}">
                  <a16:creationId xmlns:a16="http://schemas.microsoft.com/office/drawing/2014/main" id="{DA091E7C-0ED7-B9B7-8754-35899530600D}"/>
                </a:ext>
              </a:extLst>
            </p:cNvPr>
            <p:cNvCxnSpPr>
              <a:cxnSpLocks/>
            </p:cNvCxnSpPr>
            <p:nvPr/>
          </p:nvCxnSpPr>
          <p:spPr>
            <a:xfrm>
              <a:off x="5220181" y="2308593"/>
              <a:ext cx="3275637"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662F8EA1-70A8-CE5E-C71C-40DA7001069A}"/>
                </a:ext>
              </a:extLst>
            </p:cNvPr>
            <p:cNvCxnSpPr>
              <a:cxnSpLocks/>
            </p:cNvCxnSpPr>
            <p:nvPr/>
          </p:nvCxnSpPr>
          <p:spPr>
            <a:xfrm>
              <a:off x="5220180" y="2542016"/>
              <a:ext cx="3032569"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6096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838200" y="133745"/>
            <a:ext cx="10515600" cy="1325700"/>
          </a:xfrm>
          <a:prstGeom prst="rect">
            <a:avLst/>
          </a:prstGeom>
          <a:noFill/>
          <a:ln>
            <a:noFill/>
          </a:ln>
        </p:spPr>
        <p:txBody>
          <a:bodyPr spcFirstLastPara="1" wrap="square" lIns="91425" tIns="45700" rIns="91425" bIns="45700" anchor="ctr" anchorCtr="0">
            <a:normAutofit/>
          </a:bodyPr>
          <a:lstStyle/>
          <a:p>
            <a:pPr>
              <a:buSzPts val="4400"/>
            </a:pPr>
            <a:r>
              <a:rPr lang="it-IT" dirty="0" err="1"/>
              <a:t>Pleural</a:t>
            </a:r>
            <a:r>
              <a:rPr lang="it-IT" dirty="0"/>
              <a:t> </a:t>
            </a:r>
            <a:r>
              <a:rPr lang="it-IT" dirty="0" err="1"/>
              <a:t>Cavity</a:t>
            </a:r>
            <a:r>
              <a:rPr lang="it-IT" dirty="0"/>
              <a:t> </a:t>
            </a:r>
            <a:r>
              <a:rPr lang="it-IT" dirty="0" err="1"/>
              <a:t>Infection</a:t>
            </a:r>
            <a:endParaRPr dirty="0"/>
          </a:p>
        </p:txBody>
      </p:sp>
      <p:pic>
        <p:nvPicPr>
          <p:cNvPr id="6" name="Immagine 5">
            <a:extLst>
              <a:ext uri="{FF2B5EF4-FFF2-40B4-BE49-F238E27FC236}">
                <a16:creationId xmlns:a16="http://schemas.microsoft.com/office/drawing/2014/main" id="{54C8A4EF-388C-A206-19DD-93B99C49CD9A}"/>
              </a:ext>
            </a:extLst>
          </p:cNvPr>
          <p:cNvPicPr>
            <a:picLocks noChangeAspect="1"/>
          </p:cNvPicPr>
          <p:nvPr/>
        </p:nvPicPr>
        <p:blipFill>
          <a:blip r:embed="rId3"/>
          <a:stretch>
            <a:fillRect/>
          </a:stretch>
        </p:blipFill>
        <p:spPr>
          <a:xfrm>
            <a:off x="10613204" y="5867994"/>
            <a:ext cx="1425539" cy="815573"/>
          </a:xfrm>
          <a:prstGeom prst="rect">
            <a:avLst/>
          </a:prstGeom>
        </p:spPr>
      </p:pic>
      <p:sp>
        <p:nvSpPr>
          <p:cNvPr id="2" name="Google Shape;93;g20247178f67_0_5">
            <a:extLst>
              <a:ext uri="{FF2B5EF4-FFF2-40B4-BE49-F238E27FC236}">
                <a16:creationId xmlns:a16="http://schemas.microsoft.com/office/drawing/2014/main" id="{A1A4E20F-FD9D-9216-604F-8B8EDDC75C02}"/>
              </a:ext>
            </a:extLst>
          </p:cNvPr>
          <p:cNvSpPr txBox="1"/>
          <p:nvPr/>
        </p:nvSpPr>
        <p:spPr>
          <a:xfrm>
            <a:off x="10239265" y="6540025"/>
            <a:ext cx="1799478" cy="323135"/>
          </a:xfrm>
          <a:prstGeom prst="rect">
            <a:avLst/>
          </a:prstGeom>
          <a:noFill/>
          <a:ln>
            <a:noFill/>
          </a:ln>
        </p:spPr>
        <p:txBody>
          <a:bodyPr spcFirstLastPara="1" wrap="square" lIns="91425" tIns="91425" rIns="91425" bIns="91425" anchor="t" anchorCtr="0">
            <a:spAutoFit/>
          </a:bodyPr>
          <a:lstStyle/>
          <a:p>
            <a:pPr marL="76200" algn="r">
              <a:buSzPts val="2400"/>
            </a:pPr>
            <a:r>
              <a:rPr lang="it-IT" sz="900" b="1" i="0" u="none" strike="noStrike" baseline="0" dirty="0" err="1">
                <a:solidFill>
                  <a:srgbClr val="C00000"/>
                </a:solidFill>
                <a:latin typeface="+mj-lt"/>
              </a:rPr>
              <a:t>Protocol</a:t>
            </a:r>
            <a:r>
              <a:rPr lang="it-IT" sz="900" b="1" i="0" u="none" strike="noStrike" baseline="0" dirty="0">
                <a:solidFill>
                  <a:srgbClr val="C00000"/>
                </a:solidFill>
                <a:latin typeface="+mj-lt"/>
              </a:rPr>
              <a:t> v. 2023</a:t>
            </a:r>
            <a:endParaRPr sz="200" b="1" dirty="0">
              <a:solidFill>
                <a:srgbClr val="C00000"/>
              </a:solidFill>
              <a:latin typeface="+mj-lt"/>
            </a:endParaRPr>
          </a:p>
        </p:txBody>
      </p:sp>
      <p:sp>
        <p:nvSpPr>
          <p:cNvPr id="9" name="Google Shape;93;g20247178f67_0_5">
            <a:extLst>
              <a:ext uri="{FF2B5EF4-FFF2-40B4-BE49-F238E27FC236}">
                <a16:creationId xmlns:a16="http://schemas.microsoft.com/office/drawing/2014/main" id="{242BD03B-00F5-02E8-769E-B6F0D6B2E8B3}"/>
              </a:ext>
            </a:extLst>
          </p:cNvPr>
          <p:cNvSpPr txBox="1"/>
          <p:nvPr/>
        </p:nvSpPr>
        <p:spPr>
          <a:xfrm>
            <a:off x="1924268" y="1585267"/>
            <a:ext cx="8343464" cy="2031295"/>
          </a:xfrm>
          <a:prstGeom prst="rect">
            <a:avLst/>
          </a:prstGeom>
          <a:noFill/>
          <a:ln>
            <a:noFill/>
          </a:ln>
        </p:spPr>
        <p:txBody>
          <a:bodyPr spcFirstLastPara="1" wrap="square" lIns="91425" tIns="91425" rIns="91425" bIns="91425" anchor="t" anchorCtr="0">
            <a:spAutoFit/>
          </a:bodyPr>
          <a:lstStyle/>
          <a:p>
            <a:pPr marL="76200" algn="just">
              <a:buSzPts val="2400"/>
            </a:pPr>
            <a:r>
              <a:rPr lang="it-IT" sz="2400" b="1" u="sng" dirty="0" err="1">
                <a:latin typeface="+mn-lt"/>
              </a:rPr>
              <a:t>Persistent</a:t>
            </a:r>
            <a:r>
              <a:rPr lang="it-IT" sz="2400" dirty="0">
                <a:latin typeface="+mn-lt"/>
              </a:rPr>
              <a:t> </a:t>
            </a:r>
            <a:r>
              <a:rPr lang="it-IT" sz="2400" dirty="0" err="1">
                <a:latin typeface="+mn-lt"/>
              </a:rPr>
              <a:t>pleural</a:t>
            </a:r>
            <a:r>
              <a:rPr lang="it-IT" sz="2400" dirty="0">
                <a:latin typeface="+mn-lt"/>
              </a:rPr>
              <a:t> </a:t>
            </a:r>
            <a:r>
              <a:rPr lang="it-IT" sz="2400" dirty="0" err="1">
                <a:latin typeface="+mn-lt"/>
              </a:rPr>
              <a:t>effusion</a:t>
            </a:r>
            <a:r>
              <a:rPr lang="it-IT" sz="2400" dirty="0">
                <a:latin typeface="+mn-lt"/>
              </a:rPr>
              <a:t>:</a:t>
            </a:r>
          </a:p>
          <a:p>
            <a:pPr marL="419100" indent="-342900" algn="just">
              <a:buSzPts val="2400"/>
              <a:buFont typeface="Arial" panose="020B0604020202020204" pitchFamily="34" charset="0"/>
              <a:buChar char="•"/>
            </a:pPr>
            <a:r>
              <a:rPr lang="it-IT" sz="2400" dirty="0">
                <a:latin typeface="+mn-lt"/>
              </a:rPr>
              <a:t>IV </a:t>
            </a:r>
            <a:r>
              <a:rPr lang="it-IT" sz="2400" dirty="0" err="1">
                <a:latin typeface="+mn-lt"/>
              </a:rPr>
              <a:t>antibiotic</a:t>
            </a:r>
            <a:r>
              <a:rPr lang="it-IT" sz="2400" dirty="0">
                <a:latin typeface="+mn-lt"/>
              </a:rPr>
              <a:t> therapy</a:t>
            </a:r>
          </a:p>
          <a:p>
            <a:pPr marL="419100" indent="-342900" algn="just">
              <a:buSzPts val="2400"/>
              <a:buFont typeface="Arial" panose="020B0604020202020204" pitchFamily="34" charset="0"/>
              <a:buChar char="•"/>
            </a:pPr>
            <a:r>
              <a:rPr lang="it-IT" sz="2400" dirty="0">
                <a:latin typeface="+mn-lt"/>
              </a:rPr>
              <a:t>IPC on </a:t>
            </a:r>
            <a:r>
              <a:rPr lang="it-IT" sz="2400" dirty="0" err="1">
                <a:latin typeface="+mn-lt"/>
              </a:rPr>
              <a:t>suction</a:t>
            </a:r>
            <a:r>
              <a:rPr lang="it-IT" sz="2400" dirty="0">
                <a:latin typeface="+mn-lt"/>
              </a:rPr>
              <a:t> → </a:t>
            </a:r>
            <a:r>
              <a:rPr lang="it-IT" sz="2400" dirty="0" err="1">
                <a:latin typeface="+mn-lt"/>
              </a:rPr>
              <a:t>replacement</a:t>
            </a:r>
            <a:r>
              <a:rPr lang="it-IT" sz="2400" dirty="0">
                <a:latin typeface="+mn-lt"/>
              </a:rPr>
              <a:t> with new </a:t>
            </a:r>
            <a:r>
              <a:rPr lang="it-IT" sz="2400" dirty="0" err="1">
                <a:latin typeface="+mn-lt"/>
              </a:rPr>
              <a:t>drainage</a:t>
            </a:r>
            <a:r>
              <a:rPr lang="it-IT" sz="2400" dirty="0">
                <a:latin typeface="+mn-lt"/>
              </a:rPr>
              <a:t> 
If </a:t>
            </a:r>
            <a:r>
              <a:rPr lang="it-IT" sz="2400" dirty="0" err="1">
                <a:latin typeface="+mn-lt"/>
              </a:rPr>
              <a:t>persistent</a:t>
            </a:r>
            <a:r>
              <a:rPr lang="it-IT" sz="2400" dirty="0">
                <a:latin typeface="+mn-lt"/>
              </a:rPr>
              <a:t> </a:t>
            </a:r>
            <a:r>
              <a:rPr lang="it-IT" sz="2400" dirty="0" err="1">
                <a:latin typeface="+mn-lt"/>
              </a:rPr>
              <a:t>infection</a:t>
            </a:r>
            <a:r>
              <a:rPr lang="it-IT" sz="2400" dirty="0">
                <a:latin typeface="+mn-lt"/>
              </a:rPr>
              <a:t>: </a:t>
            </a:r>
            <a:r>
              <a:rPr lang="it-IT" sz="2400" dirty="0" err="1">
                <a:latin typeface="+mn-lt"/>
              </a:rPr>
              <a:t>fibrinolysis</a:t>
            </a:r>
            <a:r>
              <a:rPr lang="it-IT" sz="2400" dirty="0">
                <a:latin typeface="+mn-lt"/>
              </a:rPr>
              <a:t>, VATS, other </a:t>
            </a:r>
            <a:r>
              <a:rPr lang="it-IT" sz="2400" dirty="0" err="1">
                <a:latin typeface="+mn-lt"/>
              </a:rPr>
              <a:t>drainage</a:t>
            </a:r>
            <a:r>
              <a:rPr lang="it-IT" sz="2400" dirty="0">
                <a:latin typeface="+mn-lt"/>
              </a:rPr>
              <a:t>, </a:t>
            </a:r>
            <a:r>
              <a:rPr lang="it-IT" sz="2400" dirty="0" err="1">
                <a:latin typeface="+mn-lt"/>
              </a:rPr>
              <a:t>thoracentesis</a:t>
            </a:r>
            <a:endParaRPr sz="2400" dirty="0">
              <a:latin typeface="+mn-lt"/>
            </a:endParaRPr>
          </a:p>
        </p:txBody>
      </p:sp>
      <p:sp>
        <p:nvSpPr>
          <p:cNvPr id="10" name="Google Shape;93;g20247178f67_0_5">
            <a:extLst>
              <a:ext uri="{FF2B5EF4-FFF2-40B4-BE49-F238E27FC236}">
                <a16:creationId xmlns:a16="http://schemas.microsoft.com/office/drawing/2014/main" id="{A7665DDB-8EC6-DE8F-3C97-30797C5C438C}"/>
              </a:ext>
            </a:extLst>
          </p:cNvPr>
          <p:cNvSpPr txBox="1"/>
          <p:nvPr/>
        </p:nvSpPr>
        <p:spPr>
          <a:xfrm>
            <a:off x="1924268" y="4081287"/>
            <a:ext cx="8343464" cy="1661963"/>
          </a:xfrm>
          <a:prstGeom prst="rect">
            <a:avLst/>
          </a:prstGeom>
          <a:noFill/>
          <a:ln>
            <a:noFill/>
          </a:ln>
        </p:spPr>
        <p:txBody>
          <a:bodyPr spcFirstLastPara="1" wrap="square" lIns="91425" tIns="91425" rIns="91425" bIns="91425" anchor="t" anchorCtr="0">
            <a:spAutoFit/>
          </a:bodyPr>
          <a:lstStyle/>
          <a:p>
            <a:pPr marL="76200">
              <a:buSzPts val="2400"/>
            </a:pPr>
            <a:r>
              <a:rPr lang="en-US" sz="2400" b="1" u="sng" dirty="0">
                <a:latin typeface="+mn-lt"/>
              </a:rPr>
              <a:t>Minimal/no</a:t>
            </a:r>
            <a:r>
              <a:rPr lang="en-US" sz="2400" dirty="0">
                <a:latin typeface="+mn-lt"/>
              </a:rPr>
              <a:t> pleural effusion:</a:t>
            </a:r>
          </a:p>
          <a:p>
            <a:pPr marL="419100" indent="-342900">
              <a:buSzPts val="2400"/>
              <a:buFont typeface="Arial" panose="020B0604020202020204" pitchFamily="34" charset="0"/>
              <a:buChar char="•"/>
            </a:pPr>
            <a:r>
              <a:rPr lang="en-US" sz="2400" dirty="0">
                <a:latin typeface="+mn-lt"/>
              </a:rPr>
              <a:t>IV antibiotic therapy</a:t>
            </a:r>
          </a:p>
          <a:p>
            <a:pPr marL="419100" indent="-342900">
              <a:buSzPts val="2400"/>
              <a:buFont typeface="Arial" panose="020B0604020202020204" pitchFamily="34" charset="0"/>
              <a:buChar char="•"/>
            </a:pPr>
            <a:r>
              <a:rPr lang="en-US" sz="2400" dirty="0">
                <a:latin typeface="+mn-lt"/>
              </a:rPr>
              <a:t>Remove IPC 
Management of the possible </a:t>
            </a:r>
            <a:r>
              <a:rPr lang="en-US" sz="2400" dirty="0" err="1">
                <a:latin typeface="+mn-lt"/>
              </a:rPr>
              <a:t>reaccumulation</a:t>
            </a:r>
            <a:r>
              <a:rPr lang="en-US" sz="2400" dirty="0">
                <a:latin typeface="+mn-lt"/>
              </a:rPr>
              <a:t> of PF</a:t>
            </a:r>
            <a:endParaRPr sz="2400" dirty="0">
              <a:latin typeface="+mn-lt"/>
            </a:endParaRPr>
          </a:p>
        </p:txBody>
      </p:sp>
    </p:spTree>
    <p:extLst>
      <p:ext uri="{BB962C8B-B14F-4D97-AF65-F5344CB8AC3E}">
        <p14:creationId xmlns:p14="http://schemas.microsoft.com/office/powerpoint/2010/main" val="2363123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838200" y="17877"/>
            <a:ext cx="10515600" cy="1325700"/>
          </a:xfrm>
          <a:prstGeom prst="rect">
            <a:avLst/>
          </a:prstGeom>
          <a:noFill/>
          <a:ln>
            <a:noFill/>
          </a:ln>
        </p:spPr>
        <p:txBody>
          <a:bodyPr spcFirstLastPara="1" wrap="square" lIns="91425" tIns="45700" rIns="91425" bIns="45700" anchor="ctr" anchorCtr="0">
            <a:normAutofit/>
          </a:bodyPr>
          <a:lstStyle/>
          <a:p>
            <a:pPr>
              <a:buSzPts val="4400"/>
            </a:pPr>
            <a:r>
              <a:rPr lang="en-US" sz="4000" dirty="0"/>
              <a:t>Fibrinolysis in MPE</a:t>
            </a:r>
            <a:endParaRPr sz="4000" dirty="0"/>
          </a:p>
        </p:txBody>
      </p:sp>
      <p:sp>
        <p:nvSpPr>
          <p:cNvPr id="5" name="Google Shape;93;g20247178f67_0_5">
            <a:extLst>
              <a:ext uri="{FF2B5EF4-FFF2-40B4-BE49-F238E27FC236}">
                <a16:creationId xmlns:a16="http://schemas.microsoft.com/office/drawing/2014/main" id="{B0A5D5B4-FFF9-D8E6-0CCB-C7A047D1E90A}"/>
              </a:ext>
            </a:extLst>
          </p:cNvPr>
          <p:cNvSpPr txBox="1"/>
          <p:nvPr/>
        </p:nvSpPr>
        <p:spPr>
          <a:xfrm>
            <a:off x="9608275" y="5805430"/>
            <a:ext cx="2419238" cy="1015632"/>
          </a:xfrm>
          <a:prstGeom prst="rect">
            <a:avLst/>
          </a:prstGeom>
          <a:noFill/>
          <a:ln>
            <a:noFill/>
          </a:ln>
        </p:spPr>
        <p:txBody>
          <a:bodyPr spcFirstLastPara="1" wrap="square" lIns="91425" tIns="91425" rIns="91425" bIns="91425" anchor="t" anchorCtr="0">
            <a:spAutoFit/>
          </a:bodyPr>
          <a:lstStyle/>
          <a:p>
            <a:pPr marL="76200" algn="r">
              <a:buSzPts val="2400"/>
            </a:pPr>
            <a:r>
              <a:rPr lang="it-IT" sz="900" b="1" i="0" u="none" strike="noStrike" baseline="0" dirty="0" err="1">
                <a:solidFill>
                  <a:srgbClr val="C00000"/>
                </a:solidFill>
                <a:latin typeface="+mj-lt"/>
              </a:rPr>
              <a:t>Hsu</a:t>
            </a:r>
            <a:r>
              <a:rPr lang="it-IT" sz="900" b="1" i="0" u="none" strike="noStrike" baseline="0" dirty="0">
                <a:solidFill>
                  <a:srgbClr val="C00000"/>
                </a:solidFill>
                <a:latin typeface="+mj-lt"/>
              </a:rPr>
              <a:t> et al. JTO 2006</a:t>
            </a:r>
          </a:p>
          <a:p>
            <a:pPr marL="76200" algn="r">
              <a:buSzPts val="2400"/>
            </a:pPr>
            <a:r>
              <a:rPr lang="it-IT" sz="900" b="1" dirty="0">
                <a:solidFill>
                  <a:srgbClr val="C00000"/>
                </a:solidFill>
                <a:latin typeface="+mj-lt"/>
              </a:rPr>
              <a:t>Thomas R et al. </a:t>
            </a:r>
            <a:r>
              <a:rPr lang="it-IT" sz="900" b="1" dirty="0" err="1">
                <a:solidFill>
                  <a:srgbClr val="C00000"/>
                </a:solidFill>
                <a:latin typeface="+mj-lt"/>
              </a:rPr>
              <a:t>Chest</a:t>
            </a:r>
            <a:r>
              <a:rPr lang="it-IT" sz="900" b="1" dirty="0">
                <a:solidFill>
                  <a:srgbClr val="C00000"/>
                </a:solidFill>
                <a:latin typeface="+mj-lt"/>
              </a:rPr>
              <a:t> 2015</a:t>
            </a:r>
            <a:r>
              <a:rPr lang="it-IT" sz="900" b="1" i="0" u="none" strike="noStrike" baseline="0" dirty="0">
                <a:solidFill>
                  <a:srgbClr val="C00000"/>
                </a:solidFill>
                <a:latin typeface="+mj-lt"/>
              </a:rPr>
              <a:t> </a:t>
            </a:r>
          </a:p>
          <a:p>
            <a:pPr marL="76200" algn="r">
              <a:buSzPts val="2400"/>
            </a:pPr>
            <a:r>
              <a:rPr lang="it-IT" sz="900" b="1" i="0" u="none" strike="noStrike" baseline="0" dirty="0" err="1">
                <a:solidFill>
                  <a:srgbClr val="C00000"/>
                </a:solidFill>
                <a:latin typeface="+mj-lt"/>
              </a:rPr>
              <a:t>Grosu</a:t>
            </a:r>
            <a:r>
              <a:rPr lang="it-IT" sz="900" b="1" i="0" u="none" strike="noStrike" baseline="0" dirty="0">
                <a:solidFill>
                  <a:srgbClr val="C00000"/>
                </a:solidFill>
                <a:latin typeface="+mj-lt"/>
              </a:rPr>
              <a:t> H et al. JOBIP 2016</a:t>
            </a:r>
          </a:p>
          <a:p>
            <a:pPr marL="76200" algn="r">
              <a:buSzPts val="2400"/>
            </a:pPr>
            <a:r>
              <a:rPr lang="it-IT" sz="900" b="1" dirty="0">
                <a:solidFill>
                  <a:srgbClr val="C00000"/>
                </a:solidFill>
                <a:latin typeface="+mj-lt"/>
              </a:rPr>
              <a:t>ERS/EACTS </a:t>
            </a:r>
            <a:r>
              <a:rPr lang="it-IT" sz="900" b="1" dirty="0" err="1">
                <a:solidFill>
                  <a:srgbClr val="C00000"/>
                </a:solidFill>
                <a:latin typeface="+mj-lt"/>
              </a:rPr>
              <a:t>statement</a:t>
            </a:r>
            <a:r>
              <a:rPr lang="it-IT" sz="900" b="1" dirty="0">
                <a:solidFill>
                  <a:srgbClr val="C00000"/>
                </a:solidFill>
                <a:latin typeface="+mj-lt"/>
              </a:rPr>
              <a:t> 2018</a:t>
            </a:r>
          </a:p>
          <a:p>
            <a:pPr marL="76200" algn="r">
              <a:buSzPts val="2400"/>
            </a:pPr>
            <a:r>
              <a:rPr lang="it-IT" sz="900" b="1" i="0" u="none" strike="noStrike" baseline="0" dirty="0" err="1">
                <a:solidFill>
                  <a:srgbClr val="C00000"/>
                </a:solidFill>
                <a:latin typeface="+mj-lt"/>
              </a:rPr>
              <a:t>Mishra</a:t>
            </a:r>
            <a:r>
              <a:rPr lang="it-IT" sz="900" b="1" dirty="0">
                <a:solidFill>
                  <a:srgbClr val="C00000"/>
                </a:solidFill>
                <a:latin typeface="+mj-lt"/>
              </a:rPr>
              <a:t> </a:t>
            </a:r>
            <a:r>
              <a:rPr lang="it-IT" sz="900" b="1" i="0" u="none" strike="noStrike" baseline="0" dirty="0">
                <a:solidFill>
                  <a:srgbClr val="C00000"/>
                </a:solidFill>
                <a:latin typeface="+mj-lt"/>
              </a:rPr>
              <a:t>et al. AJRCCM 2018</a:t>
            </a:r>
          </a:p>
          <a:p>
            <a:pPr marL="76200" algn="r">
              <a:buSzPts val="2400"/>
            </a:pPr>
            <a:r>
              <a:rPr lang="it-IT" sz="900" b="1" dirty="0">
                <a:solidFill>
                  <a:srgbClr val="C00000"/>
                </a:solidFill>
                <a:latin typeface="+mj-lt"/>
              </a:rPr>
              <a:t>Hamid MFA et al. BMC </a:t>
            </a:r>
            <a:r>
              <a:rPr lang="it-IT" sz="900" b="1" dirty="0" err="1">
                <a:solidFill>
                  <a:srgbClr val="C00000"/>
                </a:solidFill>
                <a:latin typeface="+mj-lt"/>
              </a:rPr>
              <a:t>Pulm</a:t>
            </a:r>
            <a:r>
              <a:rPr lang="it-IT" sz="900" b="1" dirty="0">
                <a:solidFill>
                  <a:srgbClr val="C00000"/>
                </a:solidFill>
                <a:latin typeface="+mj-lt"/>
              </a:rPr>
              <a:t> </a:t>
            </a:r>
            <a:r>
              <a:rPr lang="it-IT" sz="900" b="1" dirty="0" err="1">
                <a:solidFill>
                  <a:srgbClr val="C00000"/>
                </a:solidFill>
                <a:latin typeface="+mj-lt"/>
              </a:rPr>
              <a:t>Med</a:t>
            </a:r>
            <a:r>
              <a:rPr lang="it-IT" sz="900" b="1" dirty="0">
                <a:solidFill>
                  <a:srgbClr val="C00000"/>
                </a:solidFill>
                <a:latin typeface="+mj-lt"/>
              </a:rPr>
              <a:t> 2022</a:t>
            </a:r>
            <a:endParaRPr sz="200" b="1" dirty="0">
              <a:solidFill>
                <a:srgbClr val="C00000"/>
              </a:solidFill>
              <a:latin typeface="+mj-lt"/>
            </a:endParaRPr>
          </a:p>
        </p:txBody>
      </p:sp>
      <p:sp>
        <p:nvSpPr>
          <p:cNvPr id="6" name="Google Shape;93;g20247178f67_0_5">
            <a:extLst>
              <a:ext uri="{FF2B5EF4-FFF2-40B4-BE49-F238E27FC236}">
                <a16:creationId xmlns:a16="http://schemas.microsoft.com/office/drawing/2014/main" id="{6CC059EE-7A89-2410-063F-1DF3E3159B83}"/>
              </a:ext>
            </a:extLst>
          </p:cNvPr>
          <p:cNvSpPr txBox="1"/>
          <p:nvPr/>
        </p:nvSpPr>
        <p:spPr>
          <a:xfrm>
            <a:off x="4487732" y="1241797"/>
            <a:ext cx="3727800" cy="615523"/>
          </a:xfrm>
          <a:prstGeom prst="rect">
            <a:avLst/>
          </a:prstGeom>
          <a:solidFill>
            <a:srgbClr val="C00000"/>
          </a:solidFill>
          <a:ln>
            <a:solidFill>
              <a:schemeClr val="tx1"/>
            </a:solidFill>
          </a:ln>
        </p:spPr>
        <p:txBody>
          <a:bodyPr spcFirstLastPara="1" wrap="square" lIns="91425" tIns="91425" rIns="91425" bIns="91425" anchor="t" anchorCtr="0">
            <a:spAutoFit/>
          </a:bodyPr>
          <a:lstStyle/>
          <a:p>
            <a:pPr marL="76200" algn="ctr">
              <a:buSzPts val="2400"/>
            </a:pPr>
            <a:r>
              <a:rPr lang="it-IT" sz="2800" b="1" dirty="0" err="1">
                <a:solidFill>
                  <a:schemeClr val="bg1"/>
                </a:solidFill>
                <a:latin typeface="+mn-lt"/>
              </a:rPr>
              <a:t>Remove</a:t>
            </a:r>
            <a:r>
              <a:rPr lang="it-IT" sz="2800" b="1" dirty="0">
                <a:solidFill>
                  <a:schemeClr val="bg1"/>
                </a:solidFill>
                <a:latin typeface="+mn-lt"/>
              </a:rPr>
              <a:t> </a:t>
            </a:r>
            <a:r>
              <a:rPr lang="it-IT" sz="2800" b="1" dirty="0" err="1">
                <a:solidFill>
                  <a:schemeClr val="bg1"/>
                </a:solidFill>
                <a:latin typeface="+mn-lt"/>
              </a:rPr>
              <a:t>drainage</a:t>
            </a:r>
            <a:r>
              <a:rPr lang="it-IT" sz="2800" b="1" dirty="0">
                <a:solidFill>
                  <a:schemeClr val="bg1"/>
                </a:solidFill>
                <a:latin typeface="+mn-lt"/>
              </a:rPr>
              <a:t>?</a:t>
            </a:r>
            <a:endParaRPr sz="2800" b="1" dirty="0">
              <a:solidFill>
                <a:schemeClr val="bg1"/>
              </a:solidFill>
              <a:latin typeface="+mn-lt"/>
            </a:endParaRPr>
          </a:p>
        </p:txBody>
      </p:sp>
      <p:sp>
        <p:nvSpPr>
          <p:cNvPr id="7" name="Google Shape;93;g20247178f67_0_5">
            <a:extLst>
              <a:ext uri="{FF2B5EF4-FFF2-40B4-BE49-F238E27FC236}">
                <a16:creationId xmlns:a16="http://schemas.microsoft.com/office/drawing/2014/main" id="{22BDAE84-A6F0-1928-03F2-61DF69AE5531}"/>
              </a:ext>
            </a:extLst>
          </p:cNvPr>
          <p:cNvSpPr txBox="1"/>
          <p:nvPr/>
        </p:nvSpPr>
        <p:spPr>
          <a:xfrm>
            <a:off x="4487732" y="3341590"/>
            <a:ext cx="3216535" cy="615523"/>
          </a:xfrm>
          <a:prstGeom prst="rect">
            <a:avLst/>
          </a:prstGeom>
          <a:solidFill>
            <a:srgbClr val="C00000"/>
          </a:solidFill>
          <a:ln>
            <a:solidFill>
              <a:schemeClr val="tx1"/>
            </a:solidFill>
          </a:ln>
        </p:spPr>
        <p:txBody>
          <a:bodyPr spcFirstLastPara="1" wrap="square" lIns="91425" tIns="91425" rIns="91425" bIns="91425" anchor="t" anchorCtr="0">
            <a:spAutoFit/>
          </a:bodyPr>
          <a:lstStyle/>
          <a:p>
            <a:pPr marL="76200" algn="ctr">
              <a:buSzPts val="2400"/>
            </a:pPr>
            <a:r>
              <a:rPr lang="it-IT" sz="2800" b="1" dirty="0" err="1">
                <a:solidFill>
                  <a:schemeClr val="bg1"/>
                </a:solidFill>
                <a:latin typeface="+mn-lt"/>
              </a:rPr>
              <a:t>Fibrinolysis</a:t>
            </a:r>
            <a:r>
              <a:rPr lang="it-IT" sz="2800" b="1" dirty="0">
                <a:solidFill>
                  <a:schemeClr val="bg1"/>
                </a:solidFill>
                <a:latin typeface="+mn-lt"/>
              </a:rPr>
              <a:t>?</a:t>
            </a:r>
            <a:endParaRPr sz="2800" b="1" dirty="0">
              <a:solidFill>
                <a:schemeClr val="bg1"/>
              </a:solidFill>
              <a:latin typeface="+mn-lt"/>
            </a:endParaRPr>
          </a:p>
        </p:txBody>
      </p:sp>
      <p:sp>
        <p:nvSpPr>
          <p:cNvPr id="8" name="Google Shape;93;g20247178f67_0_5">
            <a:extLst>
              <a:ext uri="{FF2B5EF4-FFF2-40B4-BE49-F238E27FC236}">
                <a16:creationId xmlns:a16="http://schemas.microsoft.com/office/drawing/2014/main" id="{08284FFB-4AE3-42A5-5DA0-209C66256813}"/>
              </a:ext>
            </a:extLst>
          </p:cNvPr>
          <p:cNvSpPr txBox="1"/>
          <p:nvPr/>
        </p:nvSpPr>
        <p:spPr>
          <a:xfrm>
            <a:off x="2740170" y="1916018"/>
            <a:ext cx="7655855" cy="1292631"/>
          </a:xfrm>
          <a:prstGeom prst="rect">
            <a:avLst/>
          </a:prstGeom>
          <a:noFill/>
          <a:ln>
            <a:noFill/>
          </a:ln>
        </p:spPr>
        <p:txBody>
          <a:bodyPr spcFirstLastPara="1" wrap="square" lIns="91425" tIns="91425" rIns="91425" bIns="91425" anchor="t" anchorCtr="0">
            <a:spAutoFit/>
          </a:bodyPr>
          <a:lstStyle/>
          <a:p>
            <a:pPr marL="533400" indent="-457200">
              <a:buSzPts val="2400"/>
              <a:buFont typeface="Arial" panose="020B0604020202020204" pitchFamily="34" charset="0"/>
              <a:buChar char="•"/>
            </a:pPr>
            <a:r>
              <a:rPr lang="en-US" sz="2400" dirty="0">
                <a:latin typeface="+mn-lt"/>
              </a:rPr>
              <a:t>Stationary respiratory </a:t>
            </a:r>
            <a:r>
              <a:rPr lang="en-US" sz="2400" b="1" dirty="0">
                <a:latin typeface="+mn-lt"/>
              </a:rPr>
              <a:t>symptoms
</a:t>
            </a:r>
            <a:r>
              <a:rPr lang="en-US" sz="2400" dirty="0">
                <a:latin typeface="+mn-lt"/>
              </a:rPr>
              <a:t>Pleural effusion ≤20% hemithorax</a:t>
            </a:r>
            <a:r>
              <a:rPr lang="en-US" sz="2400" b="1" dirty="0">
                <a:latin typeface="+mn-lt"/>
              </a:rPr>
              <a:t>
</a:t>
            </a:r>
            <a:r>
              <a:rPr lang="en-US" sz="2400" dirty="0">
                <a:latin typeface="+mn-lt"/>
              </a:rPr>
              <a:t>Recovery of </a:t>
            </a:r>
            <a:r>
              <a:rPr lang="en-US" sz="2400" b="1" dirty="0">
                <a:latin typeface="+mn-lt"/>
              </a:rPr>
              <a:t>&lt;150ml </a:t>
            </a:r>
            <a:r>
              <a:rPr lang="en-US" sz="2400" dirty="0">
                <a:latin typeface="+mn-lt"/>
              </a:rPr>
              <a:t>of PF after drainage cleaning</a:t>
            </a:r>
            <a:endParaRPr sz="2400" dirty="0">
              <a:latin typeface="+mn-lt"/>
            </a:endParaRPr>
          </a:p>
        </p:txBody>
      </p:sp>
      <p:sp>
        <p:nvSpPr>
          <p:cNvPr id="9" name="Google Shape;93;g20247178f67_0_5">
            <a:extLst>
              <a:ext uri="{FF2B5EF4-FFF2-40B4-BE49-F238E27FC236}">
                <a16:creationId xmlns:a16="http://schemas.microsoft.com/office/drawing/2014/main" id="{CEA4B7AC-5DDB-9BAE-90BC-796C68202AA7}"/>
              </a:ext>
            </a:extLst>
          </p:cNvPr>
          <p:cNvSpPr txBox="1"/>
          <p:nvPr/>
        </p:nvSpPr>
        <p:spPr>
          <a:xfrm>
            <a:off x="2740171" y="3933577"/>
            <a:ext cx="7655854" cy="1661963"/>
          </a:xfrm>
          <a:prstGeom prst="rect">
            <a:avLst/>
          </a:prstGeom>
          <a:noFill/>
          <a:ln>
            <a:noFill/>
          </a:ln>
        </p:spPr>
        <p:txBody>
          <a:bodyPr spcFirstLastPara="1" wrap="square" lIns="91425" tIns="91425" rIns="91425" bIns="91425" anchor="t" anchorCtr="0">
            <a:spAutoFit/>
          </a:bodyPr>
          <a:lstStyle/>
          <a:p>
            <a:pPr marL="533400" indent="-457200">
              <a:buSzPts val="2400"/>
              <a:buFont typeface="Arial" panose="020B0604020202020204" pitchFamily="34" charset="0"/>
              <a:buChar char="•"/>
            </a:pPr>
            <a:r>
              <a:rPr lang="en-US" sz="2400" dirty="0">
                <a:latin typeface="+mn-lt"/>
              </a:rPr>
              <a:t>Respiratory </a:t>
            </a:r>
            <a:r>
              <a:rPr lang="en-US" sz="2400" b="1" dirty="0">
                <a:latin typeface="+mn-lt"/>
              </a:rPr>
              <a:t>symptoms present or worsening</a:t>
            </a:r>
            <a:r>
              <a:rPr lang="en-US" sz="2400" dirty="0">
                <a:latin typeface="+mn-lt"/>
              </a:rPr>
              <a:t>
Pleural effusion &gt;20% hemithorax
Recovery of </a:t>
            </a:r>
            <a:r>
              <a:rPr lang="en-US" sz="2400" b="1" dirty="0">
                <a:latin typeface="+mn-lt"/>
              </a:rPr>
              <a:t>&gt;150ml </a:t>
            </a:r>
            <a:r>
              <a:rPr lang="en-US" sz="2400" dirty="0">
                <a:latin typeface="+mn-lt"/>
              </a:rPr>
              <a:t>of PF after drainage unclogging</a:t>
            </a:r>
            <a:endParaRPr lang="it-IT" sz="2400" dirty="0">
              <a:latin typeface="+mn-lt"/>
            </a:endParaRPr>
          </a:p>
        </p:txBody>
      </p:sp>
      <p:sp>
        <p:nvSpPr>
          <p:cNvPr id="2" name="Google Shape;93;g20247178f67_0_5">
            <a:extLst>
              <a:ext uri="{FF2B5EF4-FFF2-40B4-BE49-F238E27FC236}">
                <a16:creationId xmlns:a16="http://schemas.microsoft.com/office/drawing/2014/main" id="{C67FA7AF-619C-21F0-0C60-7C87CDCD6733}"/>
              </a:ext>
            </a:extLst>
          </p:cNvPr>
          <p:cNvSpPr txBox="1"/>
          <p:nvPr/>
        </p:nvSpPr>
        <p:spPr>
          <a:xfrm>
            <a:off x="7063316" y="5748163"/>
            <a:ext cx="2157925" cy="553968"/>
          </a:xfrm>
          <a:prstGeom prst="rect">
            <a:avLst/>
          </a:prstGeom>
          <a:noFill/>
          <a:ln>
            <a:noFill/>
          </a:ln>
        </p:spPr>
        <p:txBody>
          <a:bodyPr spcFirstLastPara="1" wrap="square" lIns="91425" tIns="91425" rIns="91425" bIns="91425" anchor="t" anchorCtr="0">
            <a:spAutoFit/>
          </a:bodyPr>
          <a:lstStyle/>
          <a:p>
            <a:pPr marL="76200" algn="ctr">
              <a:buSzPts val="2400"/>
            </a:pPr>
            <a:r>
              <a:rPr lang="it-IT" sz="2400" b="1" dirty="0">
                <a:latin typeface="+mn-lt"/>
              </a:rPr>
              <a:t>x 2-3 times</a:t>
            </a:r>
          </a:p>
        </p:txBody>
      </p:sp>
      <p:sp>
        <p:nvSpPr>
          <p:cNvPr id="10" name="CasellaDiTesto 9">
            <a:extLst>
              <a:ext uri="{FF2B5EF4-FFF2-40B4-BE49-F238E27FC236}">
                <a16:creationId xmlns:a16="http://schemas.microsoft.com/office/drawing/2014/main" id="{D1F4F63F-793E-3B23-089E-F9ADC020D49C}"/>
              </a:ext>
            </a:extLst>
          </p:cNvPr>
          <p:cNvSpPr txBox="1"/>
          <p:nvPr/>
        </p:nvSpPr>
        <p:spPr>
          <a:xfrm>
            <a:off x="1985554" y="5587362"/>
            <a:ext cx="5004355" cy="1200329"/>
          </a:xfrm>
          <a:prstGeom prst="rect">
            <a:avLst/>
          </a:prstGeom>
          <a:noFill/>
          <a:ln>
            <a:solidFill>
              <a:schemeClr val="tx1"/>
            </a:solidFill>
          </a:ln>
        </p:spPr>
        <p:txBody>
          <a:bodyPr wrap="square">
            <a:spAutoFit/>
          </a:bodyPr>
          <a:lstStyle/>
          <a:p>
            <a:pPr marL="76200" algn="ctr">
              <a:buSzPts val="2400"/>
            </a:pPr>
            <a:r>
              <a:rPr lang="it-IT" sz="2400" b="1" dirty="0" err="1">
                <a:latin typeface="+mn-lt"/>
              </a:rPr>
              <a:t>Alteplase</a:t>
            </a:r>
            <a:r>
              <a:rPr lang="it-IT" sz="2400" b="1" dirty="0">
                <a:latin typeface="+mn-lt"/>
              </a:rPr>
              <a:t> 5-10mg</a:t>
            </a:r>
          </a:p>
          <a:p>
            <a:pPr marL="76200" algn="ctr">
              <a:buSzPts val="2400"/>
            </a:pPr>
            <a:r>
              <a:rPr lang="it-IT" sz="2400" dirty="0">
                <a:solidFill>
                  <a:schemeClr val="tx2">
                    <a:lumMod val="90000"/>
                  </a:schemeClr>
                </a:solidFill>
                <a:latin typeface="+mn-lt"/>
              </a:rPr>
              <a:t>or </a:t>
            </a:r>
            <a:r>
              <a:rPr lang="it-IT" sz="2400" b="1" dirty="0">
                <a:solidFill>
                  <a:schemeClr val="tx2">
                    <a:lumMod val="90000"/>
                  </a:schemeClr>
                </a:solidFill>
                <a:latin typeface="+mn-lt"/>
              </a:rPr>
              <a:t>
</a:t>
            </a:r>
            <a:r>
              <a:rPr lang="it-IT" sz="2400" b="1" dirty="0" err="1">
                <a:solidFill>
                  <a:schemeClr val="tx2">
                    <a:lumMod val="90000"/>
                  </a:schemeClr>
                </a:solidFill>
                <a:latin typeface="+mn-lt"/>
              </a:rPr>
              <a:t>Urokinase</a:t>
            </a:r>
            <a:r>
              <a:rPr lang="it-IT" sz="2400" b="1" dirty="0">
                <a:solidFill>
                  <a:schemeClr val="tx2">
                    <a:lumMod val="90000"/>
                  </a:schemeClr>
                </a:solidFill>
                <a:latin typeface="+mn-lt"/>
              </a:rPr>
              <a:t> 100.000 IU</a:t>
            </a:r>
            <a:endParaRPr lang="it-IT" sz="2400" dirty="0">
              <a:solidFill>
                <a:schemeClr val="tx2">
                  <a:lumMod val="90000"/>
                </a:schemeClr>
              </a:solidFill>
              <a:latin typeface="+mn-lt"/>
            </a:endParaRPr>
          </a:p>
        </p:txBody>
      </p:sp>
    </p:spTree>
    <p:extLst>
      <p:ext uri="{BB962C8B-B14F-4D97-AF65-F5344CB8AC3E}">
        <p14:creationId xmlns:p14="http://schemas.microsoft.com/office/powerpoint/2010/main" val="39130559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838200" y="317975"/>
            <a:ext cx="10515600" cy="1325700"/>
          </a:xfrm>
          <a:prstGeom prst="rect">
            <a:avLst/>
          </a:prstGeom>
          <a:noFill/>
          <a:ln>
            <a:noFill/>
          </a:ln>
        </p:spPr>
        <p:txBody>
          <a:bodyPr spcFirstLastPara="1" wrap="square" lIns="91425" tIns="45700" rIns="91425" bIns="45700" anchor="ctr" anchorCtr="0">
            <a:normAutofit/>
          </a:bodyPr>
          <a:lstStyle/>
          <a:p>
            <a:pPr lvl="0">
              <a:buSzPts val="4400"/>
            </a:pPr>
            <a:r>
              <a:rPr lang="en-GB" noProof="1"/>
              <a:t>Conclusions and THM</a:t>
            </a:r>
          </a:p>
        </p:txBody>
      </p:sp>
      <p:sp>
        <p:nvSpPr>
          <p:cNvPr id="2" name="Google Shape;93;g20247178f67_0_5">
            <a:extLst>
              <a:ext uri="{FF2B5EF4-FFF2-40B4-BE49-F238E27FC236}">
                <a16:creationId xmlns:a16="http://schemas.microsoft.com/office/drawing/2014/main" id="{57CE4244-C1C4-ADFD-1E80-B412A90C2528}"/>
              </a:ext>
            </a:extLst>
          </p:cNvPr>
          <p:cNvSpPr txBox="1"/>
          <p:nvPr/>
        </p:nvSpPr>
        <p:spPr>
          <a:xfrm>
            <a:off x="1197511" y="1643675"/>
            <a:ext cx="9796975" cy="3200846"/>
          </a:xfrm>
          <a:prstGeom prst="rect">
            <a:avLst/>
          </a:prstGeom>
          <a:noFill/>
          <a:ln>
            <a:noFill/>
          </a:ln>
        </p:spPr>
        <p:txBody>
          <a:bodyPr spcFirstLastPara="1" wrap="square" lIns="91425" tIns="91425" rIns="91425" bIns="91425" anchor="t" anchorCtr="0">
            <a:spAutoFit/>
          </a:bodyPr>
          <a:lstStyle/>
          <a:p>
            <a:pPr marL="533400" indent="-457200">
              <a:buSzPts val="2400"/>
              <a:buFont typeface="+mj-lt"/>
              <a:buAutoNum type="arabicPeriod"/>
            </a:pPr>
            <a:r>
              <a:rPr lang="en-GB" sz="2800" b="1" noProof="1"/>
              <a:t>Personalised pleural effusion management</a:t>
            </a:r>
          </a:p>
          <a:p>
            <a:pPr marL="533400" indent="-457200">
              <a:buSzPts val="2400"/>
              <a:buFont typeface="+mj-lt"/>
              <a:buAutoNum type="arabicPeriod"/>
            </a:pPr>
            <a:endParaRPr lang="en-GB" sz="2800" b="1" noProof="1"/>
          </a:p>
          <a:p>
            <a:pPr marL="533400" indent="-457200">
              <a:buSzPts val="2400"/>
              <a:buFont typeface="+mj-lt"/>
              <a:buAutoNum type="arabicPeriod"/>
            </a:pPr>
            <a:r>
              <a:rPr lang="en-GB" sz="2800" b="1" noProof="1"/>
              <a:t>High consideration of </a:t>
            </a:r>
            <a:r>
              <a:rPr lang="en-GB" sz="2800" b="1" u="sng" noProof="1"/>
              <a:t>patient preference</a:t>
            </a:r>
          </a:p>
          <a:p>
            <a:pPr marL="533400" indent="-457200">
              <a:buSzPts val="2400"/>
              <a:buFont typeface="+mj-lt"/>
              <a:buAutoNum type="arabicPeriod"/>
            </a:pPr>
            <a:endParaRPr lang="en-GB" sz="2800" b="1" noProof="1"/>
          </a:p>
          <a:p>
            <a:pPr marL="533400" indent="-457200">
              <a:buSzPts val="2400"/>
              <a:buFont typeface="+mj-lt"/>
              <a:buAutoNum type="arabicPeriod"/>
            </a:pPr>
            <a:r>
              <a:rPr lang="en-GB" sz="2800" b="1" noProof="1"/>
              <a:t>Availability for territorial medicine and/or caregiver</a:t>
            </a:r>
          </a:p>
          <a:p>
            <a:pPr marL="533400" indent="-457200">
              <a:buSzPts val="2400"/>
              <a:buFont typeface="+mj-lt"/>
              <a:buAutoNum type="arabicPeriod"/>
            </a:pPr>
            <a:endParaRPr lang="en-GB" sz="2800" b="1" noProof="1"/>
          </a:p>
          <a:p>
            <a:pPr marL="533400" indent="-457200">
              <a:buSzPts val="2400"/>
              <a:buFont typeface="+mj-lt"/>
              <a:buAutoNum type="arabicPeriod"/>
            </a:pPr>
            <a:r>
              <a:rPr lang="en-GB" sz="2800" b="1" noProof="1"/>
              <a:t>Workload estimation</a:t>
            </a:r>
          </a:p>
        </p:txBody>
      </p:sp>
      <p:sp>
        <p:nvSpPr>
          <p:cNvPr id="4" name="TextBox 3">
            <a:extLst>
              <a:ext uri="{FF2B5EF4-FFF2-40B4-BE49-F238E27FC236}">
                <a16:creationId xmlns:a16="http://schemas.microsoft.com/office/drawing/2014/main" id="{7BDCDAD9-B933-DBCF-E07E-1C5097F2F9E9}"/>
              </a:ext>
            </a:extLst>
          </p:cNvPr>
          <p:cNvSpPr txBox="1"/>
          <p:nvPr/>
        </p:nvSpPr>
        <p:spPr>
          <a:xfrm>
            <a:off x="1197510" y="5214325"/>
            <a:ext cx="9253297" cy="1200329"/>
          </a:xfrm>
          <a:prstGeom prst="rect">
            <a:avLst/>
          </a:prstGeom>
          <a:solidFill>
            <a:srgbClr val="C00000"/>
          </a:solidFill>
        </p:spPr>
        <p:txBody>
          <a:bodyPr wrap="square" rtlCol="0">
            <a:spAutoFit/>
          </a:bodyPr>
          <a:lstStyle/>
          <a:p>
            <a:pPr algn="just"/>
            <a:r>
              <a:rPr lang="en-GB" sz="1800" b="1" dirty="0">
                <a:solidFill>
                  <a:schemeClr val="bg1"/>
                </a:solidFill>
                <a:latin typeface="+mn-lt"/>
              </a:rPr>
              <a:t>IPCs should not be considered the "ideal" treatment for MPE management and clinicians should reflect the equipoise of the evidence for the benefits and accurately reflect the adverse effects of IPCs in their discussions with patients </a:t>
            </a:r>
            <a:r>
              <a:rPr lang="en-GB" sz="1800" b="1" i="1" u="sng" dirty="0">
                <a:solidFill>
                  <a:schemeClr val="bg1"/>
                </a:solidFill>
                <a:latin typeface="+mn-lt"/>
              </a:rPr>
              <a:t>to facilitate informed decision making</a:t>
            </a:r>
            <a:endParaRPr lang="en-US" sz="1800" b="1" i="1" u="sng" dirty="0">
              <a:solidFill>
                <a:schemeClr val="bg1"/>
              </a:solidFill>
              <a:latin typeface="+mn-lt"/>
            </a:endParaRPr>
          </a:p>
        </p:txBody>
      </p:sp>
      <p:sp>
        <p:nvSpPr>
          <p:cNvPr id="6" name="Google Shape;93;g20247178f67_0_5">
            <a:extLst>
              <a:ext uri="{FF2B5EF4-FFF2-40B4-BE49-F238E27FC236}">
                <a16:creationId xmlns:a16="http://schemas.microsoft.com/office/drawing/2014/main" id="{76EA2736-08E4-08BE-7D0C-5035E266C9ED}"/>
              </a:ext>
            </a:extLst>
          </p:cNvPr>
          <p:cNvSpPr txBox="1"/>
          <p:nvPr/>
        </p:nvSpPr>
        <p:spPr>
          <a:xfrm>
            <a:off x="10450807" y="6396365"/>
            <a:ext cx="1741193" cy="461635"/>
          </a:xfrm>
          <a:prstGeom prst="rect">
            <a:avLst/>
          </a:prstGeom>
          <a:noFill/>
          <a:ln>
            <a:noFill/>
          </a:ln>
        </p:spPr>
        <p:txBody>
          <a:bodyPr spcFirstLastPara="1" wrap="square" lIns="91425" tIns="91425" rIns="91425" bIns="91425" anchor="t" anchorCtr="0">
            <a:spAutoFit/>
          </a:bodyPr>
          <a:lstStyle/>
          <a:p>
            <a:pPr marL="76200" algn="r">
              <a:buSzPts val="2400"/>
            </a:pPr>
            <a:r>
              <a:rPr lang="it-IT" sz="900" b="1" dirty="0">
                <a:solidFill>
                  <a:srgbClr val="C00000"/>
                </a:solidFill>
                <a:latin typeface="+mj-lt"/>
              </a:rPr>
              <a:t>Iqbal B, EO </a:t>
            </a:r>
            <a:r>
              <a:rPr lang="it-IT" sz="900" b="1" dirty="0" err="1">
                <a:solidFill>
                  <a:srgbClr val="C00000"/>
                </a:solidFill>
                <a:latin typeface="+mj-lt"/>
              </a:rPr>
              <a:t>Bedawi</a:t>
            </a:r>
            <a:r>
              <a:rPr lang="it-IT" sz="900" b="1" dirty="0">
                <a:solidFill>
                  <a:srgbClr val="C00000"/>
                </a:solidFill>
                <a:latin typeface="+mj-lt"/>
              </a:rPr>
              <a:t>, NM Rahman – </a:t>
            </a:r>
            <a:r>
              <a:rPr lang="it-IT" sz="900" b="1" dirty="0" err="1">
                <a:solidFill>
                  <a:srgbClr val="C00000"/>
                </a:solidFill>
                <a:latin typeface="+mj-lt"/>
              </a:rPr>
              <a:t>Breathe</a:t>
            </a:r>
            <a:r>
              <a:rPr lang="it-IT" sz="900" b="1" dirty="0">
                <a:solidFill>
                  <a:srgbClr val="C00000"/>
                </a:solidFill>
                <a:latin typeface="+mj-lt"/>
              </a:rPr>
              <a:t> 2024</a:t>
            </a:r>
            <a:endParaRPr sz="200" b="1" dirty="0">
              <a:solidFill>
                <a:srgbClr val="C00000"/>
              </a:solidFill>
              <a:latin typeface="+mj-lt"/>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407E5-209A-EB5B-0503-033E61C08E4D}"/>
              </a:ext>
            </a:extLst>
          </p:cNvPr>
          <p:cNvSpPr>
            <a:spLocks noGrp="1"/>
          </p:cNvSpPr>
          <p:nvPr>
            <p:ph type="title"/>
          </p:nvPr>
        </p:nvSpPr>
        <p:spPr>
          <a:xfrm>
            <a:off x="831849" y="102086"/>
            <a:ext cx="10515600" cy="558799"/>
          </a:xfrm>
        </p:spPr>
        <p:txBody>
          <a:bodyPr>
            <a:normAutofit/>
          </a:bodyPr>
          <a:lstStyle/>
          <a:p>
            <a:r>
              <a:rPr lang="en-US" sz="2400" dirty="0"/>
              <a:t>Thank you for your attention </a:t>
            </a:r>
          </a:p>
        </p:txBody>
      </p:sp>
      <p:pic>
        <p:nvPicPr>
          <p:cNvPr id="5" name="Picture 4">
            <a:extLst>
              <a:ext uri="{FF2B5EF4-FFF2-40B4-BE49-F238E27FC236}">
                <a16:creationId xmlns:a16="http://schemas.microsoft.com/office/drawing/2014/main" id="{46F4DAE7-7CBB-6691-AE5B-0773CEF666E8}"/>
              </a:ext>
            </a:extLst>
          </p:cNvPr>
          <p:cNvPicPr>
            <a:picLocks noChangeAspect="1"/>
          </p:cNvPicPr>
          <p:nvPr/>
        </p:nvPicPr>
        <p:blipFill>
          <a:blip r:embed="rId2"/>
          <a:stretch>
            <a:fillRect/>
          </a:stretch>
        </p:blipFill>
        <p:spPr>
          <a:xfrm>
            <a:off x="7617949" y="695859"/>
            <a:ext cx="4464442" cy="5952590"/>
          </a:xfrm>
          <a:prstGeom prst="rect">
            <a:avLst/>
          </a:prstGeom>
        </p:spPr>
      </p:pic>
      <p:pic>
        <p:nvPicPr>
          <p:cNvPr id="7" name="Picture 6">
            <a:extLst>
              <a:ext uri="{FF2B5EF4-FFF2-40B4-BE49-F238E27FC236}">
                <a16:creationId xmlns:a16="http://schemas.microsoft.com/office/drawing/2014/main" id="{6F12630E-4D3A-6C08-AB4C-E27BE13CF5E2}"/>
              </a:ext>
            </a:extLst>
          </p:cNvPr>
          <p:cNvPicPr>
            <a:picLocks noChangeAspect="1"/>
          </p:cNvPicPr>
          <p:nvPr/>
        </p:nvPicPr>
        <p:blipFill>
          <a:blip r:embed="rId3"/>
          <a:stretch>
            <a:fillRect/>
          </a:stretch>
        </p:blipFill>
        <p:spPr>
          <a:xfrm>
            <a:off x="135839" y="695860"/>
            <a:ext cx="4438212" cy="5917615"/>
          </a:xfrm>
          <a:prstGeom prst="rect">
            <a:avLst/>
          </a:prstGeom>
        </p:spPr>
      </p:pic>
      <p:pic>
        <p:nvPicPr>
          <p:cNvPr id="9" name="Picture 8">
            <a:extLst>
              <a:ext uri="{FF2B5EF4-FFF2-40B4-BE49-F238E27FC236}">
                <a16:creationId xmlns:a16="http://schemas.microsoft.com/office/drawing/2014/main" id="{E0549768-D776-4F4F-A682-4627632FA499}"/>
              </a:ext>
            </a:extLst>
          </p:cNvPr>
          <p:cNvPicPr>
            <a:picLocks noChangeAspect="1"/>
          </p:cNvPicPr>
          <p:nvPr/>
        </p:nvPicPr>
        <p:blipFill>
          <a:blip r:embed="rId4"/>
          <a:stretch>
            <a:fillRect/>
          </a:stretch>
        </p:blipFill>
        <p:spPr>
          <a:xfrm>
            <a:off x="3857428" y="695859"/>
            <a:ext cx="4464443" cy="5952590"/>
          </a:xfrm>
          <a:prstGeom prst="rect">
            <a:avLst/>
          </a:prstGeom>
        </p:spPr>
      </p:pic>
    </p:spTree>
    <p:extLst>
      <p:ext uri="{BB962C8B-B14F-4D97-AF65-F5344CB8AC3E}">
        <p14:creationId xmlns:p14="http://schemas.microsoft.com/office/powerpoint/2010/main" val="4006904964"/>
      </p:ext>
    </p:extLst>
  </p:cSld>
  <p:clrMapOvr>
    <a:masterClrMapping/>
  </p:clrMapOvr>
</p:sld>
</file>

<file path=ppt/theme/theme1.xml><?xml version="1.0" encoding="utf-8"?>
<a:theme xmlns:a="http://schemas.openxmlformats.org/drawingml/2006/main" name="Tema di Offic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8853</TotalTime>
  <Words>1057</Words>
  <Application>Microsoft Macintosh PowerPoint</Application>
  <PresentationFormat>Widescreen</PresentationFormat>
  <Paragraphs>168</Paragraphs>
  <Slides>28</Slides>
  <Notes>19</Notes>
  <HiddenSlides>1</HiddenSlides>
  <MMClips>8</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Courier New</vt:lpstr>
      <vt:lpstr>Tema di Office</vt:lpstr>
      <vt:lpstr>PowerPoint Presentation</vt:lpstr>
      <vt:lpstr>Management of Chronic Pleural Effusion</vt:lpstr>
      <vt:lpstr>PowerPoint Presentation</vt:lpstr>
      <vt:lpstr>Chronic Pleural Effusion</vt:lpstr>
      <vt:lpstr>Choice of treatment</vt:lpstr>
      <vt:lpstr>Malignant Pleural Effusion</vt:lpstr>
      <vt:lpstr>Re-expandable lung?</vt:lpstr>
      <vt:lpstr>Therapeutic Aspiration Thoracentesis</vt:lpstr>
      <vt:lpstr>Prediction of the Next Aspiration</vt:lpstr>
      <vt:lpstr>Indwelling Pleural Catheter (IPC)</vt:lpstr>
      <vt:lpstr>PowerPoint Presentation</vt:lpstr>
      <vt:lpstr>PowerPoint Presentation</vt:lpstr>
      <vt:lpstr>Burden on Patient and Caregiver</vt:lpstr>
      <vt:lpstr>IPC + Outpatient Talc in Expandable Lung</vt:lpstr>
      <vt:lpstr>Contact Model with Territorial Medicine and Patients</vt:lpstr>
      <vt:lpstr>Outpatient Management Model</vt:lpstr>
      <vt:lpstr>Criteria for IPC removal</vt:lpstr>
      <vt:lpstr>Removal</vt:lpstr>
      <vt:lpstr>Removal</vt:lpstr>
      <vt:lpstr>PowerPoint Presentation</vt:lpstr>
      <vt:lpstr>F 76</vt:lpstr>
      <vt:lpstr>PowerPoint Presentation</vt:lpstr>
      <vt:lpstr>Valve Replacement</vt:lpstr>
      <vt:lpstr>Soft Tissue Infection</vt:lpstr>
      <vt:lpstr>Pleural Cavity Infection</vt:lpstr>
      <vt:lpstr>Fibrinolysis in MPE</vt:lpstr>
      <vt:lpstr>Conclusions and THM</vt:lpstr>
      <vt:lpstr>Thank you for your attention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Panorama delle Certificazioni Nazionali ed Internazionali in Ambito Pneumologico</dc:title>
  <dc:creator>Work</dc:creator>
  <cp:lastModifiedBy>KETTE STEFANO [SSM2300041]</cp:lastModifiedBy>
  <cp:revision>438</cp:revision>
  <dcterms:created xsi:type="dcterms:W3CDTF">2022-03-06T21:15:34Z</dcterms:created>
  <dcterms:modified xsi:type="dcterms:W3CDTF">2026-05-12T21:57:01Z</dcterms:modified>
</cp:coreProperties>
</file>