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39"/>
  </p:notesMasterIdLst>
  <p:sldIdLst>
    <p:sldId id="259" r:id="rId3"/>
    <p:sldId id="1998" r:id="rId4"/>
    <p:sldId id="2037" r:id="rId5"/>
    <p:sldId id="1997" r:id="rId6"/>
    <p:sldId id="2030" r:id="rId7"/>
    <p:sldId id="2002" r:id="rId8"/>
    <p:sldId id="2014" r:id="rId9"/>
    <p:sldId id="2019" r:id="rId10"/>
    <p:sldId id="2023" r:id="rId11"/>
    <p:sldId id="2024" r:id="rId12"/>
    <p:sldId id="2020" r:id="rId13"/>
    <p:sldId id="2034" r:id="rId14"/>
    <p:sldId id="2025" r:id="rId15"/>
    <p:sldId id="2026" r:id="rId16"/>
    <p:sldId id="2021" r:id="rId17"/>
    <p:sldId id="2029" r:id="rId18"/>
    <p:sldId id="2033" r:id="rId19"/>
    <p:sldId id="2003" r:id="rId20"/>
    <p:sldId id="2004" r:id="rId21"/>
    <p:sldId id="2005" r:id="rId22"/>
    <p:sldId id="2006" r:id="rId23"/>
    <p:sldId id="2007" r:id="rId24"/>
    <p:sldId id="2009" r:id="rId25"/>
    <p:sldId id="2036" r:id="rId26"/>
    <p:sldId id="2010" r:id="rId27"/>
    <p:sldId id="2011" r:id="rId28"/>
    <p:sldId id="2012" r:id="rId29"/>
    <p:sldId id="2038" r:id="rId30"/>
    <p:sldId id="2013" r:id="rId31"/>
    <p:sldId id="2039" r:id="rId32"/>
    <p:sldId id="2017" r:id="rId33"/>
    <p:sldId id="2018" r:id="rId34"/>
    <p:sldId id="2016" r:id="rId35"/>
    <p:sldId id="2031" r:id="rId36"/>
    <p:sldId id="2035" r:id="rId37"/>
    <p:sldId id="2040" r:id="rId38"/>
  </p:sldIdLst>
  <p:sldSz cx="9144000" cy="5143500" type="screen16x9"/>
  <p:notesSz cx="6858000" cy="9144000"/>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hab Bedawi" initials="EB" lastIdx="1" clrIdx="0">
    <p:extLst>
      <p:ext uri="{19B8F6BF-5375-455C-9EA6-DF929625EA0E}">
        <p15:presenceInfo xmlns:p15="http://schemas.microsoft.com/office/powerpoint/2012/main" userId="S::eombedawi1@sheffield.ac.uk::92e96b8d-bec4-47cd-9360-ef47717932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76"/>
    <a:srgbClr val="3D6479"/>
    <a:srgbClr val="3E65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7"/>
    <p:restoredTop sz="72057" autoAdjust="0"/>
  </p:normalViewPr>
  <p:slideViewPr>
    <p:cSldViewPr snapToGrid="0" snapToObjects="1">
      <p:cViewPr varScale="1">
        <p:scale>
          <a:sx n="115" d="100"/>
          <a:sy n="115" d="100"/>
        </p:scale>
        <p:origin x="1728" y="192"/>
      </p:cViewPr>
      <p:guideLst>
        <p:guide orient="horz" pos="162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B1FBB-D3E4-F740-B333-E9E895CED4E4}" type="datetimeFigureOut">
              <a:rPr lang="en-US" smtClean="0"/>
              <a:t>5/12/26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5C707-7824-0F4C-8EDC-3641BA934BB7}" type="slidenum">
              <a:rPr lang="en-US" smtClean="0"/>
              <a:t>‹#›</a:t>
            </a:fld>
            <a:endParaRPr lang="en-US" dirty="0"/>
          </a:p>
        </p:txBody>
      </p:sp>
    </p:spTree>
    <p:extLst>
      <p:ext uri="{BB962C8B-B14F-4D97-AF65-F5344CB8AC3E}">
        <p14:creationId xmlns:p14="http://schemas.microsoft.com/office/powerpoint/2010/main" val="307022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25C707-7824-0F4C-8EDC-3641BA934BB7}" type="slidenum">
              <a:rPr lang="en-US" smtClean="0"/>
              <a:t>1</a:t>
            </a:fld>
            <a:endParaRPr lang="en-US" dirty="0"/>
          </a:p>
        </p:txBody>
      </p:sp>
    </p:spTree>
    <p:extLst>
      <p:ext uri="{BB962C8B-B14F-4D97-AF65-F5344CB8AC3E}">
        <p14:creationId xmlns:p14="http://schemas.microsoft.com/office/powerpoint/2010/main" val="194568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have some recommendations on appropriate observations and aftercare</a:t>
            </a:r>
          </a:p>
        </p:txBody>
      </p:sp>
    </p:spTree>
    <p:extLst>
      <p:ext uri="{BB962C8B-B14F-4D97-AF65-F5344CB8AC3E}">
        <p14:creationId xmlns:p14="http://schemas.microsoft.com/office/powerpoint/2010/main" val="163121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Helping </a:t>
            </a:r>
            <a:r>
              <a:rPr lang="en-US" dirty="0" err="1"/>
              <a:t>prople</a:t>
            </a:r>
            <a:r>
              <a:rPr lang="en-US" dirty="0"/>
              <a:t> build and develop safe pleural services, avoid bedside procedures, if in the middle of my </a:t>
            </a:r>
            <a:r>
              <a:rPr lang="en-US" dirty="0" err="1"/>
              <a:t>thoracscopy</a:t>
            </a:r>
            <a:r>
              <a:rPr lang="en-US" dirty="0"/>
              <a:t> I discover something faulty or something becomes desterilized do I have a back up tray</a:t>
            </a:r>
          </a:p>
        </p:txBody>
      </p:sp>
    </p:spTree>
    <p:extLst>
      <p:ext uri="{BB962C8B-B14F-4D97-AF65-F5344CB8AC3E}">
        <p14:creationId xmlns:p14="http://schemas.microsoft.com/office/powerpoint/2010/main" val="3060154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if someone needs a minimum standard to help writing a business case for a new procedure room</a:t>
            </a:r>
          </a:p>
        </p:txBody>
      </p:sp>
    </p:spTree>
    <p:extLst>
      <p:ext uri="{BB962C8B-B14F-4D97-AF65-F5344CB8AC3E}">
        <p14:creationId xmlns:p14="http://schemas.microsoft.com/office/powerpoint/2010/main" val="380867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17631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consulted with the antiplatelet and anticoagulation guidelines published by the </a:t>
            </a:r>
            <a:r>
              <a:rPr lang="en-US" dirty="0" err="1"/>
              <a:t>Britsih</a:t>
            </a:r>
            <a:r>
              <a:rPr lang="en-US" dirty="0"/>
              <a:t> Society of </a:t>
            </a:r>
            <a:r>
              <a:rPr lang="en-US" dirty="0" err="1"/>
              <a:t>Haematology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guidance is based on drug half life, and in the case of dabigatran creatinine clearance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specific guidance for phosphodiesterase inhibitor but most local guidance suggested at least 24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important to not that bleeding risk of the procedure and patient’s individual risk factors such as recent VTE, cardiac stents, factor deficiencies </a:t>
            </a:r>
            <a:r>
              <a:rPr lang="en-US" dirty="0" err="1"/>
              <a:t>etc</a:t>
            </a:r>
            <a:r>
              <a:rPr lang="en-US" dirty="0"/>
              <a:t> should be taken into account</a:t>
            </a:r>
          </a:p>
        </p:txBody>
      </p:sp>
    </p:spTree>
    <p:extLst>
      <p:ext uri="{BB962C8B-B14F-4D97-AF65-F5344CB8AC3E}">
        <p14:creationId xmlns:p14="http://schemas.microsoft.com/office/powerpoint/2010/main" val="593914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with regards to perioperative DOAC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DOACs can be safely resumed 1 day after a low risk procedure and 2-3 days after a high risk procedure</a:t>
            </a:r>
          </a:p>
        </p:txBody>
      </p:sp>
    </p:spTree>
    <p:extLst>
      <p:ext uri="{BB962C8B-B14F-4D97-AF65-F5344CB8AC3E}">
        <p14:creationId xmlns:p14="http://schemas.microsoft.com/office/powerpoint/2010/main" val="200063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6333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Atrium </a:t>
            </a:r>
            <a:r>
              <a:rPr lang="en-US" dirty="0" err="1"/>
              <a:t>Pneumostat</a:t>
            </a:r>
            <a:r>
              <a:rPr lang="en-US" dirty="0"/>
              <a:t> - Small holding chamber approx. 30ml can be used in primary and secondary </a:t>
            </a:r>
            <a:r>
              <a:rPr lang="en-US" dirty="0" err="1"/>
              <a:t>pTX</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Heimlichs</a:t>
            </a:r>
            <a:r>
              <a:rPr lang="en-US" dirty="0"/>
              <a:t> – inability to hold any fluid, limited role in prolonged air leak – best used in iatrogenic post biopsy PTX where the air leak is expected to be short lived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908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Atrium express mini dry seal 500ml and Rocket ambulatory bag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Easy to attach to any existing drains but important that staff are well trained to monitor, care and identify complications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4150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CT guided biopsy FU 1-2 days (tend to heal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PAL initially every 2-3 days with a CXR, F2F or telephone – patients should know who to contact out of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7037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23122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(clear verbal and written instructions, how to perform daily checks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8943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if your hospital wants to benefit on admission avoidance pneumothorax then they’ll need to support you to get a pleural nurse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83266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theory that underpins the role of suction is that air might be removed from the pleural cavity at a rate that exceeds the egress of air through the breach in the visceral pleura and to subsequently promote healing by apposition of the visceral and parietal pleural layers</a:t>
            </a:r>
            <a:endParaRPr lang="en-GB" sz="1000" i="1" dirty="0">
              <a:effectLst/>
              <a:latin typeface="Helvetica" pitchFamily="2" charset="0"/>
            </a:endParaRPr>
          </a:p>
        </p:txBody>
      </p:sp>
    </p:spTree>
    <p:extLst>
      <p:ext uri="{BB962C8B-B14F-4D97-AF65-F5344CB8AC3E}">
        <p14:creationId xmlns:p14="http://schemas.microsoft.com/office/powerpoint/2010/main" val="103756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r>
              <a:rPr lang="en-GB" sz="2000" i="1" dirty="0">
                <a:effectLst/>
                <a:latin typeface="Helvetica" pitchFamily="2" charset="0"/>
              </a:rPr>
              <a:t>The most established indication for suction is in pneumothorax with such a large air leak that</a:t>
            </a:r>
            <a:r>
              <a:rPr lang="en-GB" sz="2000" i="0" dirty="0">
                <a:effectLst/>
                <a:latin typeface="Helvetica" pitchFamily="2" charset="0"/>
              </a:rPr>
              <a:t> t</a:t>
            </a:r>
            <a:r>
              <a:rPr lang="en-GB" sz="2000" i="1" dirty="0">
                <a:effectLst/>
                <a:latin typeface="Helvetica" pitchFamily="2" charset="0"/>
              </a:rPr>
              <a:t>here is insufficient flow through the chest wall to keep up.</a:t>
            </a:r>
            <a:endParaRPr lang="en-GB" sz="2000" dirty="0">
              <a:effectLst/>
              <a:latin typeface="Helvetica" pitchFamily="2" charset="0"/>
            </a:endParaRPr>
          </a:p>
        </p:txBody>
      </p:sp>
    </p:spTree>
    <p:extLst>
      <p:ext uri="{BB962C8B-B14F-4D97-AF65-F5344CB8AC3E}">
        <p14:creationId xmlns:p14="http://schemas.microsoft.com/office/powerpoint/2010/main" val="2576329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r>
              <a:rPr lang="en-GB" i="1" dirty="0">
                <a:effectLst/>
                <a:latin typeface="Helvetica" pitchFamily="2" charset="0"/>
              </a:rPr>
              <a:t>There is a concern that applying suction too soon after drain insertion may increase the risk of re-expansion</a:t>
            </a:r>
            <a:r>
              <a:rPr lang="en-GB" i="0" dirty="0">
                <a:effectLst/>
                <a:latin typeface="Helvetica" pitchFamily="2" charset="0"/>
              </a:rPr>
              <a:t> </a:t>
            </a:r>
            <a:r>
              <a:rPr lang="en-GB" i="1" dirty="0">
                <a:effectLst/>
                <a:latin typeface="Helvetica" pitchFamily="2" charset="0"/>
              </a:rPr>
              <a:t>pulmonary oedema (RPO), particularly if the lung has been deflated for some time.1 In the context of primary</a:t>
            </a:r>
            <a:r>
              <a:rPr lang="en-GB" i="0" dirty="0">
                <a:effectLst/>
                <a:latin typeface="Helvetica" pitchFamily="2" charset="0"/>
              </a:rPr>
              <a:t> </a:t>
            </a:r>
            <a:r>
              <a:rPr lang="en-GB" i="1" dirty="0">
                <a:effectLst/>
                <a:latin typeface="Helvetica" pitchFamily="2" charset="0"/>
              </a:rPr>
              <a:t>spontaneous pneumothorax (PSP), the risk of RPO may be highest in young patients, with a complete</a:t>
            </a:r>
            <a:r>
              <a:rPr lang="en-GB" i="0" dirty="0">
                <a:effectLst/>
                <a:latin typeface="Helvetica" pitchFamily="2" charset="0"/>
              </a:rPr>
              <a:t> </a:t>
            </a:r>
            <a:r>
              <a:rPr lang="en-GB" i="1" dirty="0">
                <a:effectLst/>
                <a:latin typeface="Helvetica" pitchFamily="2" charset="0"/>
              </a:rPr>
              <a:t>pneumothorax. REPO Lancet 2018</a:t>
            </a: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99585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r>
              <a:rPr lang="en-GB" i="1" dirty="0">
                <a:effectLst/>
                <a:latin typeface="Helvetica" pitchFamily="2" charset="0"/>
              </a:rPr>
              <a:t>The majority of data evaluating electronic chest drain devices relate to post-operative patients who have</a:t>
            </a:r>
            <a:r>
              <a:rPr lang="en-GB" i="0" dirty="0">
                <a:effectLst/>
                <a:latin typeface="Helvetica" pitchFamily="2" charset="0"/>
              </a:rPr>
              <a:t> </a:t>
            </a:r>
            <a:r>
              <a:rPr lang="en-GB" i="1" dirty="0">
                <a:effectLst/>
                <a:latin typeface="Helvetica" pitchFamily="2" charset="0"/>
              </a:rPr>
              <a:t>undergone thoracic surgery, which has led to NICE guidance advocating their use as a cost-effective</a:t>
            </a:r>
            <a:r>
              <a:rPr lang="en-GB" i="0" dirty="0">
                <a:effectLst/>
                <a:latin typeface="Helvetica" pitchFamily="2" charset="0"/>
              </a:rPr>
              <a:t> </a:t>
            </a:r>
            <a:r>
              <a:rPr lang="en-GB" i="1" dirty="0">
                <a:effectLst/>
                <a:latin typeface="Helvetica" pitchFamily="2" charset="0"/>
              </a:rPr>
              <a:t>intervention to reduce drainage time, length of hospital stay and improve safety.</a:t>
            </a:r>
          </a:p>
          <a:p>
            <a:endParaRPr lang="en-GB" i="1" dirty="0">
              <a:effectLst/>
              <a:latin typeface="Helvetica" pitchFamily="2" charset="0"/>
            </a:endParaRPr>
          </a:p>
          <a:p>
            <a:r>
              <a:rPr lang="en-GB" i="1" dirty="0">
                <a:effectLst/>
                <a:latin typeface="Helvetica" pitchFamily="2" charset="0"/>
              </a:rPr>
              <a:t>The clinical statement group agreed that data regarding the use of suction for persisting air leak was beyond</a:t>
            </a:r>
            <a:r>
              <a:rPr lang="en-GB" i="0" dirty="0">
                <a:effectLst/>
                <a:latin typeface="Helvetica" pitchFamily="2" charset="0"/>
              </a:rPr>
              <a:t> </a:t>
            </a:r>
            <a:r>
              <a:rPr lang="en-GB" i="1" dirty="0">
                <a:effectLst/>
                <a:latin typeface="Helvetica" pitchFamily="2" charset="0"/>
              </a:rPr>
              <a:t>the scope of this document</a:t>
            </a:r>
            <a:endParaRPr lang="en-GB" dirty="0">
              <a:effectLst/>
              <a:latin typeface="Helvetica" pitchFamily="2" charset="0"/>
            </a:endParaRPr>
          </a:p>
          <a:p>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8670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r>
              <a:rPr lang="en-GB" i="1" dirty="0">
                <a:effectLst/>
                <a:latin typeface="Helvetica" pitchFamily="2" charset="0"/>
              </a:rPr>
              <a:t>The majority of data evaluating electronic chest drain devices relate to post-operative patients who have</a:t>
            </a:r>
            <a:r>
              <a:rPr lang="en-GB" i="0" dirty="0">
                <a:effectLst/>
                <a:latin typeface="Helvetica" pitchFamily="2" charset="0"/>
              </a:rPr>
              <a:t> </a:t>
            </a:r>
            <a:r>
              <a:rPr lang="en-GB" i="1" dirty="0">
                <a:effectLst/>
                <a:latin typeface="Helvetica" pitchFamily="2" charset="0"/>
              </a:rPr>
              <a:t>undergone thoracic surgery, which has led to NICE guidance advocating their use as a cost-effective</a:t>
            </a:r>
            <a:r>
              <a:rPr lang="en-GB" i="0" dirty="0">
                <a:effectLst/>
                <a:latin typeface="Helvetica" pitchFamily="2" charset="0"/>
              </a:rPr>
              <a:t> </a:t>
            </a:r>
            <a:r>
              <a:rPr lang="en-GB" i="1" dirty="0">
                <a:effectLst/>
                <a:latin typeface="Helvetica" pitchFamily="2" charset="0"/>
              </a:rPr>
              <a:t>intervention to reduce drainage time, length of hospital stay and improve safety.6</a:t>
            </a:r>
          </a:p>
          <a:p>
            <a:endParaRPr lang="en-GB" i="1" dirty="0">
              <a:effectLst/>
              <a:latin typeface="Helvetica" pitchFamily="2" charset="0"/>
            </a:endParaRPr>
          </a:p>
          <a:p>
            <a:r>
              <a:rPr lang="en-GB" i="1" dirty="0">
                <a:effectLst/>
                <a:latin typeface="Helvetica" pitchFamily="2" charset="0"/>
              </a:rPr>
              <a:t>The clinical statement group agreed that data regarding the use of suction for persisting air leak was beyond</a:t>
            </a:r>
            <a:r>
              <a:rPr lang="en-GB" i="0" dirty="0">
                <a:effectLst/>
                <a:latin typeface="Helvetica" pitchFamily="2" charset="0"/>
              </a:rPr>
              <a:t> </a:t>
            </a:r>
            <a:r>
              <a:rPr lang="en-GB" i="1" dirty="0">
                <a:effectLst/>
                <a:latin typeface="Helvetica" pitchFamily="2" charset="0"/>
              </a:rPr>
              <a:t>the scope of this document</a:t>
            </a:r>
            <a:endParaRPr lang="en-GB" dirty="0">
              <a:effectLst/>
              <a:latin typeface="Helvetica" pitchFamily="2" charset="0"/>
            </a:endParaRPr>
          </a:p>
          <a:p>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46704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r>
              <a:rPr lang="en-GB" dirty="0">
                <a:effectLst/>
                <a:latin typeface="Helvetica" pitchFamily="2" charset="0"/>
              </a:rPr>
              <a:t>-10 to -20cmH2O (</a:t>
            </a:r>
            <a:r>
              <a:rPr lang="en-GB" dirty="0" err="1">
                <a:effectLst/>
                <a:latin typeface="Helvetica" pitchFamily="2" charset="0"/>
              </a:rPr>
              <a:t>compred</a:t>
            </a:r>
            <a:r>
              <a:rPr lang="en-GB" dirty="0">
                <a:effectLst/>
                <a:latin typeface="Helvetica" pitchFamily="2" charset="0"/>
              </a:rPr>
              <a:t> to normal intrapleural pressures of -4 to -8) which allows airflow capacity increase </a:t>
            </a:r>
            <a:r>
              <a:rPr lang="en-GB" dirty="0" err="1">
                <a:effectLst/>
                <a:latin typeface="Helvetica" pitchFamily="2" charset="0"/>
              </a:rPr>
              <a:t>upto</a:t>
            </a:r>
            <a:r>
              <a:rPr lang="en-GB" dirty="0">
                <a:effectLst/>
                <a:latin typeface="Helvetica" pitchFamily="2" charset="0"/>
              </a:rPr>
              <a:t> 15-20L/min – and theory is that this reduces the risk of barotrauma</a:t>
            </a:r>
          </a:p>
          <a:p>
            <a:endParaRPr lang="en-GB" dirty="0">
              <a:effectLst/>
              <a:latin typeface="Helvetica" pitchFamily="2" charset="0"/>
            </a:endParaRPr>
          </a:p>
          <a:p>
            <a:r>
              <a:rPr lang="en-GB" dirty="0">
                <a:effectLst/>
                <a:latin typeface="Helvetica" pitchFamily="2" charset="0"/>
              </a:rPr>
              <a:t>I would add that suction should be started in hours with medics on site within first hour and remember safer to have a working drain without suction than mismanaged suction</a:t>
            </a:r>
          </a:p>
          <a:p>
            <a:endParaRPr lang="en-GB" dirty="0">
              <a:effectLst/>
              <a:latin typeface="Helvetica" pitchFamily="2" charset="0"/>
            </a:endParaRPr>
          </a:p>
          <a:p>
            <a:r>
              <a:rPr lang="en-GB" dirty="0">
                <a:effectLst/>
                <a:latin typeface="Helvetica" pitchFamily="2" charset="0"/>
              </a:rPr>
              <a:t>Some nice data published from a post-hoc analysis of RAAMP showing that air leak &gt;100ml/min on day 1 may predict treatment failure and need for surgery</a:t>
            </a:r>
          </a:p>
          <a:p>
            <a:endParaRPr lang="en-GB" dirty="0">
              <a:effectLst/>
              <a:latin typeface="Helvetica" pitchFamily="2" charset="0"/>
            </a:endParaRPr>
          </a:p>
          <a:p>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0383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46284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Palatino" pitchFamily="2" charset="77"/>
              </a:rPr>
              <a:t>Was first described by </a:t>
            </a:r>
            <a:r>
              <a:rPr lang="en-GB" sz="1800" b="0" dirty="0" err="1">
                <a:effectLst/>
                <a:latin typeface="Palatino" pitchFamily="2" charset="77"/>
              </a:rPr>
              <a:t>Dumire</a:t>
            </a:r>
            <a:r>
              <a:rPr lang="en-GB" sz="1800" b="0" dirty="0">
                <a:effectLst/>
                <a:latin typeface="Palatino" pitchFamily="2" charset="77"/>
              </a:rPr>
              <a:t> The instillation of autologous blood into the pleural cavity to obliterate an air leak is thought to work by two methods: (1) coagulated blood adheres to the lung as a patch and seals the air leak directly; and (2) blood causes inflammation and subsequent adhesions between the lung and pleura, and the adhesions are responsible for sealing the air leak.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Palatino" pitchFamily="2" charset="77"/>
              </a:rPr>
              <a:t>The latter of these methods has proved to be incorrect in an animal model </a:t>
            </a:r>
            <a:r>
              <a:rPr lang="en-GB" sz="1800" b="0" dirty="0">
                <a:solidFill>
                  <a:srgbClr val="000063"/>
                </a:solidFill>
                <a:effectLst/>
                <a:latin typeface="Palatino" pitchFamily="2" charset="77"/>
              </a:rPr>
              <a:t>[5]</a:t>
            </a:r>
            <a:r>
              <a:rPr lang="en-GB" sz="1800" b="0" dirty="0">
                <a:effectLst/>
                <a:latin typeface="Palatino" pitchFamily="2" charset="77"/>
              </a:rPr>
              <a:t>. We therefore suggest the term “blood pleurodesis” should not be used to describe this technique, as it does not work by causing a pleural symphysis.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4163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obviously shortly following the famous 2008 NPSA safety alert </a:t>
            </a:r>
          </a:p>
        </p:txBody>
      </p:sp>
    </p:spTree>
    <p:extLst>
      <p:ext uri="{BB962C8B-B14F-4D97-AF65-F5344CB8AC3E}">
        <p14:creationId xmlns:p14="http://schemas.microsoft.com/office/powerpoint/2010/main" val="1610430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Palatino" pitchFamily="2" charset="77"/>
              </a:rPr>
              <a:t>The latter of these methods has proved to be incorrect in an animal model where they put for rabbits drained their effusions, then put blood in one, </a:t>
            </a:r>
            <a:r>
              <a:rPr lang="en-GB" sz="1800" b="0" dirty="0" err="1">
                <a:effectLst/>
                <a:latin typeface="Palatino" pitchFamily="2" charset="77"/>
              </a:rPr>
              <a:t>doxyxycline</a:t>
            </a:r>
            <a:r>
              <a:rPr lang="en-GB" sz="1800" b="0" dirty="0">
                <a:effectLst/>
                <a:latin typeface="Palatino" pitchFamily="2" charset="77"/>
              </a:rPr>
              <a:t> in a second and talc in a third and could see macroscopic evidence of adhesions and mediastinal thickening   </a:t>
            </a:r>
            <a:r>
              <a:rPr lang="en-GB" sz="1800" b="0" dirty="0">
                <a:solidFill>
                  <a:srgbClr val="000063"/>
                </a:solidFill>
                <a:effectLst/>
                <a:latin typeface="Palatino" pitchFamily="2" charset="77"/>
              </a:rPr>
              <a:t>[5]</a:t>
            </a:r>
            <a:r>
              <a:rPr lang="en-GB" sz="1800" b="0" dirty="0">
                <a:effectLst/>
                <a:latin typeface="Palatino" pitchFamily="2" charset="77"/>
              </a:rPr>
              <a:t>. We therefore suggest the term “blood pleurodesis” should not be used to describe this technique, as it does not work by causing a pleural symphysis.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70656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Palatino" pitchFamily="2" charset="77"/>
              </a:rPr>
              <a:t>120 mL blood compared with the 50 mL described by </a:t>
            </a:r>
            <a:r>
              <a:rPr lang="en-GB" sz="1800" b="0" dirty="0" err="1">
                <a:effectLst/>
                <a:latin typeface="Palatino" pitchFamily="2" charset="77"/>
              </a:rPr>
              <a:t>Dumire</a:t>
            </a:r>
            <a:r>
              <a:rPr lang="en-GB" sz="1800" b="0" dirty="0">
                <a:effectLst/>
                <a:latin typeface="Palatino" pitchFamily="2" charset="77"/>
              </a:rPr>
              <a:t> and </a:t>
            </a:r>
            <a:r>
              <a:rPr lang="en-GB" sz="1800" b="0" dirty="0" err="1">
                <a:effectLst/>
                <a:latin typeface="Palatino" pitchFamily="2" charset="77"/>
              </a:rPr>
              <a:t>coworkers</a:t>
            </a:r>
            <a:r>
              <a:rPr lang="en-GB" sz="1800" b="0" dirty="0">
                <a:effectLst/>
                <a:latin typeface="Palatino" pitchFamily="2" charset="77"/>
              </a:rPr>
              <a:t> </a:t>
            </a:r>
            <a:r>
              <a:rPr lang="en-GB" sz="1800" b="0" dirty="0">
                <a:solidFill>
                  <a:srgbClr val="000063"/>
                </a:solidFill>
                <a:effectLst/>
                <a:latin typeface="Palatino" pitchFamily="2" charset="77"/>
              </a:rPr>
              <a:t>[4] i</a:t>
            </a:r>
            <a:r>
              <a:rPr lang="en-GB" sz="1800" b="0" dirty="0">
                <a:effectLst/>
                <a:latin typeface="Palatino" pitchFamily="2" charset="77"/>
              </a:rPr>
              <a:t>n an attempt to increase the chances of the damaged part of the lung becoming covered with blood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Palatino"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800" b="0" dirty="0">
                <a:effectLst/>
                <a:latin typeface="Palatino" pitchFamily="2" charset="77"/>
              </a:rPr>
              <a:t>To aid in the distribution of blood throughout the pleural cavity, </a:t>
            </a:r>
            <a:r>
              <a:rPr lang="en-GB" sz="1800" b="0" dirty="0" err="1">
                <a:effectLst/>
                <a:latin typeface="Palatino" pitchFamily="2" charset="77"/>
              </a:rPr>
              <a:t>Cagirici</a:t>
            </a:r>
            <a:r>
              <a:rPr lang="en-GB" sz="1800" b="0" dirty="0">
                <a:effectLst/>
                <a:latin typeface="Palatino" pitchFamily="2" charset="77"/>
              </a:rPr>
              <a:t> describes the positioning of the patient in the left decubitus, right decubitus, </a:t>
            </a:r>
            <a:r>
              <a:rPr lang="en-GB" sz="1800" b="0" dirty="0" err="1">
                <a:effectLst/>
                <a:latin typeface="Palatino" pitchFamily="2" charset="77"/>
              </a:rPr>
              <a:t>Trendelburg</a:t>
            </a:r>
            <a:r>
              <a:rPr lang="en-GB" sz="1800" b="0" dirty="0">
                <a:effectLst/>
                <a:latin typeface="Palatino" pitchFamily="2" charset="77"/>
              </a:rPr>
              <a:t>, and Fowler po- </a:t>
            </a:r>
            <a:r>
              <a:rPr lang="en-GB" sz="1800" b="0" dirty="0" err="1">
                <a:effectLst/>
                <a:latin typeface="Palatino" pitchFamily="2" charset="77"/>
              </a:rPr>
              <a:t>sitions</a:t>
            </a:r>
            <a:r>
              <a:rPr lang="en-GB" sz="1800" b="0" dirty="0">
                <a:effectLst/>
                <a:latin typeface="Palatino" pitchFamily="2" charset="77"/>
              </a:rPr>
              <a:t> for 30 minutes each. We adopted a similar proto- col for our study. However, we are unsure of the </a:t>
            </a:r>
            <a:r>
              <a:rPr lang="en-GB" sz="1800" b="0" dirty="0" err="1">
                <a:effectLst/>
                <a:latin typeface="Palatino" pitchFamily="2" charset="77"/>
              </a:rPr>
              <a:t>neces</a:t>
            </a:r>
            <a:r>
              <a:rPr lang="en-GB" sz="1800" b="0" dirty="0">
                <a:effectLst/>
                <a:latin typeface="Palatino" pitchFamily="2" charset="77"/>
              </a:rPr>
              <a:t>- </a:t>
            </a:r>
            <a:r>
              <a:rPr lang="en-GB" sz="1800" b="0" dirty="0" err="1">
                <a:effectLst/>
                <a:latin typeface="Palatino" pitchFamily="2" charset="77"/>
              </a:rPr>
              <a:t>sity</a:t>
            </a:r>
            <a:r>
              <a:rPr lang="en-GB" sz="1800" b="0" dirty="0">
                <a:effectLst/>
                <a:latin typeface="Palatino" pitchFamily="2" charset="77"/>
              </a:rPr>
              <a:t> of this, as it has been shown with radiolabelled tetracycline that distribution of this substance is uniform within seconds of instillation within the pleural cavity </a:t>
            </a:r>
            <a:r>
              <a:rPr lang="en-GB" sz="1800" b="0" dirty="0">
                <a:solidFill>
                  <a:srgbClr val="000063"/>
                </a:solidFill>
                <a:effectLst/>
                <a:latin typeface="Palatino" pitchFamily="2" charset="77"/>
              </a:rPr>
              <a:t>[8]</a:t>
            </a:r>
            <a:r>
              <a:rPr lang="en-GB" sz="1800" b="0" dirty="0">
                <a:effectLst/>
                <a:latin typeface="Palatino" pitchFamily="2" charset="77"/>
              </a:rPr>
              <a:t>. Also given that the clotting time of blood is 3 to 8 minutes, any further distribution is unlikely to occur after this time.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93126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Data suggests the earlier the better  -D5 probably about right (the duration of a PAL itself appears to be associated with increase pleural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Recommend against if any evidence of wound or chest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Optimum timing and volume of blood remain unknown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Earlier the better – D5 if no surgical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3512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 the </a:t>
            </a:r>
          </a:p>
        </p:txBody>
      </p:sp>
    </p:spTree>
    <p:extLst>
      <p:ext uri="{BB962C8B-B14F-4D97-AF65-F5344CB8AC3E}">
        <p14:creationId xmlns:p14="http://schemas.microsoft.com/office/powerpoint/2010/main" val="2580729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449466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GIRFT national specialty report for respiratory medicine published in 2021 found that </a:t>
            </a:r>
          </a:p>
        </p:txBody>
      </p:sp>
    </p:spTree>
    <p:extLst>
      <p:ext uri="{BB962C8B-B14F-4D97-AF65-F5344CB8AC3E}">
        <p14:creationId xmlns:p14="http://schemas.microsoft.com/office/powerpoint/2010/main" val="3920123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8288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lassicalGaramondBT"/>
              </a:rPr>
              <a:t>Reflects the breadth of current practice and how far we’ve come as physician led and delivered pleural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lassicalGaramondB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lassicalGaramondBT"/>
              </a:rPr>
              <a:t>While BTS guidelines follow the (GRADE) methodology for guideline development</a:t>
            </a:r>
            <a:r>
              <a:rPr lang="en-GB" sz="1800" dirty="0">
                <a:solidFill>
                  <a:srgbClr val="0000FF"/>
                </a:solidFill>
                <a:effectLst/>
                <a:latin typeface="ClassicalGaramondBT"/>
              </a:rPr>
              <a:t> </a:t>
            </a:r>
            <a:r>
              <a:rPr lang="en-GB" sz="1800" dirty="0">
                <a:effectLst/>
                <a:latin typeface="ClassicalGaramondBT"/>
              </a:rPr>
              <a:t>which includes a full systematic review of the literature, BTS clinical statements focus on a narrative review of the literature to give a ‘snapshot in time’ of current knowledge and best practice. Following discussions of broad statement content, individual sections were drafted by group members.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6811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CPPs summarized at beginning of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Particular areas where we expand e.g. management of surgical emphysema, re-expansion pulmonary oedema</a:t>
            </a:r>
          </a:p>
        </p:txBody>
      </p:sp>
    </p:spTree>
    <p:extLst>
      <p:ext uri="{BB962C8B-B14F-4D97-AF65-F5344CB8AC3E}">
        <p14:creationId xmlns:p14="http://schemas.microsoft.com/office/powerpoint/2010/main" val="218502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1111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0687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just as in identity but also checking whether they are suitable for this procedure, have they been able to understand the procedure and provide written informed consent to go ahead can they handle complications, is the risk/benefit assessment in </a:t>
            </a:r>
            <a:r>
              <a:rPr lang="en-US" dirty="0" err="1"/>
              <a:t>favour</a:t>
            </a:r>
            <a:r>
              <a:rPr lang="en-US" dirty="0"/>
              <a:t> of proceeding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the right procedure for this clinical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 I the right operator, do I have the appropriate training/experience, am I aware of all the complications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the right time – out of hours, if its 4.45 now by the time I finish do I know who’s in the consultant offices who could come and give me a hand which leads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supporting staff – both senior staff to get me out of trouble,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environment – ultrasound machine, sterile trollies and space for sample processing, is the oxygen supply within reach, patient monitoring </a:t>
            </a:r>
            <a:r>
              <a:rPr lang="en-US" dirty="0" err="1"/>
              <a:t>equioment</a:t>
            </a:r>
            <a:r>
              <a:rPr lang="en-US" dirty="0"/>
              <a:t>, access to the crash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423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xfrm>
            <a:off x="393700" y="854075"/>
            <a:ext cx="6072188" cy="3416300"/>
          </a:xfrm>
          <a:ln/>
        </p:spPr>
      </p:sp>
      <p:sp>
        <p:nvSpPr>
          <p:cNvPr id="6379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SAFETY CHECKLISTS AND DOING YOUR PRE-PROCEDURE CHECKS, BLOODS, IMAGING, 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POST PROCEDURE CHECKS JUST AS IMPORTNAT</a:t>
            </a:r>
          </a:p>
        </p:txBody>
      </p:sp>
    </p:spTree>
    <p:extLst>
      <p:ext uri="{BB962C8B-B14F-4D97-AF65-F5344CB8AC3E}">
        <p14:creationId xmlns:p14="http://schemas.microsoft.com/office/powerpoint/2010/main" val="79290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285508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128239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1761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8" y="681037"/>
            <a:ext cx="7772400" cy="628650"/>
          </a:xfrm>
        </p:spPr>
        <p:txBody>
          <a:bodyPr/>
          <a:lstStyle/>
          <a:p>
            <a:r>
              <a:rPr lang="en-GB"/>
              <a:t>Click to edit Master title style</a:t>
            </a:r>
          </a:p>
        </p:txBody>
      </p:sp>
      <p:sp>
        <p:nvSpPr>
          <p:cNvPr id="3" name="Text Placeholder 2"/>
          <p:cNvSpPr>
            <a:spLocks noGrp="1"/>
          </p:cNvSpPr>
          <p:nvPr>
            <p:ph type="body" sz="half" idx="1"/>
          </p:nvPr>
        </p:nvSpPr>
        <p:spPr>
          <a:xfrm>
            <a:off x="755650" y="1491853"/>
            <a:ext cx="3810000" cy="33147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718050" y="1491853"/>
            <a:ext cx="3810000" cy="33147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2688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0744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5C965-760F-744F-AD17-D0BA4415FB7D}"/>
              </a:ext>
            </a:extLst>
          </p:cNvPr>
          <p:cNvSpPr>
            <a:spLocks noGrp="1"/>
          </p:cNvSpPr>
          <p:nvPr>
            <p:ph type="title"/>
          </p:nvPr>
        </p:nvSpPr>
        <p:spPr>
          <a:xfrm>
            <a:off x="383254" y="289612"/>
            <a:ext cx="5591030" cy="520814"/>
          </a:xfrm>
        </p:spPr>
        <p:txBody>
          <a:bodyPr anchor="ctr"/>
          <a:lstStyle/>
          <a:p>
            <a:r>
              <a:rPr lang="en-GB"/>
              <a:t>Click to edit Master title style</a:t>
            </a:r>
            <a:endParaRPr lang="en-GB" dirty="0"/>
          </a:p>
        </p:txBody>
      </p:sp>
      <p:sp>
        <p:nvSpPr>
          <p:cNvPr id="5" name="Text Placeholder 4">
            <a:extLst>
              <a:ext uri="{FF2B5EF4-FFF2-40B4-BE49-F238E27FC236}">
                <a16:creationId xmlns:a16="http://schemas.microsoft.com/office/drawing/2014/main" id="{DBFE835C-A40F-C948-A1C2-49A2C12325BD}"/>
              </a:ext>
            </a:extLst>
          </p:cNvPr>
          <p:cNvSpPr>
            <a:spLocks noGrp="1"/>
          </p:cNvSpPr>
          <p:nvPr>
            <p:ph type="body" sz="quarter" idx="10"/>
          </p:nvPr>
        </p:nvSpPr>
        <p:spPr>
          <a:xfrm>
            <a:off x="383382" y="1145381"/>
            <a:ext cx="8435114" cy="363021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2" name="Picture 1">
            <a:extLst>
              <a:ext uri="{FF2B5EF4-FFF2-40B4-BE49-F238E27FC236}">
                <a16:creationId xmlns:a16="http://schemas.microsoft.com/office/drawing/2014/main" id="{B8836CAC-7A9F-8FAC-9C1A-C733102CF1BE}"/>
              </a:ext>
            </a:extLst>
          </p:cNvPr>
          <p:cNvPicPr>
            <a:picLocks noChangeAspect="1"/>
          </p:cNvPicPr>
          <p:nvPr/>
        </p:nvPicPr>
        <p:blipFill>
          <a:blip r:embed="rId2"/>
          <a:stretch>
            <a:fillRect/>
          </a:stretch>
        </p:blipFill>
        <p:spPr>
          <a:xfrm>
            <a:off x="6214428" y="289612"/>
            <a:ext cx="2604068" cy="520814"/>
          </a:xfrm>
          <a:prstGeom prst="rect">
            <a:avLst/>
          </a:prstGeom>
        </p:spPr>
      </p:pic>
    </p:spTree>
    <p:extLst>
      <p:ext uri="{BB962C8B-B14F-4D97-AF65-F5344CB8AC3E}">
        <p14:creationId xmlns:p14="http://schemas.microsoft.com/office/powerpoint/2010/main" val="3333361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5C965-760F-744F-AD17-D0BA4415FB7D}"/>
              </a:ext>
            </a:extLst>
          </p:cNvPr>
          <p:cNvSpPr>
            <a:spLocks noGrp="1"/>
          </p:cNvSpPr>
          <p:nvPr>
            <p:ph type="title"/>
          </p:nvPr>
        </p:nvSpPr>
        <p:spPr>
          <a:xfrm>
            <a:off x="383254" y="289612"/>
            <a:ext cx="5591030" cy="520814"/>
          </a:xfrm>
        </p:spPr>
        <p:txBody>
          <a:bodyPr anchor="ctr"/>
          <a:lstStyle/>
          <a:p>
            <a:r>
              <a:rPr lang="en-GB"/>
              <a:t>Click to edit Master title style</a:t>
            </a:r>
            <a:endParaRPr lang="en-GB" dirty="0"/>
          </a:p>
        </p:txBody>
      </p:sp>
      <p:sp>
        <p:nvSpPr>
          <p:cNvPr id="5" name="Text Placeholder 4">
            <a:extLst>
              <a:ext uri="{FF2B5EF4-FFF2-40B4-BE49-F238E27FC236}">
                <a16:creationId xmlns:a16="http://schemas.microsoft.com/office/drawing/2014/main" id="{DBFE835C-A40F-C948-A1C2-49A2C12325BD}"/>
              </a:ext>
            </a:extLst>
          </p:cNvPr>
          <p:cNvSpPr>
            <a:spLocks noGrp="1"/>
          </p:cNvSpPr>
          <p:nvPr>
            <p:ph type="body" sz="quarter" idx="10"/>
          </p:nvPr>
        </p:nvSpPr>
        <p:spPr>
          <a:xfrm>
            <a:off x="383382" y="1145381"/>
            <a:ext cx="8435114" cy="363021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2" name="Picture 1">
            <a:extLst>
              <a:ext uri="{FF2B5EF4-FFF2-40B4-BE49-F238E27FC236}">
                <a16:creationId xmlns:a16="http://schemas.microsoft.com/office/drawing/2014/main" id="{B8836CAC-7A9F-8FAC-9C1A-C733102CF1BE}"/>
              </a:ext>
            </a:extLst>
          </p:cNvPr>
          <p:cNvPicPr>
            <a:picLocks noChangeAspect="1"/>
          </p:cNvPicPr>
          <p:nvPr/>
        </p:nvPicPr>
        <p:blipFill>
          <a:blip r:embed="rId2"/>
          <a:stretch>
            <a:fillRect/>
          </a:stretch>
        </p:blipFill>
        <p:spPr>
          <a:xfrm>
            <a:off x="6214428" y="289612"/>
            <a:ext cx="2604068" cy="520814"/>
          </a:xfrm>
          <a:prstGeom prst="rect">
            <a:avLst/>
          </a:prstGeom>
        </p:spPr>
      </p:pic>
    </p:spTree>
    <p:extLst>
      <p:ext uri="{BB962C8B-B14F-4D97-AF65-F5344CB8AC3E}">
        <p14:creationId xmlns:p14="http://schemas.microsoft.com/office/powerpoint/2010/main" val="548289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ext and square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383254" y="1264024"/>
            <a:ext cx="4565264" cy="3368699"/>
          </a:xfrm>
          <a:prstGeom prst="rect">
            <a:avLst/>
          </a:prstGeom>
        </p:spPr>
        <p:txBody>
          <a:bodyPr/>
          <a:lstStyle>
            <a:lvl2pPr>
              <a:defRPr sz="1650"/>
            </a:lvl2pPr>
            <a:lvl3pPr>
              <a:defRPr sz="1650"/>
            </a:lvl3pPr>
            <a:lvl4pPr>
              <a:defRPr sz="1650"/>
            </a:lvl4pPr>
            <a:lvl5pPr>
              <a:defRPr sz="16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5459503" y="1237096"/>
            <a:ext cx="2924066" cy="2724341"/>
          </a:xfrm>
          <a:prstGeom prst="rect">
            <a:avLst/>
          </a:prstGeom>
        </p:spPr>
        <p:txBody>
          <a:bodyPr/>
          <a:lstStyle/>
          <a:p>
            <a:r>
              <a:rPr lang="en-GB"/>
              <a:t>Click icon to add picture</a:t>
            </a:r>
            <a:endParaRPr lang="en-GB" dirty="0"/>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5459502" y="4044001"/>
            <a:ext cx="2914654" cy="621506"/>
          </a:xfrm>
          <a:prstGeom prst="rect">
            <a:avLst/>
          </a:prstGeom>
        </p:spPr>
        <p:txBody>
          <a:bodyPr>
            <a:normAutofit/>
          </a:bodyPr>
          <a:lstStyle>
            <a:lvl2pPr algn="ctr">
              <a:defRPr sz="1650"/>
            </a:lvl2pPr>
            <a:lvl3pPr marL="1350" indent="0">
              <a:buNone/>
              <a:defRPr/>
            </a:lvl3pPr>
          </a:lstStyle>
          <a:p>
            <a:pPr lvl="1"/>
            <a:r>
              <a:rPr lang="en-US" dirty="0"/>
              <a:t>Second level</a:t>
            </a:r>
          </a:p>
        </p:txBody>
      </p:sp>
      <p:sp>
        <p:nvSpPr>
          <p:cNvPr id="2" name="Title 3">
            <a:extLst>
              <a:ext uri="{FF2B5EF4-FFF2-40B4-BE49-F238E27FC236}">
                <a16:creationId xmlns:a16="http://schemas.microsoft.com/office/drawing/2014/main" id="{E2E758AF-1EC2-BA4C-E09D-E25445FC944C}"/>
              </a:ext>
            </a:extLst>
          </p:cNvPr>
          <p:cNvSpPr>
            <a:spLocks noGrp="1"/>
          </p:cNvSpPr>
          <p:nvPr>
            <p:ph type="title"/>
          </p:nvPr>
        </p:nvSpPr>
        <p:spPr>
          <a:xfrm>
            <a:off x="383254" y="289612"/>
            <a:ext cx="5423684" cy="520814"/>
          </a:xfrm>
        </p:spPr>
        <p:txBody>
          <a:bodyPr anchor="ctr"/>
          <a:lstStyle/>
          <a:p>
            <a:r>
              <a:rPr lang="en-GB"/>
              <a:t>Click to edit Master title style</a:t>
            </a:r>
            <a:endParaRPr lang="en-GB" dirty="0"/>
          </a:p>
        </p:txBody>
      </p:sp>
      <p:pic>
        <p:nvPicPr>
          <p:cNvPr id="4" name="Picture 3">
            <a:extLst>
              <a:ext uri="{FF2B5EF4-FFF2-40B4-BE49-F238E27FC236}">
                <a16:creationId xmlns:a16="http://schemas.microsoft.com/office/drawing/2014/main" id="{319DF469-27D9-D605-D8A3-24455A9D08E8}"/>
              </a:ext>
            </a:extLst>
          </p:cNvPr>
          <p:cNvPicPr>
            <a:picLocks noChangeAspect="1"/>
          </p:cNvPicPr>
          <p:nvPr/>
        </p:nvPicPr>
        <p:blipFill>
          <a:blip r:embed="rId2"/>
          <a:stretch>
            <a:fillRect/>
          </a:stretch>
        </p:blipFill>
        <p:spPr>
          <a:xfrm>
            <a:off x="6214428" y="289612"/>
            <a:ext cx="2604068" cy="520814"/>
          </a:xfrm>
          <a:prstGeom prst="rect">
            <a:avLst/>
          </a:prstGeom>
        </p:spPr>
      </p:pic>
    </p:spTree>
    <p:extLst>
      <p:ext uri="{BB962C8B-B14F-4D97-AF65-F5344CB8AC3E}">
        <p14:creationId xmlns:p14="http://schemas.microsoft.com/office/powerpoint/2010/main" val="101829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5C965-760F-744F-AD17-D0BA4415FB7D}"/>
              </a:ext>
            </a:extLst>
          </p:cNvPr>
          <p:cNvSpPr>
            <a:spLocks noGrp="1"/>
          </p:cNvSpPr>
          <p:nvPr>
            <p:ph type="title"/>
          </p:nvPr>
        </p:nvSpPr>
        <p:spPr>
          <a:xfrm>
            <a:off x="383254" y="289612"/>
            <a:ext cx="5591030" cy="520814"/>
          </a:xfrm>
        </p:spPr>
        <p:txBody>
          <a:bodyPr anchor="ctr"/>
          <a:lstStyle/>
          <a:p>
            <a:r>
              <a:rPr lang="en-GB"/>
              <a:t>Click to edit Master title style</a:t>
            </a:r>
            <a:endParaRPr lang="en-GB" dirty="0"/>
          </a:p>
        </p:txBody>
      </p:sp>
      <p:sp>
        <p:nvSpPr>
          <p:cNvPr id="5" name="Text Placeholder 4">
            <a:extLst>
              <a:ext uri="{FF2B5EF4-FFF2-40B4-BE49-F238E27FC236}">
                <a16:creationId xmlns:a16="http://schemas.microsoft.com/office/drawing/2014/main" id="{DBFE835C-A40F-C948-A1C2-49A2C12325BD}"/>
              </a:ext>
            </a:extLst>
          </p:cNvPr>
          <p:cNvSpPr>
            <a:spLocks noGrp="1"/>
          </p:cNvSpPr>
          <p:nvPr>
            <p:ph type="body" sz="quarter" idx="10"/>
          </p:nvPr>
        </p:nvSpPr>
        <p:spPr>
          <a:xfrm>
            <a:off x="383382" y="1145381"/>
            <a:ext cx="8435114" cy="363021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2" name="Picture 1">
            <a:extLst>
              <a:ext uri="{FF2B5EF4-FFF2-40B4-BE49-F238E27FC236}">
                <a16:creationId xmlns:a16="http://schemas.microsoft.com/office/drawing/2014/main" id="{B8836CAC-7A9F-8FAC-9C1A-C733102CF1BE}"/>
              </a:ext>
            </a:extLst>
          </p:cNvPr>
          <p:cNvPicPr>
            <a:picLocks noChangeAspect="1"/>
          </p:cNvPicPr>
          <p:nvPr/>
        </p:nvPicPr>
        <p:blipFill>
          <a:blip r:embed="rId2"/>
          <a:stretch>
            <a:fillRect/>
          </a:stretch>
        </p:blipFill>
        <p:spPr>
          <a:xfrm>
            <a:off x="6214428" y="289612"/>
            <a:ext cx="2604068" cy="520814"/>
          </a:xfrm>
          <a:prstGeom prst="rect">
            <a:avLst/>
          </a:prstGeom>
        </p:spPr>
      </p:pic>
    </p:spTree>
    <p:extLst>
      <p:ext uri="{BB962C8B-B14F-4D97-AF65-F5344CB8AC3E}">
        <p14:creationId xmlns:p14="http://schemas.microsoft.com/office/powerpoint/2010/main" val="2086100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2054858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317399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4799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861109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1F55829-DAB9-F947-9D1B-399A5949B998}" type="datetimeFigureOut">
              <a:rPr lang="en-US" smtClean="0"/>
              <a:t>5/12/26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250030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1F55829-DAB9-F947-9D1B-399A5949B998}" type="datetimeFigureOut">
              <a:rPr lang="en-US" smtClean="0"/>
              <a:t>5/12/26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3106986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1F55829-DAB9-F947-9D1B-399A5949B998}" type="datetimeFigureOut">
              <a:rPr lang="en-US" smtClean="0"/>
              <a:t>5/12/26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3976113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5829-DAB9-F947-9D1B-399A5949B998}" type="datetimeFigureOut">
              <a:rPr lang="en-US" smtClean="0"/>
              <a:t>5/12/26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2519526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71F55829-DAB9-F947-9D1B-399A5949B998}" type="datetimeFigureOut">
              <a:rPr lang="en-US" smtClean="0"/>
              <a:t>5/12/26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2031912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71F55829-DAB9-F947-9D1B-399A5949B998}" type="datetimeFigureOut">
              <a:rPr lang="en-US" smtClean="0"/>
              <a:t>5/12/26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1971028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3804057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2849922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29C171-A9CB-BD7D-DB00-0575ED5AE503}"/>
              </a:ext>
            </a:extLst>
          </p:cNvPr>
          <p:cNvPicPr>
            <a:picLocks noChangeAspect="1"/>
          </p:cNvPicPr>
          <p:nvPr userDrawn="1"/>
        </p:nvPicPr>
        <p:blipFill>
          <a:blip r:embed="rId2"/>
          <a:stretch>
            <a:fillRect/>
          </a:stretch>
        </p:blipFill>
        <p:spPr>
          <a:xfrm>
            <a:off x="5933663" y="289614"/>
            <a:ext cx="2884833" cy="509089"/>
          </a:xfrm>
          <a:prstGeom prst="rect">
            <a:avLst/>
          </a:prstGeom>
        </p:spPr>
      </p:pic>
    </p:spTree>
    <p:extLst>
      <p:ext uri="{BB962C8B-B14F-4D97-AF65-F5344CB8AC3E}">
        <p14:creationId xmlns:p14="http://schemas.microsoft.com/office/powerpoint/2010/main" val="44667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F55829-DAB9-F947-9D1B-399A5949B998}"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72788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1F55829-DAB9-F947-9D1B-399A5949B998}" type="datetimeFigureOut">
              <a:rPr lang="en-US" smtClean="0"/>
              <a:t>5/12/26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130016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1F55829-DAB9-F947-9D1B-399A5949B998}" type="datetimeFigureOut">
              <a:rPr lang="en-US" smtClean="0"/>
              <a:t>5/12/26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159086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1F55829-DAB9-F947-9D1B-399A5949B998}" type="datetimeFigureOut">
              <a:rPr lang="en-US" smtClean="0"/>
              <a:t>5/12/26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209856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5829-DAB9-F947-9D1B-399A5949B998}" type="datetimeFigureOut">
              <a:rPr lang="en-US" smtClean="0"/>
              <a:t>5/12/26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6599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71F55829-DAB9-F947-9D1B-399A5949B998}" type="datetimeFigureOut">
              <a:rPr lang="en-US" smtClean="0"/>
              <a:t>5/12/26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309182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71F55829-DAB9-F947-9D1B-399A5949B998}" type="datetimeFigureOut">
              <a:rPr lang="en-US" smtClean="0"/>
              <a:t>5/12/26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60E89E-4D36-8348-A0D1-BDC537DA1704}" type="slidenum">
              <a:rPr lang="en-US" smtClean="0"/>
              <a:t>‹#›</a:t>
            </a:fld>
            <a:endParaRPr lang="en-US" dirty="0"/>
          </a:p>
        </p:txBody>
      </p:sp>
    </p:spTree>
    <p:extLst>
      <p:ext uri="{BB962C8B-B14F-4D97-AF65-F5344CB8AC3E}">
        <p14:creationId xmlns:p14="http://schemas.microsoft.com/office/powerpoint/2010/main" val="408779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71F55829-DAB9-F947-9D1B-399A5949B998}" type="datetimeFigureOut">
              <a:rPr lang="en-US" smtClean="0"/>
              <a:t>5/12/26</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8B60E89E-4D36-8348-A0D1-BDC537DA1704}" type="slidenum">
              <a:rPr lang="en-US" smtClean="0"/>
              <a:t>‹#›</a:t>
            </a:fld>
            <a:endParaRPr lang="en-US" dirty="0"/>
          </a:p>
        </p:txBody>
      </p:sp>
      <p:pic>
        <p:nvPicPr>
          <p:cNvPr id="9" name="Picture 8">
            <a:extLst>
              <a:ext uri="{FF2B5EF4-FFF2-40B4-BE49-F238E27FC236}">
                <a16:creationId xmlns:a16="http://schemas.microsoft.com/office/drawing/2014/main" id="{D0D3EF55-7B8D-FEAB-56B9-FD33326DE24B}"/>
              </a:ext>
            </a:extLst>
          </p:cNvPr>
          <p:cNvPicPr>
            <a:picLocks noChangeAspect="1"/>
          </p:cNvPicPr>
          <p:nvPr/>
        </p:nvPicPr>
        <p:blipFill>
          <a:blip r:embed="rId19"/>
          <a:stretch>
            <a:fillRect/>
          </a:stretch>
        </p:blipFill>
        <p:spPr>
          <a:xfrm>
            <a:off x="139312" y="199982"/>
            <a:ext cx="2332845" cy="685235"/>
          </a:xfrm>
          <a:prstGeom prst="rect">
            <a:avLst/>
          </a:prstGeom>
        </p:spPr>
      </p:pic>
      <p:pic>
        <p:nvPicPr>
          <p:cNvPr id="10" name="Picture 9">
            <a:extLst>
              <a:ext uri="{FF2B5EF4-FFF2-40B4-BE49-F238E27FC236}">
                <a16:creationId xmlns:a16="http://schemas.microsoft.com/office/drawing/2014/main" id="{B44958A6-058D-6AB1-F7E6-D45BCC63299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34673" y="183028"/>
            <a:ext cx="2054673" cy="731700"/>
          </a:xfrm>
          <a:prstGeom prst="rect">
            <a:avLst/>
          </a:prstGeom>
        </p:spPr>
      </p:pic>
    </p:spTree>
    <p:extLst>
      <p:ext uri="{BB962C8B-B14F-4D97-AF65-F5344CB8AC3E}">
        <p14:creationId xmlns:p14="http://schemas.microsoft.com/office/powerpoint/2010/main" val="2222821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F55829-DAB9-F947-9D1B-399A5949B998}" type="datetimeFigureOut">
              <a:rPr lang="en-US" smtClean="0"/>
              <a:t>5/12/26</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B60E89E-4D36-8348-A0D1-BDC537DA1704}" type="slidenum">
              <a:rPr lang="en-US" smtClean="0"/>
              <a:t>‹#›</a:t>
            </a:fld>
            <a:endParaRPr lang="en-US" dirty="0"/>
          </a:p>
        </p:txBody>
      </p:sp>
    </p:spTree>
    <p:extLst>
      <p:ext uri="{BB962C8B-B14F-4D97-AF65-F5344CB8AC3E}">
        <p14:creationId xmlns:p14="http://schemas.microsoft.com/office/powerpoint/2010/main" val="860798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7518" y="1413715"/>
            <a:ext cx="5860367" cy="830997"/>
          </a:xfrm>
          <a:prstGeom prst="rect">
            <a:avLst/>
          </a:prstGeom>
          <a:noFill/>
        </p:spPr>
        <p:txBody>
          <a:bodyPr wrap="square" rtlCol="0">
            <a:spAutoFit/>
          </a:bodyPr>
          <a:lstStyle/>
          <a:p>
            <a:r>
              <a:rPr lang="en-US" sz="2400" b="1" dirty="0">
                <a:solidFill>
                  <a:schemeClr val="bg2">
                    <a:lumMod val="25000"/>
                  </a:schemeClr>
                </a:solidFill>
                <a:latin typeface="Arial"/>
                <a:cs typeface="Arial"/>
              </a:rPr>
              <a:t>Guidelines: BTS Clinical Statement on Pleural Procedures</a:t>
            </a:r>
          </a:p>
        </p:txBody>
      </p:sp>
      <p:sp>
        <p:nvSpPr>
          <p:cNvPr id="9" name="TextBox 8"/>
          <p:cNvSpPr txBox="1"/>
          <p:nvPr/>
        </p:nvSpPr>
        <p:spPr>
          <a:xfrm>
            <a:off x="627518" y="2366117"/>
            <a:ext cx="5485579" cy="830997"/>
          </a:xfrm>
          <a:prstGeom prst="rect">
            <a:avLst/>
          </a:prstGeom>
          <a:noFill/>
        </p:spPr>
        <p:txBody>
          <a:bodyPr wrap="square" rtlCol="0">
            <a:spAutoFit/>
          </a:bodyPr>
          <a:lstStyle/>
          <a:p>
            <a:r>
              <a:rPr lang="en-GB" sz="1600" b="1" dirty="0" err="1">
                <a:solidFill>
                  <a:schemeClr val="bg2">
                    <a:lumMod val="25000"/>
                  </a:schemeClr>
                </a:solidFill>
                <a:latin typeface="Arial"/>
                <a:cs typeface="Arial"/>
              </a:rPr>
              <a:t>PneumoTrieste</a:t>
            </a:r>
            <a:r>
              <a:rPr lang="en-GB" sz="1600" b="1" dirty="0">
                <a:solidFill>
                  <a:schemeClr val="bg2">
                    <a:lumMod val="25000"/>
                  </a:schemeClr>
                </a:solidFill>
                <a:latin typeface="Arial"/>
                <a:cs typeface="Arial"/>
              </a:rPr>
              <a:t> 2026</a:t>
            </a:r>
          </a:p>
          <a:p>
            <a:endParaRPr lang="en-GB" sz="1600" dirty="0">
              <a:solidFill>
                <a:schemeClr val="bg2">
                  <a:lumMod val="25000"/>
                </a:schemeClr>
              </a:solidFill>
              <a:latin typeface="Arial"/>
              <a:cs typeface="Arial"/>
            </a:endParaRPr>
          </a:p>
          <a:p>
            <a:r>
              <a:rPr lang="en-GB" sz="1600" dirty="0">
                <a:solidFill>
                  <a:schemeClr val="bg2">
                    <a:lumMod val="25000"/>
                  </a:schemeClr>
                </a:solidFill>
                <a:latin typeface="Arial"/>
                <a:cs typeface="Arial"/>
              </a:rPr>
              <a:t>Wednesday 13</a:t>
            </a:r>
            <a:r>
              <a:rPr lang="en-GB" sz="1600" baseline="30000" dirty="0">
                <a:solidFill>
                  <a:schemeClr val="bg2">
                    <a:lumMod val="25000"/>
                  </a:schemeClr>
                </a:solidFill>
                <a:latin typeface="Arial"/>
                <a:cs typeface="Arial"/>
              </a:rPr>
              <a:t>th</a:t>
            </a:r>
            <a:r>
              <a:rPr lang="en-GB" sz="1600" dirty="0">
                <a:solidFill>
                  <a:schemeClr val="bg2">
                    <a:lumMod val="25000"/>
                  </a:schemeClr>
                </a:solidFill>
                <a:latin typeface="Arial"/>
                <a:cs typeface="Arial"/>
              </a:rPr>
              <a:t> May 2026</a:t>
            </a:r>
            <a:endParaRPr lang="en-US" sz="1600" dirty="0">
              <a:solidFill>
                <a:schemeClr val="bg2">
                  <a:lumMod val="25000"/>
                </a:schemeClr>
              </a:solidFill>
            </a:endParaRPr>
          </a:p>
        </p:txBody>
      </p:sp>
      <p:sp>
        <p:nvSpPr>
          <p:cNvPr id="10" name="Rectangle 9"/>
          <p:cNvSpPr/>
          <p:nvPr/>
        </p:nvSpPr>
        <p:spPr>
          <a:xfrm>
            <a:off x="627519" y="3485571"/>
            <a:ext cx="6614109" cy="1452705"/>
          </a:xfrm>
          <a:prstGeom prst="rect">
            <a:avLst/>
          </a:prstGeom>
        </p:spPr>
        <p:txBody>
          <a:bodyPr wrap="square">
            <a:spAutoFit/>
          </a:bodyPr>
          <a:lstStyle/>
          <a:p>
            <a:pPr marL="257175" indent="-257175" defTabSz="571500" fontAlgn="base">
              <a:lnSpc>
                <a:spcPct val="80000"/>
              </a:lnSpc>
              <a:spcBef>
                <a:spcPct val="20000"/>
              </a:spcBef>
              <a:spcAft>
                <a:spcPct val="0"/>
              </a:spcAft>
              <a:buSzPct val="100000"/>
              <a:defRPr/>
            </a:pPr>
            <a:r>
              <a:rPr lang="en-GB" sz="1400" b="1" dirty="0" err="1">
                <a:solidFill>
                  <a:schemeClr val="bg2">
                    <a:lumMod val="25000"/>
                  </a:schemeClr>
                </a:solidFill>
                <a:latin typeface="Arial"/>
                <a:cs typeface="Arial"/>
              </a:rPr>
              <a:t>Dr.</a:t>
            </a:r>
            <a:r>
              <a:rPr lang="en-GB" sz="1400" b="1" dirty="0">
                <a:solidFill>
                  <a:schemeClr val="bg2">
                    <a:lumMod val="25000"/>
                  </a:schemeClr>
                </a:solidFill>
                <a:latin typeface="Arial"/>
                <a:cs typeface="Arial"/>
              </a:rPr>
              <a:t> Eihab Bedawi PhD FRCP</a:t>
            </a:r>
          </a:p>
          <a:p>
            <a:pPr marL="257175" indent="-257175" defTabSz="571500" fontAlgn="base">
              <a:lnSpc>
                <a:spcPct val="80000"/>
              </a:lnSpc>
              <a:spcBef>
                <a:spcPts val="624"/>
              </a:spcBef>
              <a:spcAft>
                <a:spcPct val="0"/>
              </a:spcAft>
              <a:buSzPct val="100000"/>
              <a:defRPr/>
            </a:pPr>
            <a:r>
              <a:rPr lang="en-GB" sz="1400" dirty="0">
                <a:solidFill>
                  <a:schemeClr val="bg2">
                    <a:lumMod val="25000"/>
                  </a:schemeClr>
                </a:solidFill>
                <a:latin typeface="Arial"/>
                <a:cs typeface="Arial"/>
              </a:rPr>
              <a:t>Consultant in Respiratory Medicine &amp; Pleural Disease</a:t>
            </a:r>
          </a:p>
          <a:p>
            <a:pPr marL="257175" indent="-257175" defTabSz="571500" fontAlgn="base">
              <a:lnSpc>
                <a:spcPct val="80000"/>
              </a:lnSpc>
              <a:spcBef>
                <a:spcPct val="20000"/>
              </a:spcBef>
              <a:spcAft>
                <a:spcPct val="0"/>
              </a:spcAft>
              <a:buSzPct val="100000"/>
              <a:defRPr/>
            </a:pPr>
            <a:r>
              <a:rPr lang="en-GB" sz="1400" dirty="0">
                <a:solidFill>
                  <a:schemeClr val="bg2">
                    <a:lumMod val="25000"/>
                  </a:schemeClr>
                </a:solidFill>
                <a:latin typeface="Arial"/>
                <a:cs typeface="Arial"/>
              </a:rPr>
              <a:t>Clinical Lead, Oxford Pleural Unit</a:t>
            </a:r>
          </a:p>
          <a:p>
            <a:pPr marL="257175" lvl="0" indent="-257175" defTabSz="571500">
              <a:spcBef>
                <a:spcPts val="600"/>
              </a:spcBef>
              <a:buSzPct val="100000"/>
              <a:defRPr/>
            </a:pPr>
            <a:r>
              <a:rPr lang="en-GB" sz="1400" dirty="0">
                <a:solidFill>
                  <a:srgbClr val="133176"/>
                </a:solidFill>
                <a:latin typeface="Arial"/>
                <a:cs typeface="Arial"/>
              </a:rPr>
              <a:t>Visiting Professor, Dept of Biomedical Sciences &amp; Public Health</a:t>
            </a:r>
          </a:p>
          <a:p>
            <a:pPr marL="257175" lvl="0" indent="-257175" defTabSz="571500">
              <a:buSzPct val="100000"/>
              <a:defRPr/>
            </a:pPr>
            <a:r>
              <a:rPr lang="en-GB" sz="1400" dirty="0" err="1">
                <a:solidFill>
                  <a:srgbClr val="133176"/>
                </a:solidFill>
                <a:latin typeface="Arial"/>
                <a:cs typeface="Arial"/>
              </a:rPr>
              <a:t>Universita</a:t>
            </a:r>
            <a:r>
              <a:rPr lang="en-GB" sz="1400" dirty="0">
                <a:solidFill>
                  <a:srgbClr val="133176"/>
                </a:solidFill>
                <a:latin typeface="Arial"/>
                <a:cs typeface="Arial"/>
              </a:rPr>
              <a:t> </a:t>
            </a:r>
            <a:r>
              <a:rPr lang="en-GB" sz="1400" dirty="0" err="1">
                <a:solidFill>
                  <a:srgbClr val="133176"/>
                </a:solidFill>
                <a:latin typeface="Arial"/>
                <a:cs typeface="Arial"/>
              </a:rPr>
              <a:t>Politecnica</a:t>
            </a:r>
            <a:r>
              <a:rPr lang="en-GB" sz="1400" dirty="0">
                <a:solidFill>
                  <a:srgbClr val="133176"/>
                </a:solidFill>
                <a:latin typeface="Arial"/>
                <a:cs typeface="Arial"/>
              </a:rPr>
              <a:t> Delle Marche</a:t>
            </a:r>
            <a:endParaRPr lang="en-GB" sz="1400" b="1" dirty="0">
              <a:solidFill>
                <a:srgbClr val="133176"/>
              </a:solidFill>
              <a:latin typeface="Arial"/>
              <a:cs typeface="Arial"/>
            </a:endParaRPr>
          </a:p>
          <a:p>
            <a:pPr marL="257175" indent="-257175" defTabSz="571500" fontAlgn="base">
              <a:lnSpc>
                <a:spcPct val="80000"/>
              </a:lnSpc>
              <a:spcBef>
                <a:spcPct val="20000"/>
              </a:spcBef>
              <a:spcAft>
                <a:spcPct val="0"/>
              </a:spcAft>
              <a:buSzPct val="100000"/>
              <a:defRPr/>
            </a:pPr>
            <a:endParaRPr lang="en-GB" sz="1400" dirty="0">
              <a:solidFill>
                <a:schemeClr val="bg2">
                  <a:lumMod val="25000"/>
                </a:schemeClr>
              </a:solidFill>
              <a:latin typeface="Arial"/>
              <a:cs typeface="Arial"/>
            </a:endParaRPr>
          </a:p>
        </p:txBody>
      </p:sp>
      <p:pic>
        <p:nvPicPr>
          <p:cNvPr id="2" name="Picture 1">
            <a:extLst>
              <a:ext uri="{FF2B5EF4-FFF2-40B4-BE49-F238E27FC236}">
                <a16:creationId xmlns:a16="http://schemas.microsoft.com/office/drawing/2014/main" id="{0C4C68A0-7153-2A96-4F94-837AC28ACC91}"/>
              </a:ext>
            </a:extLst>
          </p:cNvPr>
          <p:cNvPicPr>
            <a:picLocks noChangeAspect="1"/>
          </p:cNvPicPr>
          <p:nvPr/>
        </p:nvPicPr>
        <p:blipFill>
          <a:blip r:embed="rId3"/>
          <a:stretch>
            <a:fillRect/>
          </a:stretch>
        </p:blipFill>
        <p:spPr>
          <a:xfrm>
            <a:off x="7168056" y="4025838"/>
            <a:ext cx="1719135" cy="606169"/>
          </a:xfrm>
          <a:prstGeom prst="rect">
            <a:avLst/>
          </a:prstGeom>
        </p:spPr>
      </p:pic>
    </p:spTree>
    <p:extLst>
      <p:ext uri="{BB962C8B-B14F-4D97-AF65-F5344CB8AC3E}">
        <p14:creationId xmlns:p14="http://schemas.microsoft.com/office/powerpoint/2010/main" val="290319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9488ED-12AA-795A-F3E3-52B6DD173679}"/>
              </a:ext>
            </a:extLst>
          </p:cNvPr>
          <p:cNvSpPr txBox="1"/>
          <p:nvPr/>
        </p:nvSpPr>
        <p:spPr>
          <a:xfrm>
            <a:off x="4928509" y="1451004"/>
            <a:ext cx="4006335" cy="2062103"/>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Minimum documentation</a:t>
            </a:r>
          </a:p>
          <a:p>
            <a:pPr marL="742950" lvl="1" indent="-285750">
              <a:spcBef>
                <a:spcPts val="600"/>
              </a:spcBef>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Intervention performed</a:t>
            </a:r>
          </a:p>
          <a:p>
            <a:pPr marL="742950" lvl="1" indent="-285750">
              <a:spcBef>
                <a:spcPts val="600"/>
              </a:spcBef>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Recovery plan and observations required</a:t>
            </a:r>
          </a:p>
          <a:p>
            <a:pPr marL="742950" lvl="1" indent="-285750">
              <a:spcBef>
                <a:spcPts val="600"/>
              </a:spcBef>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Any medication given</a:t>
            </a:r>
          </a:p>
          <a:p>
            <a:pPr marL="742950" lvl="1" indent="-285750">
              <a:spcBef>
                <a:spcPts val="600"/>
              </a:spcBef>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Any immediate complications</a:t>
            </a:r>
          </a:p>
        </p:txBody>
      </p:sp>
      <p:pic>
        <p:nvPicPr>
          <p:cNvPr id="6" name="Picture 5" descr="A white sign with black text&#10;&#10;Description automatically generated">
            <a:extLst>
              <a:ext uri="{FF2B5EF4-FFF2-40B4-BE49-F238E27FC236}">
                <a16:creationId xmlns:a16="http://schemas.microsoft.com/office/drawing/2014/main" id="{BEC3ED41-F875-6A9E-7127-DE830E781AAC}"/>
              </a:ext>
            </a:extLst>
          </p:cNvPr>
          <p:cNvPicPr>
            <a:picLocks noChangeAspect="1"/>
          </p:cNvPicPr>
          <p:nvPr/>
        </p:nvPicPr>
        <p:blipFill rotWithShape="1">
          <a:blip r:embed="rId3"/>
          <a:srcRect l="8363" t="50000" r="20416"/>
          <a:stretch/>
        </p:blipFill>
        <p:spPr>
          <a:xfrm>
            <a:off x="0" y="1646819"/>
            <a:ext cx="4572000" cy="2571750"/>
          </a:xfrm>
          <a:prstGeom prst="rect">
            <a:avLst/>
          </a:prstGeom>
        </p:spPr>
      </p:pic>
      <p:pic>
        <p:nvPicPr>
          <p:cNvPr id="7" name="Picture 6" descr="A white sign with black text&#10;&#10;Description automatically generated">
            <a:extLst>
              <a:ext uri="{FF2B5EF4-FFF2-40B4-BE49-F238E27FC236}">
                <a16:creationId xmlns:a16="http://schemas.microsoft.com/office/drawing/2014/main" id="{D85BA3E9-F4DA-474D-40D4-46017163BC30}"/>
              </a:ext>
            </a:extLst>
          </p:cNvPr>
          <p:cNvPicPr>
            <a:picLocks noChangeAspect="1"/>
          </p:cNvPicPr>
          <p:nvPr/>
        </p:nvPicPr>
        <p:blipFill rotWithShape="1">
          <a:blip r:embed="rId3"/>
          <a:srcRect l="63924" b="79544"/>
          <a:stretch/>
        </p:blipFill>
        <p:spPr>
          <a:xfrm>
            <a:off x="1128060" y="924931"/>
            <a:ext cx="2315879" cy="1052146"/>
          </a:xfrm>
          <a:prstGeom prst="rect">
            <a:avLst/>
          </a:prstGeom>
        </p:spPr>
      </p:pic>
      <p:sp>
        <p:nvSpPr>
          <p:cNvPr id="8" name="TextBox 7">
            <a:extLst>
              <a:ext uri="{FF2B5EF4-FFF2-40B4-BE49-F238E27FC236}">
                <a16:creationId xmlns:a16="http://schemas.microsoft.com/office/drawing/2014/main" id="{A7F4082D-9B14-FFC9-4154-7276D5AE3D0E}"/>
              </a:ext>
            </a:extLst>
          </p:cNvPr>
          <p:cNvSpPr txBox="1"/>
          <p:nvPr/>
        </p:nvSpPr>
        <p:spPr>
          <a:xfrm>
            <a:off x="6028267" y="4734504"/>
            <a:ext cx="3213343"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BTS </a:t>
            </a:r>
            <a:r>
              <a:rPr lang="en-GB" sz="1400" b="1" dirty="0" err="1">
                <a:latin typeface="Arial" panose="020B0604020202020204" pitchFamily="34" charset="0"/>
                <a:cs typeface="Arial" panose="020B0604020202020204" pitchFamily="34" charset="0"/>
              </a:rPr>
              <a:t>LocSSIPs</a:t>
            </a:r>
            <a:r>
              <a:rPr lang="en-GB" sz="1400" b="1" dirty="0">
                <a:latin typeface="Arial" panose="020B0604020202020204" pitchFamily="34" charset="0"/>
                <a:cs typeface="Arial" panose="020B0604020202020204" pitchFamily="34" charset="0"/>
              </a:rPr>
              <a:t> November 2020</a:t>
            </a:r>
          </a:p>
        </p:txBody>
      </p:sp>
    </p:spTree>
    <p:extLst>
      <p:ext uri="{BB962C8B-B14F-4D97-AF65-F5344CB8AC3E}">
        <p14:creationId xmlns:p14="http://schemas.microsoft.com/office/powerpoint/2010/main" val="418021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84FAB-6300-BE95-CCAF-C1A26D1A27DE}"/>
              </a:ext>
            </a:extLst>
          </p:cNvPr>
          <p:cNvSpPr txBox="1"/>
          <p:nvPr/>
        </p:nvSpPr>
        <p:spPr>
          <a:xfrm>
            <a:off x="351369" y="931984"/>
            <a:ext cx="4035993" cy="369332"/>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Procedure environment</a:t>
            </a:r>
          </a:p>
        </p:txBody>
      </p:sp>
      <p:sp>
        <p:nvSpPr>
          <p:cNvPr id="4" name="TextBox 3">
            <a:extLst>
              <a:ext uri="{FF2B5EF4-FFF2-40B4-BE49-F238E27FC236}">
                <a16:creationId xmlns:a16="http://schemas.microsoft.com/office/drawing/2014/main" id="{144A3FA4-ED14-48D3-347C-1D3758675D7C}"/>
              </a:ext>
            </a:extLst>
          </p:cNvPr>
          <p:cNvSpPr txBox="1"/>
          <p:nvPr/>
        </p:nvSpPr>
        <p:spPr>
          <a:xfrm>
            <a:off x="1020588" y="1657719"/>
            <a:ext cx="4979056" cy="1477328"/>
          </a:xfrm>
          <a:prstGeom prst="rect">
            <a:avLst/>
          </a:prstGeom>
          <a:noFill/>
        </p:spPr>
        <p:txBody>
          <a:bodyPr wrap="square" rtlCol="0">
            <a:spAutoFit/>
          </a:bodyPr>
          <a:lstStyle/>
          <a:p>
            <a:pPr marL="285750" indent="-285750">
              <a:buFont typeface="Wingdings" pitchFamily="2" charset="2"/>
              <a:buChar char="Ø"/>
            </a:pPr>
            <a:r>
              <a:rPr lang="en-GB" dirty="0">
                <a:latin typeface="Arial" panose="020B0604020202020204" pitchFamily="34" charset="0"/>
                <a:cs typeface="Arial" panose="020B0604020202020204" pitchFamily="34" charset="0"/>
              </a:rPr>
              <a:t>Bedside procedures should be avoided</a:t>
            </a:r>
          </a:p>
          <a:p>
            <a:pPr marL="285750" indent="-285750">
              <a:buFont typeface="Wingdings" pitchFamily="2" charset="2"/>
              <a:buChar char="Ø"/>
            </a:pPr>
            <a:endParaRPr lang="en-GB" dirty="0">
              <a:latin typeface="Arial" panose="020B0604020202020204" pitchFamily="34" charset="0"/>
              <a:cs typeface="Arial" panose="020B0604020202020204" pitchFamily="34" charset="0"/>
            </a:endParaRPr>
          </a:p>
          <a:p>
            <a:pPr marL="285750" indent="-285750">
              <a:buFont typeface="Wingdings" pitchFamily="2" charset="2"/>
              <a:buChar char="Ø"/>
            </a:pPr>
            <a:r>
              <a:rPr lang="en-GB" dirty="0">
                <a:latin typeface="Arial" panose="020B0604020202020204" pitchFamily="34" charset="0"/>
                <a:cs typeface="Arial" panose="020B0604020202020204" pitchFamily="34" charset="0"/>
              </a:rPr>
              <a:t>Clean, dedicated procedure room</a:t>
            </a:r>
          </a:p>
          <a:p>
            <a:pPr marL="285750" indent="-285750">
              <a:buFont typeface="Wingdings" pitchFamily="2" charset="2"/>
              <a:buChar char="Ø"/>
            </a:pPr>
            <a:endParaRPr lang="en-GB" dirty="0">
              <a:latin typeface="Arial" panose="020B0604020202020204" pitchFamily="34" charset="0"/>
              <a:cs typeface="Arial" panose="020B0604020202020204" pitchFamily="34" charset="0"/>
            </a:endParaRPr>
          </a:p>
          <a:p>
            <a:pPr marL="285750" indent="-285750">
              <a:buFont typeface="Wingdings" pitchFamily="2" charset="2"/>
              <a:buChar char="Ø"/>
            </a:pPr>
            <a:r>
              <a:rPr lang="en-GB" dirty="0">
                <a:latin typeface="Arial" panose="020B0604020202020204" pitchFamily="34" charset="0"/>
                <a:cs typeface="Arial" panose="020B0604020202020204" pitchFamily="34" charset="0"/>
              </a:rPr>
              <a:t>Equipment/stock lists for specific procedures</a:t>
            </a:r>
          </a:p>
        </p:txBody>
      </p:sp>
    </p:spTree>
    <p:extLst>
      <p:ext uri="{BB962C8B-B14F-4D97-AF65-F5344CB8AC3E}">
        <p14:creationId xmlns:p14="http://schemas.microsoft.com/office/powerpoint/2010/main" val="2744876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paper with black text&#10;&#10;Description automatically generated">
            <a:extLst>
              <a:ext uri="{FF2B5EF4-FFF2-40B4-BE49-F238E27FC236}">
                <a16:creationId xmlns:a16="http://schemas.microsoft.com/office/drawing/2014/main" id="{43747B40-0BC9-4F2B-E413-D83387313859}"/>
              </a:ext>
            </a:extLst>
          </p:cNvPr>
          <p:cNvPicPr>
            <a:picLocks noChangeAspect="1"/>
          </p:cNvPicPr>
          <p:nvPr/>
        </p:nvPicPr>
        <p:blipFill rotWithShape="1">
          <a:blip r:embed="rId3"/>
          <a:srcRect t="18852"/>
          <a:stretch/>
        </p:blipFill>
        <p:spPr>
          <a:xfrm>
            <a:off x="315625" y="1043892"/>
            <a:ext cx="8354014" cy="3560381"/>
          </a:xfrm>
          <a:prstGeom prst="rect">
            <a:avLst/>
          </a:prstGeom>
        </p:spPr>
      </p:pic>
    </p:spTree>
    <p:extLst>
      <p:ext uri="{BB962C8B-B14F-4D97-AF65-F5344CB8AC3E}">
        <p14:creationId xmlns:p14="http://schemas.microsoft.com/office/powerpoint/2010/main" val="191240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2697916" y="2571750"/>
            <a:ext cx="5546614" cy="1077218"/>
          </a:xfrm>
          <a:prstGeom prst="rect">
            <a:avLst/>
          </a:prstGeom>
        </p:spPr>
        <p:txBody>
          <a:bodyPr wrap="square">
            <a:spAutoFit/>
          </a:bodyPr>
          <a:lstStyle/>
          <a:p>
            <a:r>
              <a:rPr lang="en-US" sz="2400" b="1" dirty="0">
                <a:solidFill>
                  <a:srgbClr val="133176"/>
                </a:solidFill>
                <a:latin typeface="Arial"/>
                <a:cs typeface="Arial"/>
              </a:rPr>
              <a:t>Anticoagulation</a:t>
            </a:r>
            <a:endParaRPr lang="en-US" sz="24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Tree>
    <p:extLst>
      <p:ext uri="{BB962C8B-B14F-4D97-AF65-F5344CB8AC3E}">
        <p14:creationId xmlns:p14="http://schemas.microsoft.com/office/powerpoint/2010/main" val="352288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561385" y="1138604"/>
            <a:ext cx="5546614" cy="1815882"/>
          </a:xfrm>
          <a:prstGeom prst="rect">
            <a:avLst/>
          </a:prstGeom>
        </p:spPr>
        <p:txBody>
          <a:bodyPr wrap="square">
            <a:spAutoFit/>
          </a:bodyPr>
          <a:lstStyle/>
          <a:p>
            <a:r>
              <a:rPr lang="en-US" sz="2400" b="1" dirty="0">
                <a:solidFill>
                  <a:srgbClr val="133176"/>
                </a:solidFill>
                <a:latin typeface="Arial"/>
                <a:cs typeface="Arial"/>
              </a:rPr>
              <a:t>Elective pleural procedures</a:t>
            </a:r>
          </a:p>
          <a:p>
            <a:endParaRPr lang="en-US" sz="2400" b="1" dirty="0">
              <a:solidFill>
                <a:srgbClr val="133176"/>
              </a:solidFill>
              <a:latin typeface="Arial"/>
              <a:cs typeface="Arial"/>
            </a:endParaRPr>
          </a:p>
          <a:p>
            <a:endParaRPr lang="en-US" sz="24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
        <p:nvSpPr>
          <p:cNvPr id="2" name="TextBox 1">
            <a:extLst>
              <a:ext uri="{FF2B5EF4-FFF2-40B4-BE49-F238E27FC236}">
                <a16:creationId xmlns:a16="http://schemas.microsoft.com/office/drawing/2014/main" id="{E8D0A5EA-C310-5009-383F-E3B587ADE7E8}"/>
              </a:ext>
            </a:extLst>
          </p:cNvPr>
          <p:cNvSpPr txBox="1"/>
          <p:nvPr/>
        </p:nvSpPr>
        <p:spPr>
          <a:xfrm>
            <a:off x="474784" y="2177349"/>
            <a:ext cx="5299107"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Warfarin – stopped 5 days and INR &lt;= 1.5</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DOAC 24-48h*</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Clopidogrel and prasugrel 5 days</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Ticagrelor 7 days</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Dipyridamole* 24h</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89647C42-1DD9-447A-E0AD-264BAC3A35BE}"/>
              </a:ext>
            </a:extLst>
          </p:cNvPr>
          <p:cNvSpPr txBox="1"/>
          <p:nvPr/>
        </p:nvSpPr>
        <p:spPr>
          <a:xfrm>
            <a:off x="5447250" y="2423534"/>
            <a:ext cx="3472115" cy="1345048"/>
          </a:xfrm>
          <a:prstGeom prst="rect">
            <a:avLst/>
          </a:prstGeom>
          <a:solidFill>
            <a:schemeClr val="accent2"/>
          </a:solidFill>
        </p:spPr>
        <p:txBody>
          <a:bodyPr wrap="square">
            <a:spAutoFit/>
          </a:bodyPr>
          <a:lstStyle/>
          <a:p>
            <a:pPr algn="ctr">
              <a:lnSpc>
                <a:spcPct val="150000"/>
              </a:lnSpc>
            </a:pPr>
            <a:r>
              <a:rPr lang="en-GB" sz="1400" b="1" dirty="0">
                <a:solidFill>
                  <a:schemeClr val="bg1"/>
                </a:solidFill>
                <a:latin typeface="Arial" panose="020B0604020202020204" pitchFamily="34" charset="0"/>
                <a:cs typeface="Arial" panose="020B0604020202020204" pitchFamily="34" charset="0"/>
              </a:rPr>
              <a:t>Bleeding risk of the procedure and patient’s individual risk factors for bleeding and thrombosis should be evaluated</a:t>
            </a:r>
          </a:p>
        </p:txBody>
      </p:sp>
    </p:spTree>
    <p:extLst>
      <p:ext uri="{BB962C8B-B14F-4D97-AF65-F5344CB8AC3E}">
        <p14:creationId xmlns:p14="http://schemas.microsoft.com/office/powerpoint/2010/main" val="1191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E9FE52-C4A1-3C5C-4968-2D559A62B0B1}"/>
              </a:ext>
            </a:extLst>
          </p:cNvPr>
          <p:cNvSpPr txBox="1"/>
          <p:nvPr/>
        </p:nvSpPr>
        <p:spPr>
          <a:xfrm>
            <a:off x="2288286" y="2389370"/>
            <a:ext cx="4576572" cy="369332"/>
          </a:xfrm>
          <a:prstGeom prst="rect">
            <a:avLst/>
          </a:prstGeom>
          <a:noFill/>
        </p:spPr>
        <p:txBody>
          <a:bodyPr wrap="square">
            <a:spAutoFit/>
          </a:bodyPr>
          <a:lstStyle/>
          <a:p>
            <a:endParaRPr lang="en-GB" dirty="0"/>
          </a:p>
        </p:txBody>
      </p:sp>
      <p:pic>
        <p:nvPicPr>
          <p:cNvPr id="4" name="Picture 3" descr="A chart with different colored squares&#10;&#10;Description automatically generated">
            <a:extLst>
              <a:ext uri="{FF2B5EF4-FFF2-40B4-BE49-F238E27FC236}">
                <a16:creationId xmlns:a16="http://schemas.microsoft.com/office/drawing/2014/main" id="{8CDFDD77-C7E2-D33E-5C8A-53C03621BAE4}"/>
              </a:ext>
            </a:extLst>
          </p:cNvPr>
          <p:cNvPicPr>
            <a:picLocks noChangeAspect="1"/>
          </p:cNvPicPr>
          <p:nvPr/>
        </p:nvPicPr>
        <p:blipFill>
          <a:blip r:embed="rId3"/>
          <a:stretch>
            <a:fillRect/>
          </a:stretch>
        </p:blipFill>
        <p:spPr>
          <a:xfrm>
            <a:off x="712176" y="1026034"/>
            <a:ext cx="6989885" cy="2498928"/>
          </a:xfrm>
          <a:prstGeom prst="rect">
            <a:avLst/>
          </a:prstGeom>
        </p:spPr>
      </p:pic>
      <p:sp>
        <p:nvSpPr>
          <p:cNvPr id="6" name="TextBox 5">
            <a:extLst>
              <a:ext uri="{FF2B5EF4-FFF2-40B4-BE49-F238E27FC236}">
                <a16:creationId xmlns:a16="http://schemas.microsoft.com/office/drawing/2014/main" id="{8151F055-8472-830A-77F3-26BF1427951A}"/>
              </a:ext>
            </a:extLst>
          </p:cNvPr>
          <p:cNvSpPr txBox="1"/>
          <p:nvPr/>
        </p:nvSpPr>
        <p:spPr>
          <a:xfrm>
            <a:off x="1998051" y="3962682"/>
            <a:ext cx="4576396" cy="738664"/>
          </a:xfrm>
          <a:prstGeom prst="rect">
            <a:avLst/>
          </a:prstGeom>
          <a:solidFill>
            <a:schemeClr val="accent6">
              <a:lumMod val="75000"/>
            </a:schemeClr>
          </a:solidFill>
        </p:spPr>
        <p:txBody>
          <a:bodyPr wrap="square">
            <a:spAutoFit/>
          </a:bodyPr>
          <a:lstStyle/>
          <a:p>
            <a:pPr algn="ctr"/>
            <a:r>
              <a:rPr lang="en-GB" sz="1400" dirty="0">
                <a:solidFill>
                  <a:schemeClr val="bg1"/>
                </a:solidFill>
                <a:effectLst/>
                <a:latin typeface="Arial" panose="020B0604020202020204" pitchFamily="34" charset="0"/>
                <a:cs typeface="Arial" panose="020B0604020202020204" pitchFamily="34" charset="0"/>
              </a:rPr>
              <a:t>Daily prophylactic heparin should be considered</a:t>
            </a:r>
            <a:r>
              <a:rPr lang="en-GB" sz="1400" dirty="0">
                <a:solidFill>
                  <a:schemeClr val="bg1"/>
                </a:solidFill>
                <a:latin typeface="Arial" panose="020B0604020202020204" pitchFamily="34" charset="0"/>
                <a:cs typeface="Arial" panose="020B0604020202020204" pitchFamily="34" charset="0"/>
              </a:rPr>
              <a:t> </a:t>
            </a:r>
            <a:r>
              <a:rPr lang="en-GB" sz="1400" dirty="0">
                <a:solidFill>
                  <a:schemeClr val="bg1"/>
                </a:solidFill>
                <a:effectLst/>
                <a:latin typeface="Arial" panose="020B0604020202020204" pitchFamily="34" charset="0"/>
                <a:cs typeface="Arial" panose="020B0604020202020204" pitchFamily="34" charset="0"/>
              </a:rPr>
              <a:t>for patients at high risk of venous thrombosis prior to</a:t>
            </a:r>
            <a:r>
              <a:rPr lang="en-GB" sz="1400" dirty="0">
                <a:solidFill>
                  <a:schemeClr val="bg1"/>
                </a:solidFill>
                <a:latin typeface="Arial" panose="020B0604020202020204" pitchFamily="34" charset="0"/>
                <a:cs typeface="Arial" panose="020B0604020202020204" pitchFamily="34" charset="0"/>
              </a:rPr>
              <a:t> </a:t>
            </a:r>
            <a:r>
              <a:rPr lang="en-GB" sz="1400" dirty="0">
                <a:solidFill>
                  <a:schemeClr val="bg1"/>
                </a:solidFill>
                <a:effectLst/>
                <a:latin typeface="Arial" panose="020B0604020202020204" pitchFamily="34" charset="0"/>
                <a:cs typeface="Arial" panose="020B0604020202020204" pitchFamily="34" charset="0"/>
              </a:rPr>
              <a:t>DOAC recommencement</a:t>
            </a:r>
          </a:p>
        </p:txBody>
      </p:sp>
    </p:spTree>
    <p:extLst>
      <p:ext uri="{BB962C8B-B14F-4D97-AF65-F5344CB8AC3E}">
        <p14:creationId xmlns:p14="http://schemas.microsoft.com/office/powerpoint/2010/main" val="147570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2697916" y="2571750"/>
            <a:ext cx="5546614" cy="1077218"/>
          </a:xfrm>
          <a:prstGeom prst="rect">
            <a:avLst/>
          </a:prstGeom>
        </p:spPr>
        <p:txBody>
          <a:bodyPr wrap="square">
            <a:spAutoFit/>
          </a:bodyPr>
          <a:lstStyle/>
          <a:p>
            <a:r>
              <a:rPr lang="en-US" sz="2400" b="1" dirty="0">
                <a:solidFill>
                  <a:srgbClr val="133176"/>
                </a:solidFill>
                <a:latin typeface="Arial"/>
                <a:cs typeface="Arial"/>
              </a:rPr>
              <a:t>Ambulatory Devices</a:t>
            </a:r>
            <a:endParaRPr lang="en-US" sz="24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Tree>
    <p:extLst>
      <p:ext uri="{BB962C8B-B14F-4D97-AF65-F5344CB8AC3E}">
        <p14:creationId xmlns:p14="http://schemas.microsoft.com/office/powerpoint/2010/main" val="381291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4B0E98-14E7-BC68-F7CB-4787D770E6DE}"/>
              </a:ext>
            </a:extLst>
          </p:cNvPr>
          <p:cNvPicPr>
            <a:picLocks noChangeAspect="1"/>
          </p:cNvPicPr>
          <p:nvPr/>
        </p:nvPicPr>
        <p:blipFill rotWithShape="1">
          <a:blip r:embed="rId3"/>
          <a:srcRect l="3194" t="14410" r="47152" b="2884"/>
          <a:stretch/>
        </p:blipFill>
        <p:spPr>
          <a:xfrm>
            <a:off x="4795764" y="1100833"/>
            <a:ext cx="2443162" cy="3323689"/>
          </a:xfrm>
          <a:prstGeom prst="rect">
            <a:avLst/>
          </a:prstGeom>
        </p:spPr>
      </p:pic>
      <p:pic>
        <p:nvPicPr>
          <p:cNvPr id="4" name="Picture 3">
            <a:extLst>
              <a:ext uri="{FF2B5EF4-FFF2-40B4-BE49-F238E27FC236}">
                <a16:creationId xmlns:a16="http://schemas.microsoft.com/office/drawing/2014/main" id="{A6D89D91-5CEB-4459-A1FD-B06C7F736C11}"/>
              </a:ext>
            </a:extLst>
          </p:cNvPr>
          <p:cNvPicPr>
            <a:picLocks noChangeAspect="1"/>
          </p:cNvPicPr>
          <p:nvPr/>
        </p:nvPicPr>
        <p:blipFill rotWithShape="1">
          <a:blip r:embed="rId3"/>
          <a:srcRect l="61205" t="15561" r="1979" b="3163"/>
          <a:stretch/>
        </p:blipFill>
        <p:spPr>
          <a:xfrm>
            <a:off x="955286" y="623113"/>
            <a:ext cx="2318560" cy="4180441"/>
          </a:xfrm>
          <a:prstGeom prst="rect">
            <a:avLst/>
          </a:prstGeom>
        </p:spPr>
      </p:pic>
    </p:spTree>
    <p:extLst>
      <p:ext uri="{BB962C8B-B14F-4D97-AF65-F5344CB8AC3E}">
        <p14:creationId xmlns:p14="http://schemas.microsoft.com/office/powerpoint/2010/main" val="96081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patient's body&#10;&#10;Description automatically generated">
            <a:extLst>
              <a:ext uri="{FF2B5EF4-FFF2-40B4-BE49-F238E27FC236}">
                <a16:creationId xmlns:a16="http://schemas.microsoft.com/office/drawing/2014/main" id="{758C92AD-7CB6-1160-D94C-D579E64E21B2}"/>
              </a:ext>
            </a:extLst>
          </p:cNvPr>
          <p:cNvPicPr>
            <a:picLocks noChangeAspect="1"/>
          </p:cNvPicPr>
          <p:nvPr/>
        </p:nvPicPr>
        <p:blipFill>
          <a:blip r:embed="rId3"/>
          <a:stretch>
            <a:fillRect/>
          </a:stretch>
        </p:blipFill>
        <p:spPr>
          <a:xfrm>
            <a:off x="1504637" y="1041812"/>
            <a:ext cx="3881473" cy="3282788"/>
          </a:xfrm>
          <a:prstGeom prst="rect">
            <a:avLst/>
          </a:prstGeom>
        </p:spPr>
      </p:pic>
    </p:spTree>
    <p:extLst>
      <p:ext uri="{BB962C8B-B14F-4D97-AF65-F5344CB8AC3E}">
        <p14:creationId xmlns:p14="http://schemas.microsoft.com/office/powerpoint/2010/main" val="2357452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0478" y="1085850"/>
            <a:ext cx="5546614" cy="1015663"/>
          </a:xfrm>
          <a:prstGeom prst="rect">
            <a:avLst/>
          </a:prstGeom>
        </p:spPr>
        <p:txBody>
          <a:bodyPr wrap="square">
            <a:spAutoFit/>
          </a:bodyPr>
          <a:lstStyle/>
          <a:p>
            <a:r>
              <a:rPr lang="en-US" sz="2000" b="1" dirty="0">
                <a:solidFill>
                  <a:srgbClr val="133176"/>
                </a:solidFill>
                <a:latin typeface="Arial"/>
                <a:cs typeface="Arial"/>
              </a:rPr>
              <a:t>Ambulatory Devices</a:t>
            </a:r>
            <a:endParaRPr lang="en-US" sz="20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
        <p:nvSpPr>
          <p:cNvPr id="2" name="TextBox 1">
            <a:extLst>
              <a:ext uri="{FF2B5EF4-FFF2-40B4-BE49-F238E27FC236}">
                <a16:creationId xmlns:a16="http://schemas.microsoft.com/office/drawing/2014/main" id="{EFAF3FA3-B0FE-932A-69AE-98A6D21ACD20}"/>
              </a:ext>
            </a:extLst>
          </p:cNvPr>
          <p:cNvSpPr txBox="1"/>
          <p:nvPr/>
        </p:nvSpPr>
        <p:spPr>
          <a:xfrm>
            <a:off x="642938" y="1828800"/>
            <a:ext cx="6829406" cy="150810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Allow a period of observation as an inpatient and make sure staff trained</a:t>
            </a: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No written consent required but provide PIS</a:t>
            </a: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Ensure appropriate aftercare and follow up in place</a:t>
            </a:r>
          </a:p>
        </p:txBody>
      </p:sp>
    </p:spTree>
    <p:extLst>
      <p:ext uri="{BB962C8B-B14F-4D97-AF65-F5344CB8AC3E}">
        <p14:creationId xmlns:p14="http://schemas.microsoft.com/office/powerpoint/2010/main" val="199826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E72FB0-4078-7D3F-AC9E-E7FCC1AF1C6E}"/>
              </a:ext>
            </a:extLst>
          </p:cNvPr>
          <p:cNvSpPr txBox="1"/>
          <p:nvPr/>
        </p:nvSpPr>
        <p:spPr>
          <a:xfrm>
            <a:off x="433352" y="1129029"/>
            <a:ext cx="3052126" cy="461665"/>
          </a:xfrm>
          <a:prstGeom prst="rect">
            <a:avLst/>
          </a:prstGeom>
          <a:noFill/>
        </p:spPr>
        <p:txBody>
          <a:bodyPr wrap="square" rtlCol="0">
            <a:spAutoFit/>
          </a:bodyPr>
          <a:lstStyle/>
          <a:p>
            <a:r>
              <a:rPr lang="en-GB" sz="2400" b="1" dirty="0">
                <a:solidFill>
                  <a:schemeClr val="tx2"/>
                </a:solidFill>
              </a:rPr>
              <a:t>What I will cover</a:t>
            </a:r>
          </a:p>
        </p:txBody>
      </p:sp>
      <p:sp>
        <p:nvSpPr>
          <p:cNvPr id="2" name="TextBox 1">
            <a:extLst>
              <a:ext uri="{FF2B5EF4-FFF2-40B4-BE49-F238E27FC236}">
                <a16:creationId xmlns:a16="http://schemas.microsoft.com/office/drawing/2014/main" id="{BCCFDBB6-A1C6-7490-6C9D-9F95ECA676C8}"/>
              </a:ext>
            </a:extLst>
          </p:cNvPr>
          <p:cNvSpPr txBox="1"/>
          <p:nvPr/>
        </p:nvSpPr>
        <p:spPr>
          <a:xfrm>
            <a:off x="1376979" y="2065468"/>
            <a:ext cx="5951194" cy="213904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Scope of the BTS Procedures Statement</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Patient safety</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Anticoagulation</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Ambulatory Devices</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Suction</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Blood Patch</a:t>
            </a:r>
          </a:p>
        </p:txBody>
      </p:sp>
    </p:spTree>
    <p:extLst>
      <p:ext uri="{BB962C8B-B14F-4D97-AF65-F5344CB8AC3E}">
        <p14:creationId xmlns:p14="http://schemas.microsoft.com/office/powerpoint/2010/main" val="367665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0478" y="1085850"/>
            <a:ext cx="5546614" cy="1323439"/>
          </a:xfrm>
          <a:prstGeom prst="rect">
            <a:avLst/>
          </a:prstGeom>
        </p:spPr>
        <p:txBody>
          <a:bodyPr wrap="square">
            <a:spAutoFit/>
          </a:bodyPr>
          <a:lstStyle/>
          <a:p>
            <a:r>
              <a:rPr lang="en-US" sz="2000" b="1" dirty="0">
                <a:solidFill>
                  <a:srgbClr val="133176"/>
                </a:solidFill>
                <a:latin typeface="Arial"/>
                <a:cs typeface="Arial"/>
              </a:rPr>
              <a:t>Integrated Devices – Pleural Vent (for PSP only)</a:t>
            </a:r>
            <a:endParaRPr lang="en-US" sz="20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
        <p:nvSpPr>
          <p:cNvPr id="2" name="TextBox 1">
            <a:extLst>
              <a:ext uri="{FF2B5EF4-FFF2-40B4-BE49-F238E27FC236}">
                <a16:creationId xmlns:a16="http://schemas.microsoft.com/office/drawing/2014/main" id="{EFAF3FA3-B0FE-932A-69AE-98A6D21ACD20}"/>
              </a:ext>
            </a:extLst>
          </p:cNvPr>
          <p:cNvSpPr txBox="1"/>
          <p:nvPr/>
        </p:nvSpPr>
        <p:spPr>
          <a:xfrm>
            <a:off x="740290" y="2100263"/>
            <a:ext cx="4431785"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Designed for 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ICS ant insertion but not necessary</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Similar insertion to any ICD</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Self-adhesive but ideally suture</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Good aftercare essential</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Follow up</a:t>
            </a:r>
          </a:p>
        </p:txBody>
      </p:sp>
      <p:pic>
        <p:nvPicPr>
          <p:cNvPr id="5" name="Picture 4" descr="A medical device on a pad&#10;&#10;Description automatically generated">
            <a:extLst>
              <a:ext uri="{FF2B5EF4-FFF2-40B4-BE49-F238E27FC236}">
                <a16:creationId xmlns:a16="http://schemas.microsoft.com/office/drawing/2014/main" id="{096A216A-4C14-2993-0DE5-973E015EA073}"/>
              </a:ext>
            </a:extLst>
          </p:cNvPr>
          <p:cNvPicPr>
            <a:picLocks noChangeAspect="1"/>
          </p:cNvPicPr>
          <p:nvPr/>
        </p:nvPicPr>
        <p:blipFill>
          <a:blip r:embed="rId3"/>
          <a:stretch>
            <a:fillRect/>
          </a:stretch>
        </p:blipFill>
        <p:spPr>
          <a:xfrm>
            <a:off x="5660042" y="1880020"/>
            <a:ext cx="2886592" cy="2702643"/>
          </a:xfrm>
          <a:prstGeom prst="rect">
            <a:avLst/>
          </a:prstGeom>
        </p:spPr>
      </p:pic>
    </p:spTree>
    <p:extLst>
      <p:ext uri="{BB962C8B-B14F-4D97-AF65-F5344CB8AC3E}">
        <p14:creationId xmlns:p14="http://schemas.microsoft.com/office/powerpoint/2010/main" val="302849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0477" y="1085850"/>
            <a:ext cx="4417261" cy="1015663"/>
          </a:xfrm>
          <a:prstGeom prst="rect">
            <a:avLst/>
          </a:prstGeom>
        </p:spPr>
        <p:txBody>
          <a:bodyPr wrap="square">
            <a:spAutoFit/>
          </a:bodyPr>
          <a:lstStyle/>
          <a:p>
            <a:r>
              <a:rPr lang="en-US" sz="2000" b="1" dirty="0">
                <a:latin typeface="Arial"/>
                <a:cs typeface="Arial"/>
              </a:rPr>
              <a:t>Integrated / Ambulatory devices</a:t>
            </a:r>
          </a:p>
          <a:p>
            <a:r>
              <a:rPr lang="en-US" sz="2000" dirty="0">
                <a:latin typeface="Arial"/>
                <a:cs typeface="Arial"/>
              </a:rPr>
              <a:t>Conclusion</a:t>
            </a:r>
          </a:p>
          <a:p>
            <a:pPr lvl="1"/>
            <a:endParaRPr lang="en-US" sz="2000" dirty="0">
              <a:solidFill>
                <a:srgbClr val="133176"/>
              </a:solidFill>
              <a:latin typeface="Arial"/>
              <a:cs typeface="Arial"/>
            </a:endParaRPr>
          </a:p>
        </p:txBody>
      </p:sp>
      <p:sp>
        <p:nvSpPr>
          <p:cNvPr id="7" name="TextBox 6">
            <a:extLst>
              <a:ext uri="{FF2B5EF4-FFF2-40B4-BE49-F238E27FC236}">
                <a16:creationId xmlns:a16="http://schemas.microsoft.com/office/drawing/2014/main" id="{FEFE9428-0B2F-65CB-9F4E-517C2023864E}"/>
              </a:ext>
            </a:extLst>
          </p:cNvPr>
          <p:cNvSpPr txBox="1"/>
          <p:nvPr/>
        </p:nvSpPr>
        <p:spPr>
          <a:xfrm>
            <a:off x="1002382" y="2252127"/>
            <a:ext cx="6325791" cy="1354217"/>
          </a:xfrm>
          <a:prstGeom prst="rect">
            <a:avLst/>
          </a:prstGeom>
          <a:noFill/>
        </p:spPr>
        <p:txBody>
          <a:bodyPr wrap="square">
            <a:spAutoFit/>
          </a:bodyPr>
          <a:lstStyle/>
          <a:p>
            <a:pPr marL="285750" indent="-285750">
              <a:spcBef>
                <a:spcPts val="1200"/>
              </a:spcBef>
              <a:buFont typeface="Wingdings" pitchFamily="2" charset="2"/>
              <a:buChar char="Ø"/>
            </a:pPr>
            <a:r>
              <a:rPr lang="en-GB" dirty="0">
                <a:solidFill>
                  <a:schemeClr val="tx2"/>
                </a:solidFill>
                <a:latin typeface="Arial" panose="020B0604020202020204" pitchFamily="34" charset="0"/>
                <a:cs typeface="Arial" panose="020B0604020202020204" pitchFamily="34" charset="0"/>
              </a:rPr>
              <a:t>Build expertise by using for early ambulation on the ward before establishing a ‘fully’ ambulatory service</a:t>
            </a:r>
          </a:p>
          <a:p>
            <a:pPr marL="285750" indent="-285750">
              <a:spcBef>
                <a:spcPts val="1200"/>
              </a:spcBef>
              <a:buFont typeface="Wingdings" pitchFamily="2" charset="2"/>
              <a:buChar char="Ø"/>
            </a:pPr>
            <a:r>
              <a:rPr lang="en-GB" b="1" dirty="0">
                <a:solidFill>
                  <a:schemeClr val="tx2"/>
                </a:solidFill>
                <a:latin typeface="Arial" panose="020B0604020202020204" pitchFamily="34" charset="0"/>
                <a:cs typeface="Arial" panose="020B0604020202020204" pitchFamily="34" charset="0"/>
              </a:rPr>
              <a:t>Pleural Nurse </a:t>
            </a:r>
            <a:r>
              <a:rPr lang="en-GB" dirty="0">
                <a:solidFill>
                  <a:schemeClr val="tx2"/>
                </a:solidFill>
                <a:latin typeface="Arial" panose="020B0604020202020204" pitchFamily="34" charset="0"/>
                <a:cs typeface="Arial" panose="020B0604020202020204" pitchFamily="34" charset="0"/>
              </a:rPr>
              <a:t>is an essential component of an ambulatory PTX pathway</a:t>
            </a:r>
          </a:p>
        </p:txBody>
      </p:sp>
    </p:spTree>
    <p:extLst>
      <p:ext uri="{BB962C8B-B14F-4D97-AF65-F5344CB8AC3E}">
        <p14:creationId xmlns:p14="http://schemas.microsoft.com/office/powerpoint/2010/main" val="196354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73834" y="2571750"/>
            <a:ext cx="5546614" cy="1077218"/>
          </a:xfrm>
          <a:prstGeom prst="rect">
            <a:avLst/>
          </a:prstGeom>
        </p:spPr>
        <p:txBody>
          <a:bodyPr wrap="square">
            <a:spAutoFit/>
          </a:bodyPr>
          <a:lstStyle/>
          <a:p>
            <a:r>
              <a:rPr lang="en-US" sz="2400" b="1" dirty="0">
                <a:solidFill>
                  <a:srgbClr val="133176"/>
                </a:solidFill>
                <a:latin typeface="Arial"/>
                <a:cs typeface="Arial"/>
              </a:rPr>
              <a:t>Suction</a:t>
            </a:r>
            <a:endParaRPr lang="en-US" sz="24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Tree>
    <p:extLst>
      <p:ext uri="{BB962C8B-B14F-4D97-AF65-F5344CB8AC3E}">
        <p14:creationId xmlns:p14="http://schemas.microsoft.com/office/powerpoint/2010/main" val="181329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0477" y="1085850"/>
            <a:ext cx="4417261" cy="707886"/>
          </a:xfrm>
          <a:prstGeom prst="rect">
            <a:avLst/>
          </a:prstGeom>
        </p:spPr>
        <p:txBody>
          <a:bodyPr wrap="square">
            <a:spAutoFit/>
          </a:bodyPr>
          <a:lstStyle/>
          <a:p>
            <a:r>
              <a:rPr lang="en-US" sz="2000" b="1" dirty="0">
                <a:solidFill>
                  <a:schemeClr val="tx2"/>
                </a:solidFill>
                <a:latin typeface="Arial"/>
                <a:cs typeface="Arial"/>
              </a:rPr>
              <a:t>Suction</a:t>
            </a:r>
            <a:endParaRPr lang="en-US" sz="2000" dirty="0">
              <a:solidFill>
                <a:schemeClr val="tx2"/>
              </a:solidFill>
              <a:latin typeface="Arial"/>
              <a:cs typeface="Arial"/>
            </a:endParaRPr>
          </a:p>
          <a:p>
            <a:pPr lvl="1"/>
            <a:endParaRPr lang="en-US" sz="2000" dirty="0">
              <a:solidFill>
                <a:srgbClr val="133176"/>
              </a:solidFill>
              <a:latin typeface="Arial"/>
              <a:cs typeface="Arial"/>
            </a:endParaRPr>
          </a:p>
        </p:txBody>
      </p:sp>
      <p:sp>
        <p:nvSpPr>
          <p:cNvPr id="7" name="TextBox 6">
            <a:extLst>
              <a:ext uri="{FF2B5EF4-FFF2-40B4-BE49-F238E27FC236}">
                <a16:creationId xmlns:a16="http://schemas.microsoft.com/office/drawing/2014/main" id="{FEFE9428-0B2F-65CB-9F4E-517C2023864E}"/>
              </a:ext>
            </a:extLst>
          </p:cNvPr>
          <p:cNvSpPr txBox="1"/>
          <p:nvPr/>
        </p:nvSpPr>
        <p:spPr>
          <a:xfrm>
            <a:off x="1066929" y="2080002"/>
            <a:ext cx="6325791" cy="1846659"/>
          </a:xfrm>
          <a:prstGeom prst="rect">
            <a:avLst/>
          </a:prstGeom>
          <a:noFill/>
        </p:spPr>
        <p:txBody>
          <a:bodyPr wrap="square">
            <a:spAutoFit/>
          </a:bodyPr>
          <a:lstStyle/>
          <a:p>
            <a:pPr marL="285750" indent="-285750">
              <a:lnSpc>
                <a:spcPct val="150000"/>
              </a:lnSpc>
              <a:spcBef>
                <a:spcPts val="1200"/>
              </a:spcBef>
              <a:buFont typeface="Wingdings" pitchFamily="2" charset="2"/>
              <a:buChar char="Ø"/>
            </a:pPr>
            <a:r>
              <a:rPr lang="en-GB" dirty="0">
                <a:latin typeface="Arial" panose="020B0604020202020204" pitchFamily="34" charset="0"/>
                <a:cs typeface="Arial" panose="020B0604020202020204" pitchFamily="34" charset="0"/>
              </a:rPr>
              <a:t>Evidence base lacking (except post thoracic surgery)</a:t>
            </a:r>
          </a:p>
          <a:p>
            <a:pPr marL="285750" indent="-285750">
              <a:lnSpc>
                <a:spcPct val="150000"/>
              </a:lnSpc>
              <a:spcBef>
                <a:spcPts val="1200"/>
              </a:spcBef>
              <a:buFont typeface="Wingdings" pitchFamily="2" charset="2"/>
              <a:buChar char="Ø"/>
            </a:pPr>
            <a:r>
              <a:rPr lang="en-GB" dirty="0">
                <a:solidFill>
                  <a:schemeClr val="bg1">
                    <a:lumMod val="85000"/>
                  </a:schemeClr>
                </a:solidFill>
                <a:latin typeface="Arial" panose="020B0604020202020204" pitchFamily="34" charset="0"/>
                <a:cs typeface="Arial" panose="020B0604020202020204" pitchFamily="34" charset="0"/>
              </a:rPr>
              <a:t>Recommend waiting at least 24h before starting in context of PSP (risk of RPO)</a:t>
            </a:r>
          </a:p>
          <a:p>
            <a:pPr marL="285750" indent="-285750">
              <a:spcBef>
                <a:spcPts val="600"/>
              </a:spcBef>
              <a:buFont typeface="Wingdings" pitchFamily="2" charset="2"/>
              <a:buChar char="Ø"/>
            </a:pPr>
            <a:endParaRPr lang="en-GB" dirty="0">
              <a:latin typeface="Arial" panose="020B0604020202020204" pitchFamily="34" charset="0"/>
              <a:cs typeface="Arial" panose="020B0604020202020204" pitchFamily="34" charset="0"/>
            </a:endParaRPr>
          </a:p>
        </p:txBody>
      </p:sp>
      <p:pic>
        <p:nvPicPr>
          <p:cNvPr id="4" name="Picture 3" descr="A diagram of a medical procedure&#10;&#10;Description automatically generated">
            <a:extLst>
              <a:ext uri="{FF2B5EF4-FFF2-40B4-BE49-F238E27FC236}">
                <a16:creationId xmlns:a16="http://schemas.microsoft.com/office/drawing/2014/main" id="{CB6546E1-650E-11AE-F300-4192B887CD60}"/>
              </a:ext>
            </a:extLst>
          </p:cNvPr>
          <p:cNvPicPr>
            <a:picLocks noChangeAspect="1"/>
          </p:cNvPicPr>
          <p:nvPr/>
        </p:nvPicPr>
        <p:blipFill>
          <a:blip r:embed="rId3"/>
          <a:stretch>
            <a:fillRect/>
          </a:stretch>
        </p:blipFill>
        <p:spPr>
          <a:xfrm>
            <a:off x="2417884" y="0"/>
            <a:ext cx="4308231" cy="5143500"/>
          </a:xfrm>
          <a:prstGeom prst="rect">
            <a:avLst/>
          </a:prstGeom>
        </p:spPr>
      </p:pic>
      <p:sp>
        <p:nvSpPr>
          <p:cNvPr id="5" name="Rectangle 4">
            <a:extLst>
              <a:ext uri="{FF2B5EF4-FFF2-40B4-BE49-F238E27FC236}">
                <a16:creationId xmlns:a16="http://schemas.microsoft.com/office/drawing/2014/main" id="{9D758D1A-BB40-F1EF-F50D-8D78540091E7}"/>
              </a:ext>
            </a:extLst>
          </p:cNvPr>
          <p:cNvSpPr/>
          <p:nvPr/>
        </p:nvSpPr>
        <p:spPr>
          <a:xfrm>
            <a:off x="2829262" y="2452745"/>
            <a:ext cx="1731981" cy="140522"/>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02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0477" y="1085850"/>
            <a:ext cx="4417261" cy="707886"/>
          </a:xfrm>
          <a:prstGeom prst="rect">
            <a:avLst/>
          </a:prstGeom>
        </p:spPr>
        <p:txBody>
          <a:bodyPr wrap="square">
            <a:spAutoFit/>
          </a:bodyPr>
          <a:lstStyle/>
          <a:p>
            <a:r>
              <a:rPr lang="en-US" sz="2000" b="1" dirty="0">
                <a:solidFill>
                  <a:schemeClr val="tx2"/>
                </a:solidFill>
                <a:latin typeface="Arial"/>
                <a:cs typeface="Arial"/>
              </a:rPr>
              <a:t>Suction</a:t>
            </a:r>
            <a:endParaRPr lang="en-US" sz="2000" dirty="0">
              <a:solidFill>
                <a:schemeClr val="tx2"/>
              </a:solidFill>
              <a:latin typeface="Arial"/>
              <a:cs typeface="Arial"/>
            </a:endParaRPr>
          </a:p>
          <a:p>
            <a:pPr lvl="1"/>
            <a:endParaRPr lang="en-US" sz="2000" dirty="0">
              <a:solidFill>
                <a:srgbClr val="133176"/>
              </a:solidFill>
              <a:latin typeface="Arial"/>
              <a:cs typeface="Arial"/>
            </a:endParaRPr>
          </a:p>
        </p:txBody>
      </p:sp>
      <p:sp>
        <p:nvSpPr>
          <p:cNvPr id="7" name="TextBox 6">
            <a:extLst>
              <a:ext uri="{FF2B5EF4-FFF2-40B4-BE49-F238E27FC236}">
                <a16:creationId xmlns:a16="http://schemas.microsoft.com/office/drawing/2014/main" id="{FEFE9428-0B2F-65CB-9F4E-517C2023864E}"/>
              </a:ext>
            </a:extLst>
          </p:cNvPr>
          <p:cNvSpPr txBox="1"/>
          <p:nvPr/>
        </p:nvSpPr>
        <p:spPr>
          <a:xfrm>
            <a:off x="1066929" y="2080002"/>
            <a:ext cx="6325791" cy="1846659"/>
          </a:xfrm>
          <a:prstGeom prst="rect">
            <a:avLst/>
          </a:prstGeom>
          <a:noFill/>
        </p:spPr>
        <p:txBody>
          <a:bodyPr wrap="square">
            <a:spAutoFit/>
          </a:bodyPr>
          <a:lstStyle/>
          <a:p>
            <a:pPr marL="285750" indent="-285750">
              <a:lnSpc>
                <a:spcPct val="150000"/>
              </a:lnSpc>
              <a:spcBef>
                <a:spcPts val="1200"/>
              </a:spcBef>
              <a:buFont typeface="Wingdings" pitchFamily="2" charset="2"/>
              <a:buChar char="Ø"/>
            </a:pPr>
            <a:r>
              <a:rPr lang="en-GB" dirty="0">
                <a:solidFill>
                  <a:schemeClr val="bg1">
                    <a:lumMod val="85000"/>
                  </a:schemeClr>
                </a:solidFill>
                <a:latin typeface="Arial" panose="020B0604020202020204" pitchFamily="34" charset="0"/>
                <a:cs typeface="Arial" panose="020B0604020202020204" pitchFamily="34" charset="0"/>
              </a:rPr>
              <a:t>Evidence base lacking (except post thoracic surgery)</a:t>
            </a:r>
          </a:p>
          <a:p>
            <a:pPr marL="285750" indent="-285750">
              <a:lnSpc>
                <a:spcPct val="150000"/>
              </a:lnSpc>
              <a:spcBef>
                <a:spcPts val="1200"/>
              </a:spcBef>
              <a:buFont typeface="Wingdings" pitchFamily="2" charset="2"/>
              <a:buChar char="Ø"/>
            </a:pPr>
            <a:r>
              <a:rPr lang="en-GB" dirty="0">
                <a:latin typeface="Arial" panose="020B0604020202020204" pitchFamily="34" charset="0"/>
                <a:cs typeface="Arial" panose="020B0604020202020204" pitchFamily="34" charset="0"/>
              </a:rPr>
              <a:t>Recommend waiting at least 24h before starting in context of PSP (risk of RPO)</a:t>
            </a:r>
          </a:p>
          <a:p>
            <a:pPr marL="285750" indent="-285750">
              <a:spcBef>
                <a:spcPts val="600"/>
              </a:spcBef>
              <a:buFont typeface="Wingdings" pitchFamily="2" charset="2"/>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845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0477" y="1085850"/>
            <a:ext cx="4417261" cy="707886"/>
          </a:xfrm>
          <a:prstGeom prst="rect">
            <a:avLst/>
          </a:prstGeom>
        </p:spPr>
        <p:txBody>
          <a:bodyPr wrap="square">
            <a:spAutoFit/>
          </a:bodyPr>
          <a:lstStyle/>
          <a:p>
            <a:r>
              <a:rPr lang="en-US" sz="2000" b="1" dirty="0">
                <a:solidFill>
                  <a:schemeClr val="tx2"/>
                </a:solidFill>
                <a:latin typeface="Arial"/>
                <a:cs typeface="Arial"/>
              </a:rPr>
              <a:t>Digital suction devices</a:t>
            </a:r>
            <a:endParaRPr lang="en-US" sz="2000" dirty="0">
              <a:solidFill>
                <a:schemeClr val="tx2"/>
              </a:solidFill>
              <a:latin typeface="Arial"/>
              <a:cs typeface="Arial"/>
            </a:endParaRPr>
          </a:p>
          <a:p>
            <a:pPr lvl="1"/>
            <a:endParaRPr lang="en-US" sz="2000" dirty="0">
              <a:solidFill>
                <a:srgbClr val="133176"/>
              </a:solidFill>
              <a:latin typeface="Arial"/>
              <a:cs typeface="Arial"/>
            </a:endParaRPr>
          </a:p>
        </p:txBody>
      </p:sp>
      <p:sp>
        <p:nvSpPr>
          <p:cNvPr id="7" name="TextBox 6">
            <a:extLst>
              <a:ext uri="{FF2B5EF4-FFF2-40B4-BE49-F238E27FC236}">
                <a16:creationId xmlns:a16="http://schemas.microsoft.com/office/drawing/2014/main" id="{FEFE9428-0B2F-65CB-9F4E-517C2023864E}"/>
              </a:ext>
            </a:extLst>
          </p:cNvPr>
          <p:cNvSpPr txBox="1"/>
          <p:nvPr/>
        </p:nvSpPr>
        <p:spPr>
          <a:xfrm>
            <a:off x="645194" y="1800226"/>
            <a:ext cx="6325791" cy="1077218"/>
          </a:xfrm>
          <a:prstGeom prst="rect">
            <a:avLst/>
          </a:prstGeom>
          <a:noFill/>
        </p:spPr>
        <p:txBody>
          <a:bodyPr wrap="square">
            <a:spAutoFit/>
          </a:bodyPr>
          <a:lstStyle/>
          <a:p>
            <a:pPr marL="285750" indent="-285750">
              <a:spcBef>
                <a:spcPts val="600"/>
              </a:spcBef>
              <a:buFont typeface="Wingdings" pitchFamily="2" charset="2"/>
              <a:buChar char="Ø"/>
            </a:pPr>
            <a:r>
              <a:rPr lang="en-GB" dirty="0">
                <a:solidFill>
                  <a:schemeClr val="accent3">
                    <a:lumMod val="50000"/>
                  </a:schemeClr>
                </a:solidFill>
                <a:latin typeface="Arial" panose="020B0604020202020204" pitchFamily="34" charset="0"/>
                <a:cs typeface="Arial" panose="020B0604020202020204" pitchFamily="34" charset="0"/>
              </a:rPr>
              <a:t>Ambulatory device</a:t>
            </a:r>
          </a:p>
          <a:p>
            <a:pPr marL="285750" indent="-285750">
              <a:spcBef>
                <a:spcPts val="600"/>
              </a:spcBef>
              <a:buFont typeface="Wingdings" pitchFamily="2" charset="2"/>
              <a:buChar char="Ø"/>
            </a:pPr>
            <a:r>
              <a:rPr lang="en-GB" dirty="0">
                <a:solidFill>
                  <a:schemeClr val="accent3">
                    <a:lumMod val="50000"/>
                  </a:schemeClr>
                </a:solidFill>
                <a:latin typeface="Arial" panose="020B0604020202020204" pitchFamily="34" charset="0"/>
                <a:cs typeface="Arial" panose="020B0604020202020204" pitchFamily="34" charset="0"/>
              </a:rPr>
              <a:t>Deliver suction</a:t>
            </a:r>
          </a:p>
          <a:p>
            <a:pPr marL="285750" indent="-285750">
              <a:spcBef>
                <a:spcPts val="600"/>
              </a:spcBef>
              <a:buFont typeface="Wingdings" pitchFamily="2" charset="2"/>
              <a:buChar char="Ø"/>
            </a:pPr>
            <a:r>
              <a:rPr lang="en-GB" dirty="0">
                <a:solidFill>
                  <a:schemeClr val="accent3">
                    <a:lumMod val="50000"/>
                  </a:schemeClr>
                </a:solidFill>
                <a:latin typeface="Arial" panose="020B0604020202020204" pitchFamily="34" charset="0"/>
                <a:cs typeface="Arial" panose="020B0604020202020204" pitchFamily="34" charset="0"/>
              </a:rPr>
              <a:t>Accurate air leak measurement</a:t>
            </a:r>
          </a:p>
        </p:txBody>
      </p:sp>
      <p:sp>
        <p:nvSpPr>
          <p:cNvPr id="2" name="TextBox 1">
            <a:extLst>
              <a:ext uri="{FF2B5EF4-FFF2-40B4-BE49-F238E27FC236}">
                <a16:creationId xmlns:a16="http://schemas.microsoft.com/office/drawing/2014/main" id="{A6E9E580-AD73-50B7-E5E4-EEEF2A1CE553}"/>
              </a:ext>
            </a:extLst>
          </p:cNvPr>
          <p:cNvSpPr txBox="1"/>
          <p:nvPr/>
        </p:nvSpPr>
        <p:spPr>
          <a:xfrm>
            <a:off x="645194" y="3152776"/>
            <a:ext cx="6325791" cy="723275"/>
          </a:xfrm>
          <a:prstGeom prst="rect">
            <a:avLst/>
          </a:prstGeom>
          <a:noFill/>
        </p:spPr>
        <p:txBody>
          <a:bodyPr wrap="square">
            <a:spAutoFit/>
          </a:bodyPr>
          <a:lstStyle/>
          <a:p>
            <a:pPr marL="285750" indent="-285750">
              <a:spcBef>
                <a:spcPts val="600"/>
              </a:spcBef>
              <a:buFont typeface="Wingdings" pitchFamily="2" charset="2"/>
              <a:buChar char="Ø"/>
            </a:pPr>
            <a:r>
              <a:rPr lang="en-GB" dirty="0">
                <a:solidFill>
                  <a:schemeClr val="accent6">
                    <a:lumMod val="75000"/>
                  </a:schemeClr>
                </a:solidFill>
                <a:latin typeface="Arial" panose="020B0604020202020204" pitchFamily="34" charset="0"/>
                <a:cs typeface="Arial" panose="020B0604020202020204" pitchFamily="34" charset="0"/>
              </a:rPr>
              <a:t>NICE recommendation based on post-operative patients</a:t>
            </a:r>
          </a:p>
          <a:p>
            <a:pPr marL="285750" indent="-285750">
              <a:spcBef>
                <a:spcPts val="600"/>
              </a:spcBef>
              <a:buFont typeface="Wingdings" pitchFamily="2" charset="2"/>
              <a:buChar char="Ø"/>
            </a:pPr>
            <a:r>
              <a:rPr lang="en-GB" dirty="0">
                <a:solidFill>
                  <a:schemeClr val="accent6">
                    <a:lumMod val="75000"/>
                  </a:schemeClr>
                </a:solidFill>
                <a:latin typeface="Arial" panose="020B0604020202020204" pitchFamily="34" charset="0"/>
                <a:cs typeface="Arial" panose="020B0604020202020204" pitchFamily="34" charset="0"/>
              </a:rPr>
              <a:t>Only one small RCT including PTX</a:t>
            </a:r>
          </a:p>
        </p:txBody>
      </p:sp>
    </p:spTree>
    <p:extLst>
      <p:ext uri="{BB962C8B-B14F-4D97-AF65-F5344CB8AC3E}">
        <p14:creationId xmlns:p14="http://schemas.microsoft.com/office/powerpoint/2010/main" val="233167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0477" y="1085850"/>
            <a:ext cx="4417261" cy="707886"/>
          </a:xfrm>
          <a:prstGeom prst="rect">
            <a:avLst/>
          </a:prstGeom>
        </p:spPr>
        <p:txBody>
          <a:bodyPr wrap="square">
            <a:spAutoFit/>
          </a:bodyPr>
          <a:lstStyle/>
          <a:p>
            <a:r>
              <a:rPr lang="en-US" sz="2000" b="1" dirty="0">
                <a:latin typeface="Arial"/>
                <a:cs typeface="Arial"/>
              </a:rPr>
              <a:t>Digital suction devices</a:t>
            </a:r>
            <a:endParaRPr lang="en-US" sz="2000" dirty="0">
              <a:latin typeface="Arial"/>
              <a:cs typeface="Arial"/>
            </a:endParaRPr>
          </a:p>
          <a:p>
            <a:pPr lvl="1"/>
            <a:endParaRPr lang="en-US" sz="2000" dirty="0">
              <a:solidFill>
                <a:srgbClr val="133176"/>
              </a:solidFill>
              <a:latin typeface="Arial"/>
              <a:cs typeface="Arial"/>
            </a:endParaRPr>
          </a:p>
        </p:txBody>
      </p:sp>
      <p:sp>
        <p:nvSpPr>
          <p:cNvPr id="5" name="TextBox 4">
            <a:extLst>
              <a:ext uri="{FF2B5EF4-FFF2-40B4-BE49-F238E27FC236}">
                <a16:creationId xmlns:a16="http://schemas.microsoft.com/office/drawing/2014/main" id="{5998B53E-CDF6-3E0A-CD51-23CDFC117471}"/>
              </a:ext>
            </a:extLst>
          </p:cNvPr>
          <p:cNvSpPr txBox="1"/>
          <p:nvPr/>
        </p:nvSpPr>
        <p:spPr>
          <a:xfrm>
            <a:off x="5434325" y="4576513"/>
            <a:ext cx="5378888" cy="461665"/>
          </a:xfrm>
          <a:prstGeom prst="rect">
            <a:avLst/>
          </a:prstGeom>
          <a:noFill/>
        </p:spPr>
        <p:txBody>
          <a:bodyPr wrap="square">
            <a:spAutoFit/>
          </a:bodyPr>
          <a:lstStyle/>
          <a:p>
            <a:r>
              <a:rPr lang="en-GB" sz="1200" dirty="0">
                <a:effectLst/>
                <a:latin typeface="Arial" panose="020B0604020202020204" pitchFamily="34" charset="0"/>
                <a:cs typeface="Arial" panose="020B0604020202020204" pitchFamily="34" charset="0"/>
              </a:rPr>
              <a:t>1. Jablonski S</a:t>
            </a:r>
            <a:r>
              <a:rPr lang="en-GB" sz="1200" dirty="0">
                <a:latin typeface="Arial" panose="020B0604020202020204" pitchFamily="34" charset="0"/>
                <a:cs typeface="Arial" panose="020B0604020202020204" pitchFamily="34" charset="0"/>
              </a:rPr>
              <a:t> et al</a:t>
            </a:r>
            <a:r>
              <a:rPr lang="en-GB" sz="1200" dirty="0">
                <a:effectLst/>
                <a:latin typeface="Arial" panose="020B0604020202020204" pitchFamily="34" charset="0"/>
                <a:cs typeface="Arial" panose="020B0604020202020204" pitchFamily="34" charset="0"/>
              </a:rPr>
              <a:t> </a:t>
            </a:r>
            <a:r>
              <a:rPr lang="en-GB" sz="1200" dirty="0" err="1">
                <a:effectLst/>
                <a:latin typeface="Arial" panose="020B0604020202020204" pitchFamily="34" charset="0"/>
                <a:cs typeface="Arial" panose="020B0604020202020204" pitchFamily="34" charset="0"/>
              </a:rPr>
              <a:t>Thorac</a:t>
            </a:r>
            <a:r>
              <a:rPr lang="en-GB" sz="1200" dirty="0">
                <a:effectLst/>
                <a:latin typeface="Arial" panose="020B0604020202020204" pitchFamily="34" charset="0"/>
                <a:cs typeface="Arial" panose="020B0604020202020204" pitchFamily="34" charset="0"/>
              </a:rPr>
              <a:t> </a:t>
            </a:r>
            <a:r>
              <a:rPr lang="en-GB" sz="1200" dirty="0" err="1">
                <a:effectLst/>
                <a:latin typeface="Arial" panose="020B0604020202020204" pitchFamily="34" charset="0"/>
                <a:cs typeface="Arial" panose="020B0604020202020204" pitchFamily="34" charset="0"/>
              </a:rPr>
              <a:t>Cardiovas</a:t>
            </a:r>
            <a:r>
              <a:rPr lang="en-GB" sz="1200" dirty="0">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Surg. 2014</a:t>
            </a:r>
            <a:endParaRPr lang="en-GB" sz="1200" dirty="0">
              <a:latin typeface="Arial" panose="020B0604020202020204" pitchFamily="34" charset="0"/>
              <a:cs typeface="Arial" panose="020B0604020202020204" pitchFamily="34" charset="0"/>
            </a:endParaRPr>
          </a:p>
          <a:p>
            <a:r>
              <a:rPr lang="en-GB" sz="1200" dirty="0">
                <a:effectLst/>
                <a:latin typeface="Arial" panose="020B0604020202020204" pitchFamily="34" charset="0"/>
                <a:cs typeface="Arial" panose="020B0604020202020204" pitchFamily="34" charset="0"/>
              </a:rPr>
              <a:t>2. </a:t>
            </a:r>
            <a:r>
              <a:rPr lang="en-GB" sz="1200" dirty="0" err="1">
                <a:effectLst/>
                <a:latin typeface="Arial" panose="020B0604020202020204" pitchFamily="34" charset="0"/>
                <a:cs typeface="Arial" panose="020B0604020202020204" pitchFamily="34" charset="0"/>
              </a:rPr>
              <a:t>Ruigrok</a:t>
            </a:r>
            <a:r>
              <a:rPr lang="en-GB" sz="1200" dirty="0">
                <a:effectLst/>
                <a:latin typeface="Arial" panose="020B0604020202020204" pitchFamily="34" charset="0"/>
                <a:cs typeface="Arial" panose="020B0604020202020204" pitchFamily="34" charset="0"/>
              </a:rPr>
              <a:t> D</a:t>
            </a:r>
            <a:r>
              <a:rPr lang="en-GB" sz="1200" dirty="0">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et al. BMC </a:t>
            </a:r>
            <a:r>
              <a:rPr lang="en-GB" sz="1200" dirty="0" err="1">
                <a:effectLst/>
                <a:latin typeface="Arial" panose="020B0604020202020204" pitchFamily="34" charset="0"/>
                <a:cs typeface="Arial" panose="020B0604020202020204" pitchFamily="34" charset="0"/>
              </a:rPr>
              <a:t>Pulm</a:t>
            </a:r>
            <a:r>
              <a:rPr lang="en-GB" sz="1200" dirty="0">
                <a:effectLst/>
                <a:latin typeface="Arial" panose="020B0604020202020204" pitchFamily="34" charset="0"/>
                <a:cs typeface="Arial" panose="020B0604020202020204" pitchFamily="34" charset="0"/>
              </a:rPr>
              <a:t> Med. 2020</a:t>
            </a:r>
          </a:p>
        </p:txBody>
      </p:sp>
      <p:sp>
        <p:nvSpPr>
          <p:cNvPr id="8" name="TextBox 7">
            <a:extLst>
              <a:ext uri="{FF2B5EF4-FFF2-40B4-BE49-F238E27FC236}">
                <a16:creationId xmlns:a16="http://schemas.microsoft.com/office/drawing/2014/main" id="{169EEED6-18EE-DB9F-29FF-A108D1350E77}"/>
              </a:ext>
            </a:extLst>
          </p:cNvPr>
          <p:cNvSpPr txBox="1"/>
          <p:nvPr/>
        </p:nvSpPr>
        <p:spPr>
          <a:xfrm>
            <a:off x="510363" y="1793736"/>
            <a:ext cx="7059333" cy="2569934"/>
          </a:xfrm>
          <a:prstGeom prst="rect">
            <a:avLst/>
          </a:prstGeom>
          <a:noFill/>
        </p:spPr>
        <p:txBody>
          <a:bodyPr wrap="square" rtlCol="0">
            <a:spAutoFit/>
          </a:bodyPr>
          <a:lstStyle/>
          <a:p>
            <a:pPr>
              <a:spcBef>
                <a:spcPts val="600"/>
              </a:spcBef>
            </a:pPr>
            <a:r>
              <a:rPr lang="en-GB" b="1" dirty="0">
                <a:solidFill>
                  <a:schemeClr val="tx2"/>
                </a:solidFill>
                <a:latin typeface="Arial" panose="020B0604020202020204" pitchFamily="34" charset="0"/>
                <a:cs typeface="Arial" panose="020B0604020202020204" pitchFamily="34" charset="0"/>
              </a:rPr>
              <a:t>Digital suction vs chest drain and wall suction</a:t>
            </a:r>
            <a:r>
              <a:rPr lang="en-GB" b="1" baseline="30000" dirty="0">
                <a:solidFill>
                  <a:schemeClr val="tx2"/>
                </a:solidFill>
                <a:latin typeface="Arial" panose="020B0604020202020204" pitchFamily="34" charset="0"/>
                <a:cs typeface="Arial" panose="020B0604020202020204" pitchFamily="34" charset="0"/>
              </a:rPr>
              <a:t>1</a:t>
            </a:r>
          </a:p>
          <a:p>
            <a:pPr lvl="1">
              <a:spcBef>
                <a:spcPts val="600"/>
              </a:spcBef>
            </a:pPr>
            <a:r>
              <a:rPr lang="en-GB" sz="1600" dirty="0">
                <a:solidFill>
                  <a:schemeClr val="tx2"/>
                </a:solidFill>
                <a:latin typeface="Arial" panose="020B0604020202020204" pitchFamily="34" charset="0"/>
                <a:cs typeface="Arial" panose="020B0604020202020204" pitchFamily="34" charset="0"/>
              </a:rPr>
              <a:t>Reduced duration of drainage LOS</a:t>
            </a:r>
          </a:p>
          <a:p>
            <a:pPr lvl="1">
              <a:spcBef>
                <a:spcPts val="600"/>
              </a:spcBef>
            </a:pPr>
            <a:r>
              <a:rPr lang="en-GB" sz="1600" dirty="0">
                <a:solidFill>
                  <a:schemeClr val="tx2"/>
                </a:solidFill>
                <a:latin typeface="Arial" panose="020B0604020202020204" pitchFamily="34" charset="0"/>
                <a:cs typeface="Arial" panose="020B0604020202020204" pitchFamily="34" charset="0"/>
              </a:rPr>
              <a:t>Similar surgical rates for PAL</a:t>
            </a:r>
          </a:p>
          <a:p>
            <a:pPr>
              <a:spcBef>
                <a:spcPts val="600"/>
              </a:spcBef>
            </a:pPr>
            <a:endParaRPr lang="en-GB" dirty="0">
              <a:solidFill>
                <a:schemeClr val="tx2"/>
              </a:solidFill>
              <a:latin typeface="Arial" panose="020B0604020202020204" pitchFamily="34" charset="0"/>
              <a:cs typeface="Arial" panose="020B0604020202020204" pitchFamily="34" charset="0"/>
            </a:endParaRPr>
          </a:p>
          <a:p>
            <a:pPr>
              <a:spcBef>
                <a:spcPts val="600"/>
              </a:spcBef>
            </a:pPr>
            <a:r>
              <a:rPr lang="en-GB" b="1" dirty="0">
                <a:solidFill>
                  <a:schemeClr val="tx2"/>
                </a:solidFill>
                <a:latin typeface="Arial" panose="020B0604020202020204" pitchFamily="34" charset="0"/>
                <a:cs typeface="Arial" panose="020B0604020202020204" pitchFamily="34" charset="0"/>
              </a:rPr>
              <a:t>Digital drain device vs chest drain and UWS</a:t>
            </a:r>
            <a:r>
              <a:rPr lang="en-GB" b="1" baseline="30000" dirty="0">
                <a:solidFill>
                  <a:schemeClr val="tx2"/>
                </a:solidFill>
                <a:latin typeface="Arial" panose="020B0604020202020204" pitchFamily="34" charset="0"/>
                <a:cs typeface="Arial" panose="020B0604020202020204" pitchFamily="34" charset="0"/>
              </a:rPr>
              <a:t>2</a:t>
            </a:r>
          </a:p>
          <a:p>
            <a:pPr lvl="1">
              <a:spcBef>
                <a:spcPts val="600"/>
              </a:spcBef>
            </a:pPr>
            <a:r>
              <a:rPr lang="en-GB" sz="1600" dirty="0">
                <a:solidFill>
                  <a:schemeClr val="tx2"/>
                </a:solidFill>
                <a:latin typeface="Arial" panose="020B0604020202020204" pitchFamily="34" charset="0"/>
                <a:cs typeface="Arial" panose="020B0604020202020204" pitchFamily="34" charset="0"/>
              </a:rPr>
              <a:t>Reduced duration of drainage and LOS in post hoc evaluation of patients who didn’t require surgery for PAL</a:t>
            </a:r>
          </a:p>
          <a:p>
            <a:endParaRPr lang="en-GB" dirty="0"/>
          </a:p>
        </p:txBody>
      </p:sp>
    </p:spTree>
    <p:extLst>
      <p:ext uri="{BB962C8B-B14F-4D97-AF65-F5344CB8AC3E}">
        <p14:creationId xmlns:p14="http://schemas.microsoft.com/office/powerpoint/2010/main" val="413086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0477" y="1085850"/>
            <a:ext cx="4417261" cy="707886"/>
          </a:xfrm>
          <a:prstGeom prst="rect">
            <a:avLst/>
          </a:prstGeom>
        </p:spPr>
        <p:txBody>
          <a:bodyPr wrap="square">
            <a:spAutoFit/>
          </a:bodyPr>
          <a:lstStyle/>
          <a:p>
            <a:r>
              <a:rPr lang="en-US" sz="2000" b="1" dirty="0">
                <a:solidFill>
                  <a:schemeClr val="tx2"/>
                </a:solidFill>
                <a:latin typeface="Arial"/>
                <a:cs typeface="Arial"/>
              </a:rPr>
              <a:t>Suction: Conclusions</a:t>
            </a:r>
            <a:endParaRPr lang="en-US" sz="2000" dirty="0">
              <a:solidFill>
                <a:schemeClr val="tx2"/>
              </a:solidFill>
              <a:latin typeface="Arial"/>
              <a:cs typeface="Arial"/>
            </a:endParaRPr>
          </a:p>
          <a:p>
            <a:pPr lvl="1"/>
            <a:endParaRPr lang="en-US" sz="2000" dirty="0">
              <a:solidFill>
                <a:srgbClr val="133176"/>
              </a:solidFill>
              <a:latin typeface="Arial"/>
              <a:cs typeface="Arial"/>
            </a:endParaRPr>
          </a:p>
        </p:txBody>
      </p:sp>
      <p:sp>
        <p:nvSpPr>
          <p:cNvPr id="8" name="TextBox 7">
            <a:extLst>
              <a:ext uri="{FF2B5EF4-FFF2-40B4-BE49-F238E27FC236}">
                <a16:creationId xmlns:a16="http://schemas.microsoft.com/office/drawing/2014/main" id="{169EEED6-18EE-DB9F-29FF-A108D1350E77}"/>
              </a:ext>
            </a:extLst>
          </p:cNvPr>
          <p:cNvSpPr txBox="1"/>
          <p:nvPr/>
        </p:nvSpPr>
        <p:spPr>
          <a:xfrm>
            <a:off x="510363" y="1793736"/>
            <a:ext cx="7059333" cy="2369880"/>
          </a:xfrm>
          <a:prstGeom prst="rect">
            <a:avLst/>
          </a:prstGeom>
          <a:noFill/>
        </p:spPr>
        <p:txBody>
          <a:bodyPr wrap="square" rtlCol="0">
            <a:spAutoFit/>
          </a:bodyPr>
          <a:lstStyle/>
          <a:p>
            <a:pPr marL="285750" indent="-285750">
              <a:spcBef>
                <a:spcPts val="1200"/>
              </a:spcBef>
              <a:buFont typeface="Wingdings" pitchFamily="2" charset="2"/>
              <a:buChar char="Ø"/>
            </a:pPr>
            <a:r>
              <a:rPr lang="en-GB" dirty="0">
                <a:solidFill>
                  <a:schemeClr val="tx2"/>
                </a:solidFill>
                <a:latin typeface="Arial" panose="020B0604020202020204" pitchFamily="34" charset="0"/>
                <a:cs typeface="Arial" panose="020B0604020202020204" pitchFamily="34" charset="0"/>
              </a:rPr>
              <a:t>Avoid too soon after drain insertion</a:t>
            </a:r>
          </a:p>
          <a:p>
            <a:pPr marL="285750" indent="-285750">
              <a:spcBef>
                <a:spcPts val="1200"/>
              </a:spcBef>
              <a:buFont typeface="Wingdings" pitchFamily="2" charset="2"/>
              <a:buChar char="Ø"/>
            </a:pPr>
            <a:r>
              <a:rPr lang="en-GB" dirty="0">
                <a:solidFill>
                  <a:schemeClr val="tx2"/>
                </a:solidFill>
                <a:latin typeface="Arial" panose="020B0604020202020204" pitchFamily="34" charset="0"/>
                <a:cs typeface="Arial" panose="020B0604020202020204" pitchFamily="34" charset="0"/>
              </a:rPr>
              <a:t>Documentation with clear instructions (units)</a:t>
            </a:r>
          </a:p>
          <a:p>
            <a:pPr marL="285750" indent="-285750">
              <a:spcBef>
                <a:spcPts val="1200"/>
              </a:spcBef>
              <a:buFont typeface="Wingdings" pitchFamily="2" charset="2"/>
              <a:buChar char="Ø"/>
            </a:pPr>
            <a:r>
              <a:rPr lang="en-GB" dirty="0">
                <a:solidFill>
                  <a:schemeClr val="tx2"/>
                </a:solidFill>
                <a:latin typeface="Arial" panose="020B0604020202020204" pitchFamily="34" charset="0"/>
                <a:cs typeface="Arial" panose="020B0604020202020204" pitchFamily="34" charset="0"/>
              </a:rPr>
              <a:t>Routine use should be avoided given lack of data</a:t>
            </a:r>
          </a:p>
          <a:p>
            <a:pPr marL="285750" indent="-285750">
              <a:spcBef>
                <a:spcPts val="1200"/>
              </a:spcBef>
              <a:buFont typeface="Wingdings" pitchFamily="2" charset="2"/>
              <a:buChar char="Ø"/>
            </a:pPr>
            <a:r>
              <a:rPr lang="en-GB" dirty="0">
                <a:solidFill>
                  <a:schemeClr val="tx2"/>
                </a:solidFill>
                <a:latin typeface="Arial" panose="020B0604020202020204" pitchFamily="34" charset="0"/>
                <a:cs typeface="Arial" panose="020B0604020202020204" pitchFamily="34" charset="0"/>
              </a:rPr>
              <a:t>If used – low pressure, high volume</a:t>
            </a:r>
          </a:p>
          <a:p>
            <a:pPr marL="285750" indent="-285750">
              <a:spcBef>
                <a:spcPts val="1200"/>
              </a:spcBef>
              <a:buFont typeface="Wingdings" pitchFamily="2" charset="2"/>
              <a:buChar char="Ø"/>
            </a:pPr>
            <a:r>
              <a:rPr lang="en-GB" dirty="0">
                <a:solidFill>
                  <a:schemeClr val="tx2"/>
                </a:solidFill>
                <a:latin typeface="Arial" panose="020B0604020202020204" pitchFamily="34" charset="0"/>
                <a:cs typeface="Arial" panose="020B0604020202020204" pitchFamily="34" charset="0"/>
              </a:rPr>
              <a:t>Digital suction devices a useful alternative given their advantages over wall suction</a:t>
            </a:r>
          </a:p>
        </p:txBody>
      </p:sp>
    </p:spTree>
    <p:extLst>
      <p:ext uri="{BB962C8B-B14F-4D97-AF65-F5344CB8AC3E}">
        <p14:creationId xmlns:p14="http://schemas.microsoft.com/office/powerpoint/2010/main" val="42693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1738528" y="2302809"/>
            <a:ext cx="6179100" cy="1077218"/>
          </a:xfrm>
          <a:prstGeom prst="rect">
            <a:avLst/>
          </a:prstGeom>
        </p:spPr>
        <p:txBody>
          <a:bodyPr wrap="square">
            <a:spAutoFit/>
          </a:bodyPr>
          <a:lstStyle/>
          <a:p>
            <a:r>
              <a:rPr lang="en-US" sz="2400" b="1" dirty="0">
                <a:solidFill>
                  <a:srgbClr val="133176"/>
                </a:solidFill>
                <a:latin typeface="Arial"/>
                <a:cs typeface="Arial"/>
              </a:rPr>
              <a:t>Autologous Blood Patch ‘Pleurodesis’</a:t>
            </a:r>
            <a:endParaRPr lang="en-US" sz="24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Tree>
    <p:extLst>
      <p:ext uri="{BB962C8B-B14F-4D97-AF65-F5344CB8AC3E}">
        <p14:creationId xmlns:p14="http://schemas.microsoft.com/office/powerpoint/2010/main" val="2990298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news article&#10;&#10;Description automatically generated">
            <a:extLst>
              <a:ext uri="{FF2B5EF4-FFF2-40B4-BE49-F238E27FC236}">
                <a16:creationId xmlns:a16="http://schemas.microsoft.com/office/drawing/2014/main" id="{3325B537-6DC0-9CFA-7981-A1ADA664E274}"/>
              </a:ext>
            </a:extLst>
          </p:cNvPr>
          <p:cNvPicPr>
            <a:picLocks noChangeAspect="1"/>
          </p:cNvPicPr>
          <p:nvPr/>
        </p:nvPicPr>
        <p:blipFill>
          <a:blip r:embed="rId3"/>
          <a:stretch>
            <a:fillRect/>
          </a:stretch>
        </p:blipFill>
        <p:spPr>
          <a:xfrm>
            <a:off x="1609867" y="1144569"/>
            <a:ext cx="5177790" cy="3451860"/>
          </a:xfrm>
          <a:prstGeom prst="rect">
            <a:avLst/>
          </a:prstGeom>
        </p:spPr>
      </p:pic>
    </p:spTree>
    <p:extLst>
      <p:ext uri="{BB962C8B-B14F-4D97-AF65-F5344CB8AC3E}">
        <p14:creationId xmlns:p14="http://schemas.microsoft.com/office/powerpoint/2010/main" val="416472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medical information&#10;&#10;Description automatically generated">
            <a:extLst>
              <a:ext uri="{FF2B5EF4-FFF2-40B4-BE49-F238E27FC236}">
                <a16:creationId xmlns:a16="http://schemas.microsoft.com/office/drawing/2014/main" id="{7714BD5D-839B-0726-3395-8DFBC769D82D}"/>
              </a:ext>
            </a:extLst>
          </p:cNvPr>
          <p:cNvPicPr>
            <a:picLocks noChangeAspect="1"/>
          </p:cNvPicPr>
          <p:nvPr/>
        </p:nvPicPr>
        <p:blipFill rotWithShape="1">
          <a:blip r:embed="rId3"/>
          <a:srcRect l="18258"/>
          <a:stretch/>
        </p:blipFill>
        <p:spPr>
          <a:xfrm>
            <a:off x="697471" y="3168146"/>
            <a:ext cx="4914801" cy="1443006"/>
          </a:xfrm>
          <a:prstGeom prst="rect">
            <a:avLst/>
          </a:prstGeom>
        </p:spPr>
      </p:pic>
      <p:pic>
        <p:nvPicPr>
          <p:cNvPr id="7" name="Picture 6" descr="A close-up of a medical information&#10;&#10;Description automatically generated">
            <a:extLst>
              <a:ext uri="{FF2B5EF4-FFF2-40B4-BE49-F238E27FC236}">
                <a16:creationId xmlns:a16="http://schemas.microsoft.com/office/drawing/2014/main" id="{9603340B-618F-6183-6684-2F0A64288241}"/>
              </a:ext>
            </a:extLst>
          </p:cNvPr>
          <p:cNvPicPr>
            <a:picLocks noChangeAspect="1"/>
          </p:cNvPicPr>
          <p:nvPr/>
        </p:nvPicPr>
        <p:blipFill rotWithShape="1">
          <a:blip r:embed="rId4"/>
          <a:srcRect l="18244" r="2574"/>
          <a:stretch/>
        </p:blipFill>
        <p:spPr>
          <a:xfrm>
            <a:off x="697471" y="1115859"/>
            <a:ext cx="4517978" cy="1656114"/>
          </a:xfrm>
          <a:prstGeom prst="rect">
            <a:avLst/>
          </a:prstGeom>
        </p:spPr>
      </p:pic>
      <p:sp>
        <p:nvSpPr>
          <p:cNvPr id="8" name="TextBox 7">
            <a:extLst>
              <a:ext uri="{FF2B5EF4-FFF2-40B4-BE49-F238E27FC236}">
                <a16:creationId xmlns:a16="http://schemas.microsoft.com/office/drawing/2014/main" id="{557CED98-5F17-AE8D-0788-057133606468}"/>
              </a:ext>
            </a:extLst>
          </p:cNvPr>
          <p:cNvSpPr txBox="1"/>
          <p:nvPr/>
        </p:nvSpPr>
        <p:spPr>
          <a:xfrm>
            <a:off x="5902859" y="3274096"/>
            <a:ext cx="3016506" cy="1231106"/>
          </a:xfrm>
          <a:prstGeom prst="rect">
            <a:avLst/>
          </a:prstGeom>
          <a:noFill/>
        </p:spPr>
        <p:txBody>
          <a:bodyPr wrap="square" rtlCol="0">
            <a:spAutoFit/>
          </a:bodyPr>
          <a:lstStyle/>
          <a:p>
            <a:pPr marL="285750" indent="-285750">
              <a:spcBef>
                <a:spcPts val="600"/>
              </a:spcBef>
              <a:buFont typeface="Wingdings" pitchFamily="2" charset="2"/>
              <a:buChar char="Ø"/>
            </a:pPr>
            <a:r>
              <a:rPr lang="en-GB" sz="1600" dirty="0">
                <a:solidFill>
                  <a:schemeClr val="tx2"/>
                </a:solidFill>
                <a:latin typeface="Arial" panose="020B0604020202020204" pitchFamily="34" charset="0"/>
                <a:cs typeface="Arial" panose="020B0604020202020204" pitchFamily="34" charset="0"/>
              </a:rPr>
              <a:t>Pleural aspiration</a:t>
            </a:r>
          </a:p>
          <a:p>
            <a:pPr marL="285750" indent="-285750">
              <a:spcBef>
                <a:spcPts val="600"/>
              </a:spcBef>
              <a:buFont typeface="Wingdings" pitchFamily="2" charset="2"/>
              <a:buChar char="Ø"/>
            </a:pPr>
            <a:r>
              <a:rPr lang="en-GB" sz="1600" dirty="0" err="1">
                <a:solidFill>
                  <a:schemeClr val="tx2"/>
                </a:solidFill>
                <a:latin typeface="Arial" panose="020B0604020202020204" pitchFamily="34" charset="0"/>
                <a:cs typeface="Arial" panose="020B0604020202020204" pitchFamily="34" charset="0"/>
              </a:rPr>
              <a:t>Seldinger</a:t>
            </a:r>
            <a:r>
              <a:rPr lang="en-GB" sz="1600" dirty="0">
                <a:solidFill>
                  <a:schemeClr val="tx2"/>
                </a:solidFill>
                <a:latin typeface="Arial" panose="020B0604020202020204" pitchFamily="34" charset="0"/>
                <a:cs typeface="Arial" panose="020B0604020202020204" pitchFamily="34" charset="0"/>
              </a:rPr>
              <a:t> chest drain insertion</a:t>
            </a:r>
          </a:p>
          <a:p>
            <a:pPr marL="285750" indent="-285750">
              <a:spcBef>
                <a:spcPts val="600"/>
              </a:spcBef>
              <a:buFont typeface="Wingdings" pitchFamily="2" charset="2"/>
              <a:buChar char="Ø"/>
            </a:pPr>
            <a:r>
              <a:rPr lang="en-GB" sz="1600" b="1" dirty="0">
                <a:solidFill>
                  <a:schemeClr val="tx2"/>
                </a:solidFill>
                <a:latin typeface="Arial" panose="020B0604020202020204" pitchFamily="34" charset="0"/>
                <a:cs typeface="Arial" panose="020B0604020202020204" pitchFamily="34" charset="0"/>
              </a:rPr>
              <a:t>Ultrasound guidance</a:t>
            </a:r>
          </a:p>
        </p:txBody>
      </p:sp>
    </p:spTree>
    <p:extLst>
      <p:ext uri="{BB962C8B-B14F-4D97-AF65-F5344CB8AC3E}">
        <p14:creationId xmlns:p14="http://schemas.microsoft.com/office/powerpoint/2010/main" val="23358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1241043" y="2571750"/>
            <a:ext cx="5546614" cy="1077218"/>
          </a:xfrm>
          <a:prstGeom prst="rect">
            <a:avLst/>
          </a:prstGeom>
        </p:spPr>
        <p:txBody>
          <a:bodyPr wrap="square">
            <a:spAutoFit/>
          </a:bodyPr>
          <a:lstStyle/>
          <a:p>
            <a:r>
              <a:rPr lang="en-US" sz="2400" b="1" dirty="0">
                <a:solidFill>
                  <a:srgbClr val="133176"/>
                </a:solidFill>
                <a:latin typeface="Arial"/>
                <a:cs typeface="Arial"/>
              </a:rPr>
              <a:t>Autologous Blood Patch Pleurodesis</a:t>
            </a:r>
            <a:endParaRPr lang="en-US" sz="24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pic>
        <p:nvPicPr>
          <p:cNvPr id="7" name="Picture 6" descr="A close-up of a medical model&#10;&#10;Description automatically generated">
            <a:extLst>
              <a:ext uri="{FF2B5EF4-FFF2-40B4-BE49-F238E27FC236}">
                <a16:creationId xmlns:a16="http://schemas.microsoft.com/office/drawing/2014/main" id="{D41B1BB6-016A-8943-00DB-E48F96E14C0F}"/>
              </a:ext>
            </a:extLst>
          </p:cNvPr>
          <p:cNvPicPr>
            <a:picLocks noChangeAspect="1"/>
          </p:cNvPicPr>
          <p:nvPr/>
        </p:nvPicPr>
        <p:blipFill>
          <a:blip r:embed="rId3"/>
          <a:stretch>
            <a:fillRect/>
          </a:stretch>
        </p:blipFill>
        <p:spPr>
          <a:xfrm>
            <a:off x="351369" y="1595469"/>
            <a:ext cx="7772400" cy="1792655"/>
          </a:xfrm>
          <a:prstGeom prst="rect">
            <a:avLst/>
          </a:prstGeom>
        </p:spPr>
      </p:pic>
      <p:sp>
        <p:nvSpPr>
          <p:cNvPr id="5" name="TextBox 4">
            <a:extLst>
              <a:ext uri="{FF2B5EF4-FFF2-40B4-BE49-F238E27FC236}">
                <a16:creationId xmlns:a16="http://schemas.microsoft.com/office/drawing/2014/main" id="{BAFFE38C-CD9A-DA1E-F9E7-C4055DFA9F6C}"/>
              </a:ext>
            </a:extLst>
          </p:cNvPr>
          <p:cNvSpPr txBox="1"/>
          <p:nvPr/>
        </p:nvSpPr>
        <p:spPr>
          <a:xfrm>
            <a:off x="5278317" y="4592116"/>
            <a:ext cx="4582758" cy="369332"/>
          </a:xfrm>
          <a:prstGeom prst="rect">
            <a:avLst/>
          </a:prstGeom>
          <a:noFill/>
        </p:spPr>
        <p:txBody>
          <a:bodyPr wrap="square">
            <a:spAutoFit/>
          </a:bodyPr>
          <a:lstStyle/>
          <a:p>
            <a:r>
              <a:rPr lang="en-GB" sz="1800" b="1" dirty="0">
                <a:effectLst/>
                <a:latin typeface="Palatino" pitchFamily="2" charset="77"/>
              </a:rPr>
              <a:t>(Ann </a:t>
            </a:r>
            <a:r>
              <a:rPr lang="en-GB" sz="1800" b="1" dirty="0" err="1">
                <a:effectLst/>
                <a:latin typeface="Palatino" pitchFamily="2" charset="77"/>
              </a:rPr>
              <a:t>Thorac</a:t>
            </a:r>
            <a:r>
              <a:rPr lang="en-GB" sz="1800" b="1" dirty="0">
                <a:effectLst/>
                <a:latin typeface="Palatino" pitchFamily="2" charset="77"/>
              </a:rPr>
              <a:t> </a:t>
            </a:r>
            <a:r>
              <a:rPr lang="en-GB" sz="1800" b="1" dirty="0" err="1">
                <a:effectLst/>
                <a:latin typeface="Palatino" pitchFamily="2" charset="77"/>
              </a:rPr>
              <a:t>Surg</a:t>
            </a:r>
            <a:r>
              <a:rPr lang="en-GB" sz="1800" b="1" dirty="0">
                <a:effectLst/>
                <a:latin typeface="Palatino" pitchFamily="2" charset="77"/>
              </a:rPr>
              <a:t> 1999;67:917–21) </a:t>
            </a:r>
            <a:endParaRPr lang="en-GB" dirty="0"/>
          </a:p>
        </p:txBody>
      </p:sp>
    </p:spTree>
    <p:extLst>
      <p:ext uri="{BB962C8B-B14F-4D97-AF65-F5344CB8AC3E}">
        <p14:creationId xmlns:p14="http://schemas.microsoft.com/office/powerpoint/2010/main" val="3511048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231377" y="1008126"/>
            <a:ext cx="5546614" cy="1446550"/>
          </a:xfrm>
          <a:prstGeom prst="rect">
            <a:avLst/>
          </a:prstGeom>
        </p:spPr>
        <p:txBody>
          <a:bodyPr wrap="square">
            <a:spAutoFit/>
          </a:bodyPr>
          <a:lstStyle/>
          <a:p>
            <a:r>
              <a:rPr lang="en-US" sz="2400" b="1" dirty="0">
                <a:solidFill>
                  <a:srgbClr val="133176"/>
                </a:solidFill>
                <a:latin typeface="Arial"/>
                <a:cs typeface="Arial"/>
              </a:rPr>
              <a:t>Blood Patch “Pleurodesis”:</a:t>
            </a:r>
          </a:p>
          <a:p>
            <a:r>
              <a:rPr lang="en-US" sz="2400" dirty="0" err="1">
                <a:solidFill>
                  <a:srgbClr val="133176"/>
                </a:solidFill>
                <a:latin typeface="Arial"/>
                <a:cs typeface="Arial"/>
              </a:rPr>
              <a:t>Shackloth</a:t>
            </a:r>
            <a:r>
              <a:rPr lang="en-US" sz="2400" dirty="0">
                <a:solidFill>
                  <a:srgbClr val="133176"/>
                </a:solidFill>
                <a:latin typeface="Arial"/>
                <a:cs typeface="Arial"/>
              </a:rPr>
              <a:t> et al Ann </a:t>
            </a:r>
            <a:r>
              <a:rPr lang="en-US" sz="2400" dirty="0" err="1">
                <a:solidFill>
                  <a:srgbClr val="133176"/>
                </a:solidFill>
                <a:latin typeface="Arial"/>
                <a:cs typeface="Arial"/>
              </a:rPr>
              <a:t>Thorac</a:t>
            </a:r>
            <a:r>
              <a:rPr lang="en-US" sz="2400" dirty="0">
                <a:solidFill>
                  <a:srgbClr val="133176"/>
                </a:solidFill>
                <a:latin typeface="Arial"/>
                <a:cs typeface="Arial"/>
              </a:rPr>
              <a:t> Surg 2006</a:t>
            </a: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
        <p:nvSpPr>
          <p:cNvPr id="5" name="TextBox 4">
            <a:extLst>
              <a:ext uri="{FF2B5EF4-FFF2-40B4-BE49-F238E27FC236}">
                <a16:creationId xmlns:a16="http://schemas.microsoft.com/office/drawing/2014/main" id="{EBE8D3AE-B9AB-12CA-BFEA-64FE7FA0FC35}"/>
              </a:ext>
            </a:extLst>
          </p:cNvPr>
          <p:cNvSpPr txBox="1"/>
          <p:nvPr/>
        </p:nvSpPr>
        <p:spPr>
          <a:xfrm>
            <a:off x="384047" y="1991947"/>
            <a:ext cx="7927849" cy="309315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UK RCT (Liverpool)</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n=319 lobectomies over 18 months</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n=22 (6.9%) PAL at 5 days post op randomised to 2 treatment pathways</a:t>
            </a:r>
          </a:p>
          <a:p>
            <a:pPr marL="742950" lvl="1"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Intervention – 120ml ABPP on D5 post op and again at D7 and D9 if PAL persisted</a:t>
            </a:r>
          </a:p>
          <a:p>
            <a:pPr marL="742950" lvl="1"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Control – chest tube alone – ABPP at D10 if PAL</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Time to chest drain removal (median 6.5d vs 12d), LOS (median 8d vs 13.5d) (p&lt;0.001)</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ABPP success = 58.6% (air leak sealed)</a:t>
            </a:r>
          </a:p>
          <a:p>
            <a:pPr marL="285750" indent="-285750">
              <a:spcBef>
                <a:spcPts val="60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502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231377" y="1008126"/>
            <a:ext cx="5546614" cy="1446550"/>
          </a:xfrm>
          <a:prstGeom prst="rect">
            <a:avLst/>
          </a:prstGeom>
        </p:spPr>
        <p:txBody>
          <a:bodyPr wrap="square">
            <a:spAutoFit/>
          </a:bodyPr>
          <a:lstStyle/>
          <a:p>
            <a:r>
              <a:rPr lang="en-US" sz="2400" b="1" dirty="0">
                <a:solidFill>
                  <a:srgbClr val="133176"/>
                </a:solidFill>
                <a:latin typeface="Arial"/>
                <a:cs typeface="Arial"/>
              </a:rPr>
              <a:t>Blood Patch Pleurodesis:</a:t>
            </a:r>
          </a:p>
          <a:p>
            <a:r>
              <a:rPr lang="en-US" sz="2400" dirty="0">
                <a:solidFill>
                  <a:srgbClr val="133176"/>
                </a:solidFill>
                <a:latin typeface="Arial"/>
                <a:cs typeface="Arial"/>
              </a:rPr>
              <a:t>Conclusions</a:t>
            </a: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pic>
        <p:nvPicPr>
          <p:cNvPr id="4" name="Picture 3" descr="A close-up of black text&#10;&#10;Description automatically generated">
            <a:extLst>
              <a:ext uri="{FF2B5EF4-FFF2-40B4-BE49-F238E27FC236}">
                <a16:creationId xmlns:a16="http://schemas.microsoft.com/office/drawing/2014/main" id="{565D4BC8-588D-C85E-FD3E-5FEFB4396A99}"/>
              </a:ext>
            </a:extLst>
          </p:cNvPr>
          <p:cNvPicPr>
            <a:picLocks noChangeAspect="1"/>
          </p:cNvPicPr>
          <p:nvPr/>
        </p:nvPicPr>
        <p:blipFill>
          <a:blip r:embed="rId3"/>
          <a:stretch>
            <a:fillRect/>
          </a:stretch>
        </p:blipFill>
        <p:spPr>
          <a:xfrm>
            <a:off x="3250081" y="1831943"/>
            <a:ext cx="4415282" cy="1226916"/>
          </a:xfrm>
          <a:prstGeom prst="rect">
            <a:avLst/>
          </a:prstGeom>
        </p:spPr>
      </p:pic>
      <p:sp>
        <p:nvSpPr>
          <p:cNvPr id="9" name="TextBox 8">
            <a:extLst>
              <a:ext uri="{FF2B5EF4-FFF2-40B4-BE49-F238E27FC236}">
                <a16:creationId xmlns:a16="http://schemas.microsoft.com/office/drawing/2014/main" id="{3E0B1ECB-346B-F512-8611-742B2E2552D1}"/>
              </a:ext>
            </a:extLst>
          </p:cNvPr>
          <p:cNvSpPr txBox="1"/>
          <p:nvPr/>
        </p:nvSpPr>
        <p:spPr>
          <a:xfrm>
            <a:off x="667512" y="3566160"/>
            <a:ext cx="6774274" cy="1277273"/>
          </a:xfrm>
          <a:prstGeom prst="rect">
            <a:avLst/>
          </a:prstGeom>
          <a:noFill/>
        </p:spPr>
        <p:txBody>
          <a:bodyPr wrap="square" rtlCol="0">
            <a:spAutoFit/>
          </a:bodyPr>
          <a:lstStyle/>
          <a:p>
            <a:pPr marL="285750" indent="-285750">
              <a:spcBef>
                <a:spcPts val="600"/>
              </a:spcBef>
              <a:buFont typeface="Wingdings" pitchFamily="2" charset="2"/>
              <a:buChar char="Ø"/>
            </a:pPr>
            <a:r>
              <a:rPr lang="en-GB" dirty="0">
                <a:latin typeface="Arial" panose="020B0604020202020204" pitchFamily="34" charset="0"/>
                <a:cs typeface="Arial" panose="020B0604020202020204" pitchFamily="34" charset="0"/>
              </a:rPr>
              <a:t>Risk of empyema probably overestimated based on recent data but avoid in active wound/chest infection</a:t>
            </a:r>
          </a:p>
          <a:p>
            <a:pPr marL="285750" indent="-285750">
              <a:spcBef>
                <a:spcPts val="600"/>
              </a:spcBef>
              <a:buFont typeface="Wingdings" pitchFamily="2" charset="2"/>
              <a:buChar char="Ø"/>
            </a:pPr>
            <a:r>
              <a:rPr lang="en-GB" dirty="0">
                <a:latin typeface="Arial" panose="020B0604020202020204" pitchFamily="34" charset="0"/>
                <a:cs typeface="Arial" panose="020B0604020202020204" pitchFamily="34" charset="0"/>
              </a:rPr>
              <a:t>Optimal timing and volume of blood remain unknown</a:t>
            </a:r>
          </a:p>
          <a:p>
            <a:endParaRPr lang="en-GB" dirty="0"/>
          </a:p>
        </p:txBody>
      </p:sp>
    </p:spTree>
    <p:extLst>
      <p:ext uri="{BB962C8B-B14F-4D97-AF65-F5344CB8AC3E}">
        <p14:creationId xmlns:p14="http://schemas.microsoft.com/office/powerpoint/2010/main" val="3155402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patient's flow&#10;&#10;Description automatically generated">
            <a:extLst>
              <a:ext uri="{FF2B5EF4-FFF2-40B4-BE49-F238E27FC236}">
                <a16:creationId xmlns:a16="http://schemas.microsoft.com/office/drawing/2014/main" id="{565355CE-3A4A-5C25-FEFC-8164F6AD9DC3}"/>
              </a:ext>
            </a:extLst>
          </p:cNvPr>
          <p:cNvPicPr>
            <a:picLocks noChangeAspect="1"/>
          </p:cNvPicPr>
          <p:nvPr/>
        </p:nvPicPr>
        <p:blipFill rotWithShape="1">
          <a:blip r:embed="rId3"/>
          <a:srcRect t="1924" b="1606"/>
          <a:stretch/>
        </p:blipFill>
        <p:spPr>
          <a:xfrm>
            <a:off x="163705" y="1314720"/>
            <a:ext cx="5413248" cy="2984887"/>
          </a:xfrm>
          <a:prstGeom prst="rect">
            <a:avLst/>
          </a:prstGeom>
        </p:spPr>
      </p:pic>
      <p:sp>
        <p:nvSpPr>
          <p:cNvPr id="6" name="Rectangle 5">
            <a:extLst>
              <a:ext uri="{FF2B5EF4-FFF2-40B4-BE49-F238E27FC236}">
                <a16:creationId xmlns:a16="http://schemas.microsoft.com/office/drawing/2014/main" id="{7E14CFD4-D082-FCFF-9844-F615DFFEF118}"/>
              </a:ext>
            </a:extLst>
          </p:cNvPr>
          <p:cNvSpPr/>
          <p:nvPr/>
        </p:nvSpPr>
        <p:spPr>
          <a:xfrm>
            <a:off x="2803646" y="237502"/>
            <a:ext cx="5546614" cy="1077218"/>
          </a:xfrm>
          <a:prstGeom prst="rect">
            <a:avLst/>
          </a:prstGeom>
        </p:spPr>
        <p:txBody>
          <a:bodyPr wrap="square">
            <a:spAutoFit/>
          </a:bodyPr>
          <a:lstStyle/>
          <a:p>
            <a:r>
              <a:rPr lang="en-US" sz="2400" b="1" dirty="0">
                <a:solidFill>
                  <a:schemeClr val="bg2">
                    <a:lumMod val="25000"/>
                  </a:schemeClr>
                </a:solidFill>
                <a:latin typeface="Arial"/>
                <a:cs typeface="Arial"/>
              </a:rPr>
              <a:t>Blood Patch - technique</a:t>
            </a:r>
            <a:endParaRPr lang="en-US" sz="2400" dirty="0">
              <a:solidFill>
                <a:schemeClr val="bg2">
                  <a:lumMod val="25000"/>
                </a:schemeClr>
              </a:solidFill>
              <a:latin typeface="Arial"/>
              <a:cs typeface="Arial"/>
            </a:endParaRPr>
          </a:p>
          <a:p>
            <a:pPr marL="742950" lvl="1" indent="-285750">
              <a:buFontTx/>
              <a:buChar char="-"/>
            </a:pPr>
            <a:endParaRPr lang="en-US" sz="2000" dirty="0">
              <a:solidFill>
                <a:schemeClr val="bg2">
                  <a:lumMod val="25000"/>
                </a:schemeClr>
              </a:solidFill>
              <a:latin typeface="Arial"/>
              <a:cs typeface="Arial"/>
            </a:endParaRPr>
          </a:p>
          <a:p>
            <a:pPr lvl="1"/>
            <a:endParaRPr lang="en-US" sz="2000" dirty="0">
              <a:solidFill>
                <a:schemeClr val="bg2">
                  <a:lumMod val="25000"/>
                </a:schemeClr>
              </a:solidFill>
              <a:latin typeface="Arial"/>
              <a:cs typeface="Arial"/>
            </a:endParaRPr>
          </a:p>
        </p:txBody>
      </p:sp>
      <p:pic>
        <p:nvPicPr>
          <p:cNvPr id="9" name="Picture 8" descr="A person in a hospital bed&#10;&#10;Description automatically generated">
            <a:extLst>
              <a:ext uri="{FF2B5EF4-FFF2-40B4-BE49-F238E27FC236}">
                <a16:creationId xmlns:a16="http://schemas.microsoft.com/office/drawing/2014/main" id="{C3708531-908E-1997-CB7D-51933805F5A8}"/>
              </a:ext>
            </a:extLst>
          </p:cNvPr>
          <p:cNvPicPr>
            <a:picLocks noChangeAspect="1"/>
          </p:cNvPicPr>
          <p:nvPr/>
        </p:nvPicPr>
        <p:blipFill rotWithShape="1">
          <a:blip r:embed="rId4"/>
          <a:srcRect t="4161"/>
          <a:stretch/>
        </p:blipFill>
        <p:spPr>
          <a:xfrm>
            <a:off x="5576953" y="942673"/>
            <a:ext cx="3304244" cy="3098340"/>
          </a:xfrm>
          <a:prstGeom prst="rect">
            <a:avLst/>
          </a:prstGeom>
        </p:spPr>
      </p:pic>
      <p:sp>
        <p:nvSpPr>
          <p:cNvPr id="13" name="TextBox 12">
            <a:extLst>
              <a:ext uri="{FF2B5EF4-FFF2-40B4-BE49-F238E27FC236}">
                <a16:creationId xmlns:a16="http://schemas.microsoft.com/office/drawing/2014/main" id="{A83DC11A-3222-2EA4-60DB-72E61D36FF51}"/>
              </a:ext>
            </a:extLst>
          </p:cNvPr>
          <p:cNvSpPr txBox="1"/>
          <p:nvPr/>
        </p:nvSpPr>
        <p:spPr>
          <a:xfrm>
            <a:off x="6594713" y="4670098"/>
            <a:ext cx="3299634" cy="276999"/>
          </a:xfrm>
          <a:prstGeom prst="rect">
            <a:avLst/>
          </a:prstGeom>
          <a:noFill/>
        </p:spPr>
        <p:txBody>
          <a:bodyPr wrap="square" rtlCol="0">
            <a:spAutoFit/>
          </a:bodyPr>
          <a:lstStyle/>
          <a:p>
            <a:r>
              <a:rPr lang="en-GB" sz="1200" b="1" dirty="0">
                <a:solidFill>
                  <a:schemeClr val="tx2"/>
                </a:solidFill>
                <a:latin typeface="Arial" panose="020B0604020202020204" pitchFamily="34" charset="0"/>
                <a:cs typeface="Arial" panose="020B0604020202020204" pitchFamily="34" charset="0"/>
              </a:rPr>
              <a:t>IS Hasan et al J </a:t>
            </a:r>
            <a:r>
              <a:rPr lang="en-GB" sz="1200" b="1" dirty="0" err="1">
                <a:solidFill>
                  <a:schemeClr val="tx2"/>
                </a:solidFill>
                <a:latin typeface="Arial" panose="020B0604020202020204" pitchFamily="34" charset="0"/>
                <a:cs typeface="Arial" panose="020B0604020202020204" pitchFamily="34" charset="0"/>
              </a:rPr>
              <a:t>Thorac</a:t>
            </a:r>
            <a:r>
              <a:rPr lang="en-GB" sz="1200" b="1" dirty="0">
                <a:solidFill>
                  <a:schemeClr val="tx2"/>
                </a:solidFill>
                <a:latin typeface="Arial" panose="020B0604020202020204" pitchFamily="34" charset="0"/>
                <a:cs typeface="Arial" panose="020B0604020202020204" pitchFamily="34" charset="0"/>
              </a:rPr>
              <a:t> Dis 2021</a:t>
            </a:r>
          </a:p>
        </p:txBody>
      </p:sp>
      <p:sp>
        <p:nvSpPr>
          <p:cNvPr id="2" name="TextBox 1">
            <a:extLst>
              <a:ext uri="{FF2B5EF4-FFF2-40B4-BE49-F238E27FC236}">
                <a16:creationId xmlns:a16="http://schemas.microsoft.com/office/drawing/2014/main" id="{BED5334B-9E00-8233-E265-EA4F9707BA9D}"/>
              </a:ext>
            </a:extLst>
          </p:cNvPr>
          <p:cNvSpPr txBox="1"/>
          <p:nvPr/>
        </p:nvSpPr>
        <p:spPr>
          <a:xfrm>
            <a:off x="163705" y="4804910"/>
            <a:ext cx="3299634" cy="276999"/>
          </a:xfrm>
          <a:prstGeom prst="rect">
            <a:avLst/>
          </a:prstGeom>
          <a:noFill/>
        </p:spPr>
        <p:txBody>
          <a:bodyPr wrap="square" rtlCol="0">
            <a:spAutoFit/>
          </a:bodyPr>
          <a:lstStyle/>
          <a:p>
            <a:r>
              <a:rPr lang="en-GB" sz="1200" b="1" dirty="0">
                <a:solidFill>
                  <a:schemeClr val="tx2"/>
                </a:solidFill>
                <a:latin typeface="Arial" panose="020B0604020202020204" pitchFamily="34" charset="0"/>
                <a:cs typeface="Arial" panose="020B0604020202020204" pitchFamily="34" charset="0"/>
              </a:rPr>
              <a:t>BTS Clinical Procedures Statement 2023</a:t>
            </a:r>
          </a:p>
        </p:txBody>
      </p:sp>
    </p:spTree>
    <p:extLst>
      <p:ext uri="{BB962C8B-B14F-4D97-AF65-F5344CB8AC3E}">
        <p14:creationId xmlns:p14="http://schemas.microsoft.com/office/powerpoint/2010/main" val="709803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8197" y="1043892"/>
            <a:ext cx="7093589" cy="400110"/>
          </a:xfrm>
          <a:prstGeom prst="rect">
            <a:avLst/>
          </a:prstGeom>
        </p:spPr>
        <p:txBody>
          <a:bodyPr wrap="square">
            <a:spAutoFit/>
          </a:bodyPr>
          <a:lstStyle/>
          <a:p>
            <a:r>
              <a:rPr lang="en-US" sz="2000" b="1" dirty="0">
                <a:latin typeface="Arial"/>
                <a:cs typeface="Arial"/>
              </a:rPr>
              <a:t>Other highlights from the BTS statement</a:t>
            </a:r>
            <a:endParaRPr lang="en-US" sz="2000" dirty="0">
              <a:latin typeface="Arial"/>
              <a:cs typeface="Arial"/>
            </a:endParaRPr>
          </a:p>
        </p:txBody>
      </p:sp>
      <p:sp>
        <p:nvSpPr>
          <p:cNvPr id="5" name="TextBox 4">
            <a:extLst>
              <a:ext uri="{FF2B5EF4-FFF2-40B4-BE49-F238E27FC236}">
                <a16:creationId xmlns:a16="http://schemas.microsoft.com/office/drawing/2014/main" id="{61CAA100-73CA-2FE6-0A31-1DEB1A138867}"/>
              </a:ext>
            </a:extLst>
          </p:cNvPr>
          <p:cNvSpPr txBox="1"/>
          <p:nvPr/>
        </p:nvSpPr>
        <p:spPr>
          <a:xfrm>
            <a:off x="-4398" y="1769115"/>
            <a:ext cx="4576396" cy="2646878"/>
          </a:xfrm>
          <a:prstGeom prst="rect">
            <a:avLst/>
          </a:prstGeom>
          <a:noFill/>
        </p:spPr>
        <p:txBody>
          <a:bodyPr wrap="square">
            <a:spAutoFit/>
          </a:bodyPr>
          <a:lstStyle/>
          <a:p>
            <a:pPr marL="800100" lvl="1" indent="-342900">
              <a:spcBef>
                <a:spcPts val="600"/>
              </a:spcBef>
              <a:buFont typeface="Wingdings" pitchFamily="2" charset="2"/>
              <a:buChar char="Ø"/>
            </a:pPr>
            <a:r>
              <a:rPr lang="en-US" sz="1600" dirty="0">
                <a:solidFill>
                  <a:srgbClr val="133176"/>
                </a:solidFill>
                <a:latin typeface="Arial"/>
                <a:cs typeface="Arial"/>
              </a:rPr>
              <a:t>Pleural fluid diagnostics and sample collection guidance</a:t>
            </a:r>
          </a:p>
          <a:p>
            <a:pPr marL="800100" lvl="1" indent="-342900">
              <a:spcBef>
                <a:spcPts val="600"/>
              </a:spcBef>
              <a:buFont typeface="Wingdings" pitchFamily="2" charset="2"/>
              <a:buChar char="Ø"/>
            </a:pPr>
            <a:r>
              <a:rPr lang="en-US" sz="1600" dirty="0">
                <a:solidFill>
                  <a:srgbClr val="133176"/>
                </a:solidFill>
                <a:latin typeface="Arial"/>
                <a:cs typeface="Arial"/>
              </a:rPr>
              <a:t>Optimal speed and method of drainage in therapeutic aspiration</a:t>
            </a:r>
          </a:p>
          <a:p>
            <a:pPr marL="800100" lvl="1" indent="-342900">
              <a:spcBef>
                <a:spcPts val="600"/>
              </a:spcBef>
              <a:buFont typeface="Wingdings" pitchFamily="2" charset="2"/>
              <a:buChar char="Ø"/>
            </a:pPr>
            <a:r>
              <a:rPr lang="en-US" sz="1600" dirty="0">
                <a:solidFill>
                  <a:srgbClr val="133176"/>
                </a:solidFill>
                <a:latin typeface="Arial"/>
                <a:cs typeface="Arial"/>
              </a:rPr>
              <a:t>Management of REPO and surgical emphysema</a:t>
            </a:r>
          </a:p>
          <a:p>
            <a:pPr marL="800100" lvl="1" indent="-342900">
              <a:spcBef>
                <a:spcPts val="600"/>
              </a:spcBef>
              <a:buFont typeface="Wingdings" pitchFamily="2" charset="2"/>
              <a:buChar char="Ø"/>
            </a:pPr>
            <a:r>
              <a:rPr lang="en-US" sz="1600" dirty="0">
                <a:solidFill>
                  <a:srgbClr val="133176"/>
                </a:solidFill>
                <a:latin typeface="Arial"/>
                <a:cs typeface="Arial"/>
              </a:rPr>
              <a:t>Management of IPC related complications</a:t>
            </a:r>
          </a:p>
          <a:p>
            <a:pPr lvl="1">
              <a:spcBef>
                <a:spcPts val="600"/>
              </a:spcBef>
            </a:pPr>
            <a:endParaRPr lang="en-US" sz="1800" dirty="0">
              <a:solidFill>
                <a:srgbClr val="133176"/>
              </a:solidFill>
              <a:latin typeface="Arial"/>
              <a:cs typeface="Arial"/>
            </a:endParaRPr>
          </a:p>
        </p:txBody>
      </p:sp>
      <p:sp>
        <p:nvSpPr>
          <p:cNvPr id="8" name="TextBox 7">
            <a:extLst>
              <a:ext uri="{FF2B5EF4-FFF2-40B4-BE49-F238E27FC236}">
                <a16:creationId xmlns:a16="http://schemas.microsoft.com/office/drawing/2014/main" id="{2942FE05-6C46-A22D-0FF4-FEDA8C515E3E}"/>
              </a:ext>
            </a:extLst>
          </p:cNvPr>
          <p:cNvSpPr txBox="1"/>
          <p:nvPr/>
        </p:nvSpPr>
        <p:spPr>
          <a:xfrm>
            <a:off x="4476692" y="1769115"/>
            <a:ext cx="4576396" cy="1723549"/>
          </a:xfrm>
          <a:prstGeom prst="rect">
            <a:avLst/>
          </a:prstGeom>
          <a:noFill/>
        </p:spPr>
        <p:txBody>
          <a:bodyPr wrap="square">
            <a:spAutoFit/>
          </a:bodyPr>
          <a:lstStyle/>
          <a:p>
            <a:pPr marL="800100" lvl="1" indent="-342900">
              <a:spcBef>
                <a:spcPts val="600"/>
              </a:spcBef>
              <a:buFont typeface="Wingdings" pitchFamily="2" charset="2"/>
              <a:buChar char="Ø"/>
            </a:pPr>
            <a:r>
              <a:rPr lang="en-US" sz="1600" dirty="0">
                <a:solidFill>
                  <a:srgbClr val="133176"/>
                </a:solidFill>
                <a:latin typeface="Arial"/>
                <a:cs typeface="Arial"/>
              </a:rPr>
              <a:t>IPCs in patients undergoing systemic chemotherapy with possible neutropenic side effects</a:t>
            </a:r>
          </a:p>
          <a:p>
            <a:pPr marL="800100" lvl="1" indent="-342900">
              <a:spcBef>
                <a:spcPts val="600"/>
              </a:spcBef>
              <a:buFont typeface="Wingdings" pitchFamily="2" charset="2"/>
              <a:buChar char="Ø"/>
            </a:pPr>
            <a:r>
              <a:rPr lang="en-US" sz="1600" dirty="0">
                <a:solidFill>
                  <a:srgbClr val="133176"/>
                </a:solidFill>
                <a:latin typeface="Arial"/>
                <a:cs typeface="Arial"/>
              </a:rPr>
              <a:t>IPC use in transudative non-MPE</a:t>
            </a:r>
          </a:p>
          <a:p>
            <a:pPr marL="800100" lvl="1" indent="-342900">
              <a:spcBef>
                <a:spcPts val="600"/>
              </a:spcBef>
              <a:buFont typeface="Wingdings" pitchFamily="2" charset="2"/>
              <a:buChar char="Ø"/>
            </a:pPr>
            <a:r>
              <a:rPr lang="en-US" sz="1600" dirty="0">
                <a:solidFill>
                  <a:srgbClr val="133176"/>
                </a:solidFill>
                <a:latin typeface="Arial"/>
                <a:cs typeface="Arial"/>
              </a:rPr>
              <a:t>LAT troubleshooting guidance (Appendix 4)</a:t>
            </a:r>
          </a:p>
        </p:txBody>
      </p:sp>
    </p:spTree>
    <p:extLst>
      <p:ext uri="{BB962C8B-B14F-4D97-AF65-F5344CB8AC3E}">
        <p14:creationId xmlns:p14="http://schemas.microsoft.com/office/powerpoint/2010/main" val="3541250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48197" y="1043892"/>
            <a:ext cx="7093589" cy="400110"/>
          </a:xfrm>
          <a:prstGeom prst="rect">
            <a:avLst/>
          </a:prstGeom>
        </p:spPr>
        <p:txBody>
          <a:bodyPr wrap="square">
            <a:spAutoFit/>
          </a:bodyPr>
          <a:lstStyle/>
          <a:p>
            <a:r>
              <a:rPr lang="en-US" sz="2000" b="1" dirty="0">
                <a:solidFill>
                  <a:schemeClr val="tx2"/>
                </a:solidFill>
                <a:latin typeface="Arial"/>
                <a:cs typeface="Arial"/>
              </a:rPr>
              <a:t>Conclusion</a:t>
            </a:r>
            <a:endParaRPr lang="en-US" sz="2000" dirty="0">
              <a:solidFill>
                <a:schemeClr val="tx2"/>
              </a:solidFill>
              <a:latin typeface="Arial"/>
              <a:cs typeface="Arial"/>
            </a:endParaRPr>
          </a:p>
        </p:txBody>
      </p:sp>
      <p:sp>
        <p:nvSpPr>
          <p:cNvPr id="2" name="TextBox 1">
            <a:extLst>
              <a:ext uri="{FF2B5EF4-FFF2-40B4-BE49-F238E27FC236}">
                <a16:creationId xmlns:a16="http://schemas.microsoft.com/office/drawing/2014/main" id="{D9A7BB16-78BA-D09F-8504-6C9BA8A39688}"/>
              </a:ext>
            </a:extLst>
          </p:cNvPr>
          <p:cNvSpPr txBox="1"/>
          <p:nvPr/>
        </p:nvSpPr>
        <p:spPr>
          <a:xfrm>
            <a:off x="660727" y="1870095"/>
            <a:ext cx="7256901" cy="252376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1600" dirty="0">
                <a:latin typeface="Arial" panose="020B0604020202020204" pitchFamily="34" charset="0"/>
                <a:cs typeface="Arial" panose="020B0604020202020204" pitchFamily="34" charset="0"/>
              </a:rPr>
              <a:t>In the year 2019/20, we collectively undertook 21,659 pleural aspirations in England </a:t>
            </a:r>
          </a:p>
          <a:p>
            <a:pPr marL="285750" indent="-285750">
              <a:spcBef>
                <a:spcPts val="1200"/>
              </a:spcBef>
              <a:buFont typeface="Arial" panose="020B0604020202020204" pitchFamily="34" charset="0"/>
              <a:buChar char="•"/>
            </a:pPr>
            <a:r>
              <a:rPr lang="en-GB" sz="1600" dirty="0">
                <a:latin typeface="Arial" panose="020B0604020202020204" pitchFamily="34" charset="0"/>
                <a:cs typeface="Arial" panose="020B0604020202020204" pitchFamily="34" charset="0"/>
              </a:rPr>
              <a:t>We now have an abundance of data to drive high quality practice</a:t>
            </a:r>
          </a:p>
          <a:p>
            <a:pPr marL="285750" indent="-285750">
              <a:spcBef>
                <a:spcPts val="1200"/>
              </a:spcBef>
              <a:buFont typeface="Arial" panose="020B0604020202020204" pitchFamily="34" charset="0"/>
              <a:buChar char="•"/>
            </a:pPr>
            <a:r>
              <a:rPr lang="en-GB" sz="1600" dirty="0">
                <a:latin typeface="Arial" panose="020B0604020202020204" pitchFamily="34" charset="0"/>
                <a:cs typeface="Arial" panose="020B0604020202020204" pitchFamily="34" charset="0"/>
              </a:rPr>
              <a:t>In the context of NPSA’s related to pleural procedures the onus is on us as operators and physicians responsible for services that we run them to the highest standards</a:t>
            </a:r>
          </a:p>
          <a:p>
            <a:pPr marL="285750" indent="-285750">
              <a:spcBef>
                <a:spcPts val="1200"/>
              </a:spcBef>
              <a:buFont typeface="Arial" panose="020B0604020202020204" pitchFamily="34" charset="0"/>
              <a:buChar char="•"/>
            </a:pPr>
            <a:r>
              <a:rPr lang="en-GB" sz="1600" dirty="0">
                <a:latin typeface="Arial" panose="020B0604020202020204" pitchFamily="34" charset="0"/>
                <a:cs typeface="Arial" panose="020B0604020202020204" pitchFamily="34" charset="0"/>
              </a:rPr>
              <a:t>The BTS 2023 clinical statement provides a comprehensive pleural intervention guide</a:t>
            </a:r>
          </a:p>
        </p:txBody>
      </p:sp>
    </p:spTree>
    <p:extLst>
      <p:ext uri="{BB962C8B-B14F-4D97-AF65-F5344CB8AC3E}">
        <p14:creationId xmlns:p14="http://schemas.microsoft.com/office/powerpoint/2010/main" val="4062916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2556081" y="2571750"/>
            <a:ext cx="7093589" cy="400110"/>
          </a:xfrm>
          <a:prstGeom prst="rect">
            <a:avLst/>
          </a:prstGeom>
        </p:spPr>
        <p:txBody>
          <a:bodyPr wrap="square">
            <a:spAutoFit/>
          </a:bodyPr>
          <a:lstStyle/>
          <a:p>
            <a:r>
              <a:rPr lang="en-US" sz="2000" b="1" dirty="0">
                <a:solidFill>
                  <a:schemeClr val="tx2"/>
                </a:solidFill>
                <a:latin typeface="Arial"/>
                <a:cs typeface="Arial"/>
              </a:rPr>
              <a:t>Thank you for your attention</a:t>
            </a:r>
          </a:p>
        </p:txBody>
      </p:sp>
    </p:spTree>
    <p:extLst>
      <p:ext uri="{BB962C8B-B14F-4D97-AF65-F5344CB8AC3E}">
        <p14:creationId xmlns:p14="http://schemas.microsoft.com/office/powerpoint/2010/main" val="88740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medical procedure&#10;&#10;Description automatically generated">
            <a:extLst>
              <a:ext uri="{FF2B5EF4-FFF2-40B4-BE49-F238E27FC236}">
                <a16:creationId xmlns:a16="http://schemas.microsoft.com/office/drawing/2014/main" id="{F13383BE-B036-7950-0813-9C2798302D63}"/>
              </a:ext>
            </a:extLst>
          </p:cNvPr>
          <p:cNvPicPr>
            <a:picLocks noChangeAspect="1"/>
          </p:cNvPicPr>
          <p:nvPr/>
        </p:nvPicPr>
        <p:blipFill rotWithShape="1">
          <a:blip r:embed="rId3"/>
          <a:srcRect l="17348" r="4459"/>
          <a:stretch/>
        </p:blipFill>
        <p:spPr>
          <a:xfrm>
            <a:off x="1936740" y="1114387"/>
            <a:ext cx="5270519" cy="184068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EAD02BD-9323-2DD3-B3C1-6EDDFABBBD6A}"/>
              </a:ext>
            </a:extLst>
          </p:cNvPr>
          <p:cNvSpPr txBox="1"/>
          <p:nvPr/>
        </p:nvSpPr>
        <p:spPr>
          <a:xfrm>
            <a:off x="382541" y="3259788"/>
            <a:ext cx="3922737" cy="1477328"/>
          </a:xfrm>
          <a:prstGeom prst="rect">
            <a:avLst/>
          </a:prstGeom>
          <a:noFill/>
        </p:spPr>
        <p:txBody>
          <a:bodyPr wrap="square" rtlCol="0">
            <a:spAutoFit/>
          </a:bodyPr>
          <a:lstStyle/>
          <a:p>
            <a:pPr marL="285750" indent="-285750">
              <a:spcBef>
                <a:spcPts val="600"/>
              </a:spcBef>
              <a:buFont typeface="Wingdings" pitchFamily="2" charset="2"/>
              <a:buChar char="ü"/>
            </a:pPr>
            <a:r>
              <a:rPr lang="en-GB" sz="1600" dirty="0">
                <a:solidFill>
                  <a:schemeClr val="accent3">
                    <a:lumMod val="50000"/>
                  </a:schemeClr>
                </a:solidFill>
                <a:latin typeface="Arial" panose="020B0604020202020204" pitchFamily="34" charset="0"/>
                <a:cs typeface="Arial" panose="020B0604020202020204" pitchFamily="34" charset="0"/>
              </a:rPr>
              <a:t>Safety and preparation for pleural procedures</a:t>
            </a:r>
          </a:p>
          <a:p>
            <a:pPr marL="285750" indent="-285750">
              <a:spcBef>
                <a:spcPts val="600"/>
              </a:spcBef>
              <a:buFont typeface="Wingdings" pitchFamily="2" charset="2"/>
              <a:buChar char="ü"/>
            </a:pPr>
            <a:r>
              <a:rPr lang="en-GB" sz="1600" dirty="0">
                <a:solidFill>
                  <a:schemeClr val="accent3">
                    <a:lumMod val="50000"/>
                  </a:schemeClr>
                </a:solidFill>
                <a:latin typeface="Arial" panose="020B0604020202020204" pitchFamily="34" charset="0"/>
                <a:cs typeface="Arial" panose="020B0604020202020204" pitchFamily="34" charset="0"/>
              </a:rPr>
              <a:t>Pleural aspiration (dx and therapeutic)</a:t>
            </a:r>
          </a:p>
          <a:p>
            <a:pPr marL="285750" indent="-285750">
              <a:spcBef>
                <a:spcPts val="600"/>
              </a:spcBef>
              <a:buFont typeface="Wingdings" pitchFamily="2" charset="2"/>
              <a:buChar char="ü"/>
            </a:pPr>
            <a:r>
              <a:rPr lang="en-GB" sz="1600" dirty="0">
                <a:solidFill>
                  <a:schemeClr val="accent3">
                    <a:lumMod val="50000"/>
                  </a:schemeClr>
                </a:solidFill>
                <a:latin typeface="Arial" panose="020B0604020202020204" pitchFamily="34" charset="0"/>
                <a:cs typeface="Arial" panose="020B0604020202020204" pitchFamily="34" charset="0"/>
              </a:rPr>
              <a:t>Intercostal drains (</a:t>
            </a:r>
            <a:r>
              <a:rPr lang="en-GB" sz="1600" dirty="0" err="1">
                <a:solidFill>
                  <a:schemeClr val="accent3">
                    <a:lumMod val="50000"/>
                  </a:schemeClr>
                </a:solidFill>
                <a:latin typeface="Arial" panose="020B0604020202020204" pitchFamily="34" charset="0"/>
                <a:cs typeface="Arial" panose="020B0604020202020204" pitchFamily="34" charset="0"/>
              </a:rPr>
              <a:t>seldinger</a:t>
            </a:r>
            <a:r>
              <a:rPr lang="en-GB" sz="1600" dirty="0">
                <a:solidFill>
                  <a:schemeClr val="accent3">
                    <a:lumMod val="50000"/>
                  </a:schemeClr>
                </a:solidFill>
                <a:latin typeface="Arial" panose="020B0604020202020204" pitchFamily="34" charset="0"/>
                <a:cs typeface="Arial" panose="020B0604020202020204" pitchFamily="34" charset="0"/>
              </a:rPr>
              <a:t> and blunt dissection)</a:t>
            </a:r>
          </a:p>
        </p:txBody>
      </p:sp>
      <p:sp>
        <p:nvSpPr>
          <p:cNvPr id="9" name="TextBox 8">
            <a:extLst>
              <a:ext uri="{FF2B5EF4-FFF2-40B4-BE49-F238E27FC236}">
                <a16:creationId xmlns:a16="http://schemas.microsoft.com/office/drawing/2014/main" id="{5758CFAD-CBAD-2C26-60B4-D3FA130C26E0}"/>
              </a:ext>
            </a:extLst>
          </p:cNvPr>
          <p:cNvSpPr txBox="1"/>
          <p:nvPr/>
        </p:nvSpPr>
        <p:spPr>
          <a:xfrm>
            <a:off x="4896797" y="3259788"/>
            <a:ext cx="3736185" cy="1231106"/>
          </a:xfrm>
          <a:prstGeom prst="rect">
            <a:avLst/>
          </a:prstGeom>
          <a:noFill/>
        </p:spPr>
        <p:txBody>
          <a:bodyPr wrap="square">
            <a:spAutoFit/>
          </a:bodyPr>
          <a:lstStyle/>
          <a:p>
            <a:pPr marL="285750" indent="-285750">
              <a:spcBef>
                <a:spcPts val="600"/>
              </a:spcBef>
              <a:buFont typeface="Wingdings" pitchFamily="2" charset="2"/>
              <a:buChar char="ü"/>
            </a:pPr>
            <a:r>
              <a:rPr lang="en-GB" sz="1600" dirty="0">
                <a:solidFill>
                  <a:schemeClr val="accent3">
                    <a:lumMod val="50000"/>
                  </a:schemeClr>
                </a:solidFill>
                <a:latin typeface="Arial" panose="020B0604020202020204" pitchFamily="34" charset="0"/>
                <a:cs typeface="Arial" panose="020B0604020202020204" pitchFamily="34" charset="0"/>
              </a:rPr>
              <a:t>IPC insertion, management and removal</a:t>
            </a:r>
          </a:p>
          <a:p>
            <a:pPr marL="285750" indent="-285750">
              <a:spcBef>
                <a:spcPts val="600"/>
              </a:spcBef>
              <a:buFont typeface="Wingdings" pitchFamily="2" charset="2"/>
              <a:buChar char="ü"/>
            </a:pPr>
            <a:r>
              <a:rPr lang="en-GB" sz="1600" dirty="0">
                <a:solidFill>
                  <a:schemeClr val="accent3">
                    <a:lumMod val="50000"/>
                  </a:schemeClr>
                </a:solidFill>
                <a:latin typeface="Arial" panose="020B0604020202020204" pitchFamily="34" charset="0"/>
                <a:cs typeface="Arial" panose="020B0604020202020204" pitchFamily="34" charset="0"/>
              </a:rPr>
              <a:t>Ultrasound guided pleural biopsy </a:t>
            </a:r>
          </a:p>
          <a:p>
            <a:pPr marL="285750" indent="-285750">
              <a:spcBef>
                <a:spcPts val="600"/>
              </a:spcBef>
              <a:buFont typeface="Wingdings" pitchFamily="2" charset="2"/>
              <a:buChar char="ü"/>
            </a:pPr>
            <a:r>
              <a:rPr lang="en-GB" sz="1600" dirty="0">
                <a:solidFill>
                  <a:schemeClr val="accent3">
                    <a:lumMod val="50000"/>
                  </a:schemeClr>
                </a:solidFill>
                <a:latin typeface="Arial" panose="020B0604020202020204" pitchFamily="34" charset="0"/>
                <a:cs typeface="Arial" panose="020B0604020202020204" pitchFamily="34" charset="0"/>
              </a:rPr>
              <a:t>Medical Thoracoscopy</a:t>
            </a:r>
          </a:p>
        </p:txBody>
      </p:sp>
    </p:spTree>
    <p:extLst>
      <p:ext uri="{BB962C8B-B14F-4D97-AF65-F5344CB8AC3E}">
        <p14:creationId xmlns:p14="http://schemas.microsoft.com/office/powerpoint/2010/main" val="195104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7DA2B5-11FA-DB24-226B-B433C6FECE2E}"/>
              </a:ext>
            </a:extLst>
          </p:cNvPr>
          <p:cNvSpPr/>
          <p:nvPr/>
        </p:nvSpPr>
        <p:spPr>
          <a:xfrm>
            <a:off x="3055171" y="927476"/>
            <a:ext cx="3191969" cy="446641"/>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b="1" dirty="0">
                <a:solidFill>
                  <a:schemeClr val="tx1"/>
                </a:solidFill>
                <a:latin typeface="Arial" panose="020B0604020202020204" pitchFamily="34" charset="0"/>
                <a:cs typeface="Arial" panose="020B0604020202020204" pitchFamily="34" charset="0"/>
              </a:rPr>
              <a:t>Review of the evidence</a:t>
            </a:r>
          </a:p>
        </p:txBody>
      </p:sp>
      <p:sp>
        <p:nvSpPr>
          <p:cNvPr id="5" name="Rectangle 4">
            <a:extLst>
              <a:ext uri="{FF2B5EF4-FFF2-40B4-BE49-F238E27FC236}">
                <a16:creationId xmlns:a16="http://schemas.microsoft.com/office/drawing/2014/main" id="{FF1A7848-594B-9ECF-48DA-D4F7C36FA6E0}"/>
              </a:ext>
            </a:extLst>
          </p:cNvPr>
          <p:cNvSpPr/>
          <p:nvPr/>
        </p:nvSpPr>
        <p:spPr>
          <a:xfrm>
            <a:off x="5868851" y="1570834"/>
            <a:ext cx="1837612" cy="682593"/>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dirty="0">
                <a:solidFill>
                  <a:schemeClr val="tx1"/>
                </a:solidFill>
                <a:latin typeface="Arial" panose="020B0604020202020204" pitchFamily="34" charset="0"/>
                <a:cs typeface="Arial" panose="020B0604020202020204" pitchFamily="34" charset="0"/>
              </a:rPr>
              <a:t>Indications and contraindications</a:t>
            </a:r>
          </a:p>
        </p:txBody>
      </p:sp>
      <p:sp>
        <p:nvSpPr>
          <p:cNvPr id="7" name="Rectangle 6">
            <a:extLst>
              <a:ext uri="{FF2B5EF4-FFF2-40B4-BE49-F238E27FC236}">
                <a16:creationId xmlns:a16="http://schemas.microsoft.com/office/drawing/2014/main" id="{A3A14346-4370-9BD4-485B-666088B7F783}"/>
              </a:ext>
            </a:extLst>
          </p:cNvPr>
          <p:cNvSpPr/>
          <p:nvPr/>
        </p:nvSpPr>
        <p:spPr>
          <a:xfrm>
            <a:off x="6406423" y="2602567"/>
            <a:ext cx="1522779" cy="682593"/>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dirty="0">
                <a:solidFill>
                  <a:schemeClr val="tx1"/>
                </a:solidFill>
                <a:latin typeface="Arial" panose="020B0604020202020204" pitchFamily="34" charset="0"/>
                <a:cs typeface="Arial" panose="020B0604020202020204" pitchFamily="34" charset="0"/>
              </a:rPr>
              <a:t>Complications (and rates)</a:t>
            </a:r>
          </a:p>
        </p:txBody>
      </p:sp>
      <p:sp>
        <p:nvSpPr>
          <p:cNvPr id="8" name="Rectangle 7">
            <a:extLst>
              <a:ext uri="{FF2B5EF4-FFF2-40B4-BE49-F238E27FC236}">
                <a16:creationId xmlns:a16="http://schemas.microsoft.com/office/drawing/2014/main" id="{814EDF62-B808-7C15-BA54-1AE2969BCD7B}"/>
              </a:ext>
            </a:extLst>
          </p:cNvPr>
          <p:cNvSpPr/>
          <p:nvPr/>
        </p:nvSpPr>
        <p:spPr>
          <a:xfrm>
            <a:off x="2028319" y="1598351"/>
            <a:ext cx="1414064" cy="656341"/>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dirty="0">
                <a:solidFill>
                  <a:schemeClr val="tx1"/>
                </a:solidFill>
                <a:latin typeface="Arial" panose="020B0604020202020204" pitchFamily="34" charset="0"/>
                <a:cs typeface="Arial" panose="020B0604020202020204" pitchFamily="34" charset="0"/>
              </a:rPr>
              <a:t>Patient selection</a:t>
            </a:r>
          </a:p>
        </p:txBody>
      </p:sp>
      <p:sp>
        <p:nvSpPr>
          <p:cNvPr id="9" name="Rectangle 8">
            <a:extLst>
              <a:ext uri="{FF2B5EF4-FFF2-40B4-BE49-F238E27FC236}">
                <a16:creationId xmlns:a16="http://schemas.microsoft.com/office/drawing/2014/main" id="{F34DB921-4AEF-0BE5-F9B5-76E11E7973A0}"/>
              </a:ext>
            </a:extLst>
          </p:cNvPr>
          <p:cNvSpPr/>
          <p:nvPr/>
        </p:nvSpPr>
        <p:spPr>
          <a:xfrm>
            <a:off x="3989557" y="4057409"/>
            <a:ext cx="1414064" cy="682591"/>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dirty="0">
                <a:solidFill>
                  <a:schemeClr val="tx1"/>
                </a:solidFill>
                <a:latin typeface="Arial" panose="020B0604020202020204" pitchFamily="34" charset="0"/>
                <a:cs typeface="Arial" panose="020B0604020202020204" pitchFamily="34" charset="0"/>
              </a:rPr>
              <a:t>Peri-procedural care</a:t>
            </a:r>
          </a:p>
        </p:txBody>
      </p:sp>
      <p:sp>
        <p:nvSpPr>
          <p:cNvPr id="17" name="Rectangle 16">
            <a:extLst>
              <a:ext uri="{FF2B5EF4-FFF2-40B4-BE49-F238E27FC236}">
                <a16:creationId xmlns:a16="http://schemas.microsoft.com/office/drawing/2014/main" id="{4C968A78-B016-14D5-85F7-C566F5977429}"/>
              </a:ext>
            </a:extLst>
          </p:cNvPr>
          <p:cNvSpPr/>
          <p:nvPr/>
        </p:nvSpPr>
        <p:spPr>
          <a:xfrm>
            <a:off x="3563384" y="2576352"/>
            <a:ext cx="2062512" cy="682592"/>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b="1" dirty="0">
                <a:latin typeface="Arial" panose="020B0604020202020204" pitchFamily="34" charset="0"/>
                <a:cs typeface="Arial" panose="020B0604020202020204" pitchFamily="34" charset="0"/>
              </a:rPr>
              <a:t>Clinical practice points</a:t>
            </a:r>
          </a:p>
        </p:txBody>
      </p:sp>
      <p:sp>
        <p:nvSpPr>
          <p:cNvPr id="18" name="Rectangle 17">
            <a:extLst>
              <a:ext uri="{FF2B5EF4-FFF2-40B4-BE49-F238E27FC236}">
                <a16:creationId xmlns:a16="http://schemas.microsoft.com/office/drawing/2014/main" id="{FF5C6453-5487-27C9-B49C-CF647327E13D}"/>
              </a:ext>
            </a:extLst>
          </p:cNvPr>
          <p:cNvSpPr/>
          <p:nvPr/>
        </p:nvSpPr>
        <p:spPr>
          <a:xfrm>
            <a:off x="1344144" y="2608914"/>
            <a:ext cx="1628689" cy="626575"/>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dirty="0">
                <a:solidFill>
                  <a:schemeClr val="tx1"/>
                </a:solidFill>
                <a:latin typeface="Arial" panose="020B0604020202020204" pitchFamily="34" charset="0"/>
                <a:cs typeface="Arial" panose="020B0604020202020204" pitchFamily="34" charset="0"/>
              </a:rPr>
              <a:t>Troubleshooting</a:t>
            </a:r>
          </a:p>
        </p:txBody>
      </p:sp>
      <p:sp>
        <p:nvSpPr>
          <p:cNvPr id="19" name="Rectangle 18">
            <a:extLst>
              <a:ext uri="{FF2B5EF4-FFF2-40B4-BE49-F238E27FC236}">
                <a16:creationId xmlns:a16="http://schemas.microsoft.com/office/drawing/2014/main" id="{8721D42A-B24A-BA8F-E70F-71288382184B}"/>
              </a:ext>
            </a:extLst>
          </p:cNvPr>
          <p:cNvSpPr/>
          <p:nvPr/>
        </p:nvSpPr>
        <p:spPr>
          <a:xfrm>
            <a:off x="2028319" y="3569024"/>
            <a:ext cx="1414064" cy="739585"/>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dirty="0">
                <a:solidFill>
                  <a:schemeClr val="tx1"/>
                </a:solidFill>
                <a:latin typeface="Arial" panose="020B0604020202020204" pitchFamily="34" charset="0"/>
                <a:cs typeface="Arial" panose="020B0604020202020204" pitchFamily="34" charset="0"/>
              </a:rPr>
              <a:t>‘How to’ guide (appendix)</a:t>
            </a:r>
          </a:p>
        </p:txBody>
      </p:sp>
      <p:sp>
        <p:nvSpPr>
          <p:cNvPr id="6" name="Rectangle 5">
            <a:extLst>
              <a:ext uri="{FF2B5EF4-FFF2-40B4-BE49-F238E27FC236}">
                <a16:creationId xmlns:a16="http://schemas.microsoft.com/office/drawing/2014/main" id="{7E14CFD4-D082-FCFF-9844-F615DFFEF118}"/>
              </a:ext>
            </a:extLst>
          </p:cNvPr>
          <p:cNvSpPr/>
          <p:nvPr/>
        </p:nvSpPr>
        <p:spPr>
          <a:xfrm>
            <a:off x="199526" y="884454"/>
            <a:ext cx="5546614" cy="1077218"/>
          </a:xfrm>
          <a:prstGeom prst="rect">
            <a:avLst/>
          </a:prstGeom>
        </p:spPr>
        <p:txBody>
          <a:bodyPr wrap="square">
            <a:spAutoFit/>
          </a:bodyPr>
          <a:lstStyle/>
          <a:p>
            <a:r>
              <a:rPr lang="en-US" sz="2400" b="1" dirty="0">
                <a:solidFill>
                  <a:schemeClr val="tx2"/>
                </a:solidFill>
                <a:latin typeface="Arial"/>
                <a:cs typeface="Arial"/>
              </a:rPr>
              <a:t>Procedures</a:t>
            </a:r>
            <a:endParaRPr lang="en-US" sz="2400" dirty="0">
              <a:solidFill>
                <a:schemeClr val="tx2"/>
              </a:solidFill>
              <a:latin typeface="Arial"/>
              <a:cs typeface="Arial"/>
            </a:endParaRPr>
          </a:p>
          <a:p>
            <a:pPr marL="742950" lvl="1" indent="-285750">
              <a:buFontTx/>
              <a:buChar char="-"/>
            </a:pPr>
            <a:endParaRPr lang="en-US" sz="2000" dirty="0">
              <a:solidFill>
                <a:schemeClr val="tx2"/>
              </a:solidFill>
              <a:latin typeface="Arial"/>
              <a:cs typeface="Arial"/>
            </a:endParaRPr>
          </a:p>
          <a:p>
            <a:pPr lvl="1"/>
            <a:endParaRPr lang="en-US" sz="2000" dirty="0">
              <a:solidFill>
                <a:schemeClr val="tx2"/>
              </a:solidFill>
              <a:latin typeface="Arial"/>
              <a:cs typeface="Arial"/>
            </a:endParaRPr>
          </a:p>
        </p:txBody>
      </p:sp>
      <p:sp>
        <p:nvSpPr>
          <p:cNvPr id="21" name="Rectangle 20">
            <a:extLst>
              <a:ext uri="{FF2B5EF4-FFF2-40B4-BE49-F238E27FC236}">
                <a16:creationId xmlns:a16="http://schemas.microsoft.com/office/drawing/2014/main" id="{DB139D20-AE1D-39AF-7144-BE8FEA9543D7}"/>
              </a:ext>
            </a:extLst>
          </p:cNvPr>
          <p:cNvSpPr/>
          <p:nvPr/>
        </p:nvSpPr>
        <p:spPr>
          <a:xfrm>
            <a:off x="5919007" y="3667023"/>
            <a:ext cx="1522779" cy="682593"/>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1400" dirty="0">
                <a:solidFill>
                  <a:schemeClr val="tx1"/>
                </a:solidFill>
                <a:latin typeface="Arial" panose="020B0604020202020204" pitchFamily="34" charset="0"/>
                <a:cs typeface="Arial" panose="020B0604020202020204" pitchFamily="34" charset="0"/>
              </a:rPr>
              <a:t>Informed consent</a:t>
            </a:r>
          </a:p>
        </p:txBody>
      </p:sp>
    </p:spTree>
    <p:extLst>
      <p:ext uri="{BB962C8B-B14F-4D97-AF65-F5344CB8AC3E}">
        <p14:creationId xmlns:p14="http://schemas.microsoft.com/office/powerpoint/2010/main" val="26775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54732" y="1515249"/>
            <a:ext cx="3865597" cy="3323987"/>
          </a:xfrm>
          <a:prstGeom prst="rect">
            <a:avLst/>
          </a:prstGeom>
        </p:spPr>
        <p:txBody>
          <a:bodyPr wrap="square">
            <a:spAutoFit/>
          </a:bodyPr>
          <a:lstStyle/>
          <a:p>
            <a:endParaRPr lang="en-US" sz="1600" dirty="0">
              <a:latin typeface="Arial"/>
              <a:cs typeface="Arial"/>
            </a:endParaRPr>
          </a:p>
          <a:p>
            <a:pPr marL="342900" indent="-342900">
              <a:spcBef>
                <a:spcPts val="1200"/>
              </a:spcBef>
              <a:buFont typeface="Wingdings" pitchFamily="2" charset="2"/>
              <a:buChar char="Ø"/>
            </a:pPr>
            <a:r>
              <a:rPr lang="en-US" sz="1600" b="1" dirty="0">
                <a:latin typeface="Arial"/>
                <a:cs typeface="Arial"/>
              </a:rPr>
              <a:t>Suction and digital drain devices</a:t>
            </a:r>
          </a:p>
          <a:p>
            <a:pPr marL="342900" indent="-342900">
              <a:spcBef>
                <a:spcPts val="1200"/>
              </a:spcBef>
              <a:buFont typeface="Wingdings" pitchFamily="2" charset="2"/>
              <a:buChar char="Ø"/>
            </a:pPr>
            <a:r>
              <a:rPr lang="en-US" sz="1600" b="1" dirty="0">
                <a:latin typeface="Arial"/>
                <a:cs typeface="Arial"/>
              </a:rPr>
              <a:t>Ambulatory devices</a:t>
            </a:r>
          </a:p>
          <a:p>
            <a:pPr marL="342900" indent="-342900">
              <a:spcBef>
                <a:spcPts val="1200"/>
              </a:spcBef>
              <a:buFont typeface="Wingdings" pitchFamily="2" charset="2"/>
              <a:buChar char="Ø"/>
            </a:pPr>
            <a:r>
              <a:rPr lang="en-US" sz="1600" b="1" dirty="0">
                <a:latin typeface="Arial"/>
                <a:cs typeface="Arial"/>
              </a:rPr>
              <a:t>Intrapleural therapies</a:t>
            </a:r>
          </a:p>
          <a:p>
            <a:pPr marL="800100" lvl="1" indent="-342900">
              <a:spcBef>
                <a:spcPts val="600"/>
              </a:spcBef>
              <a:buFont typeface="Arial" panose="020B0604020202020204" pitchFamily="34" charset="0"/>
              <a:buChar char="•"/>
            </a:pPr>
            <a:r>
              <a:rPr lang="en-US" sz="1600" dirty="0">
                <a:latin typeface="Arial"/>
                <a:cs typeface="Arial"/>
              </a:rPr>
              <a:t>Talc slurry</a:t>
            </a:r>
          </a:p>
          <a:p>
            <a:pPr marL="800100" lvl="1" indent="-342900">
              <a:spcBef>
                <a:spcPts val="600"/>
              </a:spcBef>
              <a:buFont typeface="Arial" panose="020B0604020202020204" pitchFamily="34" charset="0"/>
              <a:buChar char="•"/>
            </a:pPr>
            <a:r>
              <a:rPr lang="en-US" sz="1600" dirty="0">
                <a:latin typeface="Arial"/>
                <a:cs typeface="Arial"/>
              </a:rPr>
              <a:t>Autologous blood patch</a:t>
            </a:r>
          </a:p>
          <a:p>
            <a:pPr marL="800100" lvl="1" indent="-342900">
              <a:spcBef>
                <a:spcPts val="600"/>
              </a:spcBef>
              <a:buFont typeface="Arial" panose="020B0604020202020204" pitchFamily="34" charset="0"/>
              <a:buChar char="•"/>
            </a:pPr>
            <a:r>
              <a:rPr lang="en-US" sz="1600" dirty="0">
                <a:latin typeface="Arial"/>
                <a:cs typeface="Arial"/>
              </a:rPr>
              <a:t>Fibrinolytics</a:t>
            </a:r>
          </a:p>
          <a:p>
            <a:pPr marL="800100" lvl="1" indent="-342900">
              <a:spcBef>
                <a:spcPts val="600"/>
              </a:spcBef>
              <a:buFont typeface="Arial" panose="020B0604020202020204" pitchFamily="34" charset="0"/>
              <a:buChar char="•"/>
            </a:pPr>
            <a:r>
              <a:rPr lang="en-US" sz="1600" dirty="0">
                <a:latin typeface="Arial"/>
                <a:cs typeface="Arial"/>
              </a:rPr>
              <a:t>Pleural irrigation</a:t>
            </a:r>
          </a:p>
          <a:p>
            <a:pPr marL="742950" lvl="1" indent="-285750">
              <a:buFontTx/>
              <a:buChar char="-"/>
            </a:pPr>
            <a:endParaRPr lang="en-US" sz="1600" dirty="0">
              <a:latin typeface="Arial"/>
              <a:cs typeface="Arial"/>
            </a:endParaRPr>
          </a:p>
          <a:p>
            <a:pPr lvl="1"/>
            <a:endParaRPr lang="en-US" sz="1600" dirty="0">
              <a:latin typeface="Arial"/>
              <a:cs typeface="Arial"/>
            </a:endParaRPr>
          </a:p>
        </p:txBody>
      </p:sp>
      <p:sp>
        <p:nvSpPr>
          <p:cNvPr id="4" name="TextBox 3">
            <a:extLst>
              <a:ext uri="{FF2B5EF4-FFF2-40B4-BE49-F238E27FC236}">
                <a16:creationId xmlns:a16="http://schemas.microsoft.com/office/drawing/2014/main" id="{D4C39997-BCC3-7D77-A686-8BFAE68571D8}"/>
              </a:ext>
            </a:extLst>
          </p:cNvPr>
          <p:cNvSpPr txBox="1"/>
          <p:nvPr/>
        </p:nvSpPr>
        <p:spPr>
          <a:xfrm>
            <a:off x="172799" y="1128231"/>
            <a:ext cx="5924012" cy="461665"/>
          </a:xfrm>
          <a:prstGeom prst="rect">
            <a:avLst/>
          </a:prstGeom>
          <a:noFill/>
        </p:spPr>
        <p:txBody>
          <a:bodyPr wrap="square">
            <a:spAutoFit/>
          </a:bodyPr>
          <a:lstStyle/>
          <a:p>
            <a:r>
              <a:rPr lang="en-US" sz="2400" b="1" dirty="0">
                <a:solidFill>
                  <a:schemeClr val="tx2"/>
                </a:solidFill>
                <a:latin typeface="Arial"/>
                <a:cs typeface="Arial"/>
              </a:rPr>
              <a:t>Appendices</a:t>
            </a:r>
          </a:p>
        </p:txBody>
      </p:sp>
      <p:sp>
        <p:nvSpPr>
          <p:cNvPr id="5" name="Rectangle 4">
            <a:extLst>
              <a:ext uri="{FF2B5EF4-FFF2-40B4-BE49-F238E27FC236}">
                <a16:creationId xmlns:a16="http://schemas.microsoft.com/office/drawing/2014/main" id="{5B924536-AB44-E843-5078-E1263B483F02}"/>
              </a:ext>
            </a:extLst>
          </p:cNvPr>
          <p:cNvSpPr/>
          <p:nvPr/>
        </p:nvSpPr>
        <p:spPr>
          <a:xfrm>
            <a:off x="4923673" y="1468549"/>
            <a:ext cx="3699628" cy="3431709"/>
          </a:xfrm>
          <a:prstGeom prst="rect">
            <a:avLst/>
          </a:prstGeom>
        </p:spPr>
        <p:txBody>
          <a:bodyPr wrap="square">
            <a:spAutoFit/>
          </a:bodyPr>
          <a:lstStyle/>
          <a:p>
            <a:endParaRPr lang="en-US" sz="1600" dirty="0">
              <a:latin typeface="Arial"/>
              <a:cs typeface="Arial"/>
            </a:endParaRPr>
          </a:p>
          <a:p>
            <a:pPr marL="342900" indent="-342900">
              <a:spcBef>
                <a:spcPts val="600"/>
              </a:spcBef>
              <a:buFont typeface="Wingdings" pitchFamily="2" charset="2"/>
              <a:buChar char="Ø"/>
            </a:pPr>
            <a:r>
              <a:rPr lang="en-US" sz="1600" b="1" dirty="0">
                <a:latin typeface="Arial"/>
                <a:cs typeface="Arial"/>
              </a:rPr>
              <a:t>‘How to’ target LA for pleural procedures</a:t>
            </a:r>
          </a:p>
          <a:p>
            <a:pPr marL="342900" indent="-342900">
              <a:spcBef>
                <a:spcPts val="600"/>
              </a:spcBef>
              <a:buFont typeface="Wingdings" pitchFamily="2" charset="2"/>
              <a:buChar char="Ø"/>
            </a:pPr>
            <a:r>
              <a:rPr lang="en-US" sz="1600" b="1" dirty="0">
                <a:latin typeface="Arial"/>
                <a:cs typeface="Arial"/>
              </a:rPr>
              <a:t>‘How to’ set up a chest drain and underwater seal</a:t>
            </a:r>
          </a:p>
          <a:p>
            <a:pPr marL="342900" indent="-342900">
              <a:spcBef>
                <a:spcPts val="600"/>
              </a:spcBef>
              <a:buFont typeface="Wingdings" pitchFamily="2" charset="2"/>
              <a:buChar char="Ø"/>
            </a:pPr>
            <a:r>
              <a:rPr lang="en-US" sz="1600" b="1" dirty="0">
                <a:latin typeface="Arial"/>
                <a:cs typeface="Arial"/>
              </a:rPr>
              <a:t>‘How to’ drain an IPC with vacuum</a:t>
            </a:r>
          </a:p>
          <a:p>
            <a:pPr>
              <a:spcBef>
                <a:spcPts val="600"/>
              </a:spcBef>
            </a:pPr>
            <a:endParaRPr lang="en-US" sz="1600" b="1" dirty="0">
              <a:latin typeface="Arial"/>
              <a:cs typeface="Arial"/>
            </a:endParaRPr>
          </a:p>
          <a:p>
            <a:pPr marL="342900" indent="-342900">
              <a:spcBef>
                <a:spcPts val="600"/>
              </a:spcBef>
              <a:buFont typeface="Wingdings" pitchFamily="2" charset="2"/>
              <a:buChar char="Ø"/>
            </a:pPr>
            <a:r>
              <a:rPr lang="en-US" sz="1600" b="1" dirty="0">
                <a:latin typeface="Arial"/>
                <a:cs typeface="Arial"/>
              </a:rPr>
              <a:t>Sample patient information leaflets and consent forms</a:t>
            </a:r>
          </a:p>
          <a:p>
            <a:pPr marL="742950" lvl="1" indent="-285750">
              <a:buFontTx/>
              <a:buChar char="-"/>
            </a:pPr>
            <a:endParaRPr lang="en-US" sz="1600" dirty="0">
              <a:latin typeface="Arial"/>
              <a:cs typeface="Arial"/>
            </a:endParaRPr>
          </a:p>
          <a:p>
            <a:pPr lvl="1"/>
            <a:endParaRPr lang="en-US" sz="1600" dirty="0">
              <a:latin typeface="Arial"/>
              <a:cs typeface="Arial"/>
            </a:endParaRPr>
          </a:p>
        </p:txBody>
      </p:sp>
    </p:spTree>
    <p:extLst>
      <p:ext uri="{BB962C8B-B14F-4D97-AF65-F5344CB8AC3E}">
        <p14:creationId xmlns:p14="http://schemas.microsoft.com/office/powerpoint/2010/main" val="588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14CFD4-D082-FCFF-9844-F615DFFEF118}"/>
              </a:ext>
            </a:extLst>
          </p:cNvPr>
          <p:cNvSpPr/>
          <p:nvPr/>
        </p:nvSpPr>
        <p:spPr>
          <a:xfrm>
            <a:off x="3098930" y="2507742"/>
            <a:ext cx="5546614" cy="1077218"/>
          </a:xfrm>
          <a:prstGeom prst="rect">
            <a:avLst/>
          </a:prstGeom>
        </p:spPr>
        <p:txBody>
          <a:bodyPr wrap="square">
            <a:spAutoFit/>
          </a:bodyPr>
          <a:lstStyle/>
          <a:p>
            <a:r>
              <a:rPr lang="en-US" sz="2400" b="1" dirty="0">
                <a:solidFill>
                  <a:srgbClr val="133176"/>
                </a:solidFill>
                <a:latin typeface="Arial"/>
                <a:cs typeface="Arial"/>
              </a:rPr>
              <a:t>Patient Safety</a:t>
            </a:r>
            <a:endParaRPr lang="en-US" sz="2400" dirty="0">
              <a:solidFill>
                <a:srgbClr val="133176"/>
              </a:solidFill>
              <a:latin typeface="Arial"/>
              <a:cs typeface="Arial"/>
            </a:endParaRPr>
          </a:p>
          <a:p>
            <a:pPr marL="742950" lvl="1" indent="-285750">
              <a:buFontTx/>
              <a:buChar char="-"/>
            </a:pPr>
            <a:endParaRPr lang="en-US" sz="2000" dirty="0">
              <a:solidFill>
                <a:srgbClr val="133176"/>
              </a:solidFill>
              <a:latin typeface="Arial"/>
              <a:cs typeface="Arial"/>
            </a:endParaRPr>
          </a:p>
          <a:p>
            <a:pPr lvl="1"/>
            <a:endParaRPr lang="en-US" sz="2000" dirty="0">
              <a:solidFill>
                <a:srgbClr val="133176"/>
              </a:solidFill>
              <a:latin typeface="Arial"/>
              <a:cs typeface="Arial"/>
            </a:endParaRPr>
          </a:p>
        </p:txBody>
      </p:sp>
    </p:spTree>
    <p:extLst>
      <p:ext uri="{BB962C8B-B14F-4D97-AF65-F5344CB8AC3E}">
        <p14:creationId xmlns:p14="http://schemas.microsoft.com/office/powerpoint/2010/main" val="405576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sign with black text&#10;&#10;Description automatically generated">
            <a:extLst>
              <a:ext uri="{FF2B5EF4-FFF2-40B4-BE49-F238E27FC236}">
                <a16:creationId xmlns:a16="http://schemas.microsoft.com/office/drawing/2014/main" id="{BEC3ED41-F875-6A9E-7127-DE830E781AAC}"/>
              </a:ext>
            </a:extLst>
          </p:cNvPr>
          <p:cNvPicPr>
            <a:picLocks noChangeAspect="1"/>
          </p:cNvPicPr>
          <p:nvPr/>
        </p:nvPicPr>
        <p:blipFill rotWithShape="1">
          <a:blip r:embed="rId3"/>
          <a:srcRect l="8363" t="50000" r="20416"/>
          <a:stretch/>
        </p:blipFill>
        <p:spPr>
          <a:xfrm>
            <a:off x="404446" y="1646819"/>
            <a:ext cx="4572000" cy="2571750"/>
          </a:xfrm>
          <a:prstGeom prst="rect">
            <a:avLst/>
          </a:prstGeom>
        </p:spPr>
      </p:pic>
      <p:pic>
        <p:nvPicPr>
          <p:cNvPr id="7" name="Picture 6" descr="A white sign with black text&#10;&#10;Description automatically generated">
            <a:extLst>
              <a:ext uri="{FF2B5EF4-FFF2-40B4-BE49-F238E27FC236}">
                <a16:creationId xmlns:a16="http://schemas.microsoft.com/office/drawing/2014/main" id="{D85BA3E9-F4DA-474D-40D4-46017163BC30}"/>
              </a:ext>
            </a:extLst>
          </p:cNvPr>
          <p:cNvPicPr>
            <a:picLocks noChangeAspect="1"/>
          </p:cNvPicPr>
          <p:nvPr/>
        </p:nvPicPr>
        <p:blipFill rotWithShape="1">
          <a:blip r:embed="rId3"/>
          <a:srcRect l="63924" b="79544"/>
          <a:stretch/>
        </p:blipFill>
        <p:spPr>
          <a:xfrm>
            <a:off x="1532506" y="986477"/>
            <a:ext cx="2315879" cy="1052146"/>
          </a:xfrm>
          <a:prstGeom prst="rect">
            <a:avLst/>
          </a:prstGeom>
        </p:spPr>
      </p:pic>
      <p:sp>
        <p:nvSpPr>
          <p:cNvPr id="8" name="TextBox 7">
            <a:extLst>
              <a:ext uri="{FF2B5EF4-FFF2-40B4-BE49-F238E27FC236}">
                <a16:creationId xmlns:a16="http://schemas.microsoft.com/office/drawing/2014/main" id="{A7F4082D-9B14-FFC9-4154-7276D5AE3D0E}"/>
              </a:ext>
            </a:extLst>
          </p:cNvPr>
          <p:cNvSpPr txBox="1"/>
          <p:nvPr/>
        </p:nvSpPr>
        <p:spPr>
          <a:xfrm>
            <a:off x="6136384" y="4734504"/>
            <a:ext cx="3213343"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BTS </a:t>
            </a:r>
            <a:r>
              <a:rPr lang="en-GB" sz="1400" b="1" dirty="0" err="1">
                <a:latin typeface="Arial" panose="020B0604020202020204" pitchFamily="34" charset="0"/>
                <a:cs typeface="Arial" panose="020B0604020202020204" pitchFamily="34" charset="0"/>
              </a:rPr>
              <a:t>LocSSIPs</a:t>
            </a:r>
            <a:r>
              <a:rPr lang="en-GB" sz="1400" b="1" dirty="0">
                <a:latin typeface="Arial" panose="020B0604020202020204" pitchFamily="34" charset="0"/>
                <a:cs typeface="Arial" panose="020B0604020202020204" pitchFamily="34" charset="0"/>
              </a:rPr>
              <a:t> November 2020</a:t>
            </a:r>
          </a:p>
        </p:txBody>
      </p:sp>
      <p:sp>
        <p:nvSpPr>
          <p:cNvPr id="9" name="TextBox 8">
            <a:extLst>
              <a:ext uri="{FF2B5EF4-FFF2-40B4-BE49-F238E27FC236}">
                <a16:creationId xmlns:a16="http://schemas.microsoft.com/office/drawing/2014/main" id="{0F2F0E55-16B4-55BD-2B34-2B85BF036E65}"/>
              </a:ext>
            </a:extLst>
          </p:cNvPr>
          <p:cNvSpPr txBox="1"/>
          <p:nvPr/>
        </p:nvSpPr>
        <p:spPr>
          <a:xfrm>
            <a:off x="6104506" y="1097476"/>
            <a:ext cx="3578469" cy="3139321"/>
          </a:xfrm>
          <a:prstGeom prst="rect">
            <a:avLst/>
          </a:prstGeom>
          <a:noFill/>
        </p:spPr>
        <p:txBody>
          <a:bodyPr wrap="square" rtlCol="0">
            <a:spAutoFit/>
          </a:bodyPr>
          <a:lstStyle/>
          <a:p>
            <a:r>
              <a:rPr lang="en-GB" dirty="0">
                <a:solidFill>
                  <a:srgbClr val="FF0000"/>
                </a:solidFill>
              </a:rPr>
              <a:t>Right patient</a:t>
            </a:r>
          </a:p>
          <a:p>
            <a:endParaRPr lang="en-GB" dirty="0">
              <a:solidFill>
                <a:srgbClr val="FF0000"/>
              </a:solidFill>
            </a:endParaRPr>
          </a:p>
          <a:p>
            <a:r>
              <a:rPr lang="en-GB" dirty="0">
                <a:solidFill>
                  <a:srgbClr val="FF0000"/>
                </a:solidFill>
              </a:rPr>
              <a:t>Right procedure</a:t>
            </a:r>
          </a:p>
          <a:p>
            <a:endParaRPr lang="en-GB" dirty="0">
              <a:solidFill>
                <a:srgbClr val="FF0000"/>
              </a:solidFill>
            </a:endParaRPr>
          </a:p>
          <a:p>
            <a:r>
              <a:rPr lang="en-GB" dirty="0">
                <a:solidFill>
                  <a:srgbClr val="FF0000"/>
                </a:solidFill>
              </a:rPr>
              <a:t>Right operator</a:t>
            </a:r>
          </a:p>
          <a:p>
            <a:endParaRPr lang="en-GB" dirty="0">
              <a:solidFill>
                <a:srgbClr val="FF0000"/>
              </a:solidFill>
            </a:endParaRPr>
          </a:p>
          <a:p>
            <a:r>
              <a:rPr lang="en-GB" dirty="0">
                <a:solidFill>
                  <a:srgbClr val="FF0000"/>
                </a:solidFill>
              </a:rPr>
              <a:t>Right time</a:t>
            </a:r>
          </a:p>
          <a:p>
            <a:endParaRPr lang="en-GB" dirty="0">
              <a:solidFill>
                <a:srgbClr val="FF0000"/>
              </a:solidFill>
            </a:endParaRPr>
          </a:p>
          <a:p>
            <a:r>
              <a:rPr lang="en-GB" dirty="0">
                <a:solidFill>
                  <a:srgbClr val="FF0000"/>
                </a:solidFill>
              </a:rPr>
              <a:t>Right supporting staff</a:t>
            </a:r>
          </a:p>
          <a:p>
            <a:endParaRPr lang="en-GB" dirty="0">
              <a:solidFill>
                <a:srgbClr val="FF0000"/>
              </a:solidFill>
            </a:endParaRPr>
          </a:p>
          <a:p>
            <a:r>
              <a:rPr lang="en-GB" dirty="0">
                <a:solidFill>
                  <a:srgbClr val="FF0000"/>
                </a:solidFill>
              </a:rPr>
              <a:t>Right environment</a:t>
            </a:r>
          </a:p>
        </p:txBody>
      </p:sp>
    </p:spTree>
    <p:extLst>
      <p:ext uri="{BB962C8B-B14F-4D97-AF65-F5344CB8AC3E}">
        <p14:creationId xmlns:p14="http://schemas.microsoft.com/office/powerpoint/2010/main" val="234534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TU_logo_lockup_reversed.png">
            <a:extLst>
              <a:ext uri="{FF2B5EF4-FFF2-40B4-BE49-F238E27FC236}">
                <a16:creationId xmlns:a16="http://schemas.microsoft.com/office/drawing/2014/main" id="{905FF12D-CDFB-DE3C-37AC-E8C58AFA1CBB}"/>
              </a:ext>
            </a:extLst>
          </p:cNvPr>
          <p:cNvPicPr>
            <a:picLocks noChangeAspect="1"/>
          </p:cNvPicPr>
          <p:nvPr/>
        </p:nvPicPr>
        <p:blipFill rotWithShape="1">
          <a:blip r:embed="rId3">
            <a:extLst>
              <a:ext uri="{28A0092B-C50C-407E-A947-70E740481C1C}">
                <a14:useLocalDpi xmlns:a14="http://schemas.microsoft.com/office/drawing/2010/main" val="0"/>
              </a:ext>
            </a:extLst>
          </a:blip>
          <a:srcRect r="50389"/>
          <a:stretch/>
        </p:blipFill>
        <p:spPr>
          <a:xfrm>
            <a:off x="6764890" y="101219"/>
            <a:ext cx="676896" cy="682214"/>
          </a:xfrm>
          <a:prstGeom prst="rect">
            <a:avLst/>
          </a:prstGeom>
        </p:spPr>
      </p:pic>
      <p:pic>
        <p:nvPicPr>
          <p:cNvPr id="5" name="Picture 4" descr="A close-up of a medical form&#10;&#10;Description automatically generated">
            <a:extLst>
              <a:ext uri="{FF2B5EF4-FFF2-40B4-BE49-F238E27FC236}">
                <a16:creationId xmlns:a16="http://schemas.microsoft.com/office/drawing/2014/main" id="{32880238-7D8A-539C-4612-54BFDCBF324E}"/>
              </a:ext>
            </a:extLst>
          </p:cNvPr>
          <p:cNvPicPr>
            <a:picLocks noChangeAspect="1"/>
          </p:cNvPicPr>
          <p:nvPr/>
        </p:nvPicPr>
        <p:blipFill>
          <a:blip r:embed="rId4"/>
          <a:stretch>
            <a:fillRect/>
          </a:stretch>
        </p:blipFill>
        <p:spPr>
          <a:xfrm>
            <a:off x="976888" y="101219"/>
            <a:ext cx="7027819" cy="5027326"/>
          </a:xfrm>
          <a:prstGeom prst="rect">
            <a:avLst/>
          </a:prstGeom>
        </p:spPr>
      </p:pic>
    </p:spTree>
    <p:extLst>
      <p:ext uri="{BB962C8B-B14F-4D97-AF65-F5344CB8AC3E}">
        <p14:creationId xmlns:p14="http://schemas.microsoft.com/office/powerpoint/2010/main" val="811407869"/>
      </p:ext>
    </p:extLst>
  </p:cSld>
  <p:clrMapOvr>
    <a:masterClrMapping/>
  </p:clrMapOvr>
</p:sld>
</file>

<file path=ppt/theme/theme1.xml><?xml version="1.0" encoding="utf-8"?>
<a:theme xmlns:a="http://schemas.openxmlformats.org/drawingml/2006/main" name="5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Diagnostic Investigations</Template>
  <TotalTime>31797</TotalTime>
  <Words>2299</Words>
  <Application>Microsoft Macintosh PowerPoint</Application>
  <PresentationFormat>On-screen Show (16:9)</PresentationFormat>
  <Paragraphs>246</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ClassicalGaramondBT</vt:lpstr>
      <vt:lpstr>Helvetica</vt:lpstr>
      <vt:lpstr>Palatino</vt:lpstr>
      <vt:lpstr>Wingdings</vt:lpstr>
      <vt:lpstr>5_Office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Dawkins</dc:creator>
  <cp:lastModifiedBy>Eihab Bedawi</cp:lastModifiedBy>
  <cp:revision>221</cp:revision>
  <dcterms:created xsi:type="dcterms:W3CDTF">2017-06-22T10:40:59Z</dcterms:created>
  <dcterms:modified xsi:type="dcterms:W3CDTF">2026-05-12T09:09:50Z</dcterms:modified>
</cp:coreProperties>
</file>